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8E3_A9443388.xml" ContentType="application/vnd.ms-powerpoint.comments+xml"/>
  <Override PartName="/ppt/comments/modernComment_885_BB1ECD2A.xml" ContentType="application/vnd.ms-powerpoint.comments+xml"/>
  <Override PartName="/ppt/comments/modernComment_88C_84392DC4.xml" ContentType="application/vnd.ms-powerpoint.comments+xml"/>
  <Override PartName="/ppt/comments/modernComment_8E5_DE20A826.xml" ContentType="application/vnd.ms-powerpoint.comments+xml"/>
  <Override PartName="/ppt/comments/modernComment_88F_402D9E02.xml" ContentType="application/vnd.ms-powerpoint.comments+xml"/>
  <Override PartName="/ppt/comments/modernComment_890_71E9FC25.xml" ContentType="application/vnd.ms-powerpoint.comments+xml"/>
  <Override PartName="/ppt/comments/modernComment_893_DE17B28.xml" ContentType="application/vnd.ms-powerpoint.comments+xml"/>
  <Override PartName="/ppt/comments/modernComment_8D9_F62304DF.xml" ContentType="application/vnd.ms-powerpoint.comments+xml"/>
  <Override PartName="/ppt/comments/modernComment_8C4_76C40487.xml" ContentType="application/vnd.ms-powerpoint.comments+xml"/>
  <Override PartName="/ppt/comments/modernComment_8C9_ABFEFDA0.xml" ContentType="application/vnd.ms-powerpoint.comments+xml"/>
  <Override PartName="/ppt/comments/modernComment_8CA_679BF349.xml" ContentType="application/vnd.ms-powerpoint.comments+xml"/>
  <Override PartName="/ppt/comments/modernComment_8D1_EF476871.xml" ContentType="application/vnd.ms-powerpoint.comments+xml"/>
  <Override PartName="/ppt/comments/modernComment_8CC_E2902029.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8A9_41300C7F.xml" ContentType="application/vnd.ms-powerpoint.comments+xml"/>
  <Override PartName="/ppt/notesSlides/notesSlide3.xml" ContentType="application/vnd.openxmlformats-officedocument.presentationml.notesSlide+xml"/>
  <Override PartName="/ppt/comments/modernComment_8C7_79D5D180.xml" ContentType="application/vnd.ms-powerpoint.comments+xml"/>
  <Override PartName="/ppt/comments/modernComment_8BE_6F1BC0BE.xml" ContentType="application/vnd.ms-powerpoint.comments+xml"/>
  <Override PartName="/ppt/comments/modernComment_891_E2E31A12.xml" ContentType="application/vnd.ms-powerpoint.comments+xml"/>
  <Override PartName="/ppt/comments/modernComment_894_A60DDA47.xml" ContentType="application/vnd.ms-powerpoint.comments+xml"/>
  <Override PartName="/ppt/comments/modernComment_8D2_52E842EA.xml" ContentType="application/vnd.ms-powerpoint.comments+xml"/>
  <Override PartName="/ppt/comments/modernComment_8A8_1B11D9FF.xml" ContentType="application/vnd.ms-powerpoint.comments+xml"/>
  <Override PartName="/ppt/comments/modernComment_8D3_E113F49.xml" ContentType="application/vnd.ms-powerpoint.comments+xml"/>
  <Override PartName="/ppt/comments/modernComment_897_4318C968.xml" ContentType="application/vnd.ms-powerpoint.comments+xml"/>
  <Override PartName="/ppt/comments/modernComment_8AC_605F528C.xml" ContentType="application/vnd.ms-powerpoint.comments+xml"/>
  <Override PartName="/ppt/comments/modernComment_8E2_EFAC429F.xml" ContentType="application/vnd.ms-powerpoint.comments+xml"/>
  <Override PartName="/ppt/comments/modernComment_8E4_F4B72226.xml" ContentType="application/vnd.ms-powerpoint.comments+xml"/>
  <Override PartName="/ppt/comments/modernComment_8CE_B89AC1A.xml" ContentType="application/vnd.ms-powerpoint.comments+xml"/>
  <Override PartName="/ppt/comments/modernComment_8AA_962CA456.xml" ContentType="application/vnd.ms-powerpoint.comments+xml"/>
  <Override PartName="/ppt/comments/modernComment_8CD_B4C742DB.xml" ContentType="application/vnd.ms-powerpoint.comments+xml"/>
  <Override PartName="/ppt/comments/modernComment_8CF_85158D0.xml" ContentType="application/vnd.ms-powerpoint.comments+xml"/>
  <Override PartName="/ppt/comments/modernComment_89B_1D06FD3F.xml" ContentType="application/vnd.ms-powerpoint.comments+xml"/>
  <Override PartName="/ppt/comments/modernComment_8E0_CB3AFCF5.xml" ContentType="application/vnd.ms-powerpoint.comments+xml"/>
  <Override PartName="/ppt/comments/modernComment_8DD_6473783E.xml" ContentType="application/vnd.ms-powerpoint.comments+xml"/>
  <Override PartName="/ppt/comments/modernComment_8E1_DE10FF9E.xml" ContentType="application/vnd.ms-powerpoint.comments+xml"/>
  <Override PartName="/ppt/comments/modernComment_8DE_BDF79995.xml" ContentType="application/vnd.ms-powerpoint.comments+xml"/>
  <Override PartName="/ppt/comments/modernComment_8B3_A33E9A44.xml" ContentType="application/vnd.ms-powerpoint.comments+xml"/>
  <Override PartName="/ppt/comments/modernComment_89C_A680EDEB.xml" ContentType="application/vnd.ms-powerpoint.comments+xml"/>
  <Override PartName="/ppt/comments/modernComment_89D_91C0F35C.xml" ContentType="application/vnd.ms-powerpoint.comments+xml"/>
  <Override PartName="/ppt/comments/modernComment_8D6_86755625.xml" ContentType="application/vnd.ms-powerpoint.comments+xml"/>
  <Override PartName="/ppt/comments/modernComment_8D8_F97F1D8A.xml" ContentType="application/vnd.ms-powerpoint.comments+xml"/>
  <Override PartName="/ppt/comments/modernComment_89E_D743E36F.xml" ContentType="application/vnd.ms-powerpoint.comments+xml"/>
  <Override PartName="/ppt/comments/modernComment_89F_66FF09C7.xml" ContentType="application/vnd.ms-powerpoint.comments+xml"/>
  <Override PartName="/ppt/comments/modernComment_380_268C32AB.xml" ContentType="application/vnd.ms-powerpoint.comments+xml"/>
  <Override PartName="/ppt/comments/modernComment_381_1944ECA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90"/>
  </p:notesMasterIdLst>
  <p:handoutMasterIdLst>
    <p:handoutMasterId r:id="rId91"/>
  </p:handoutMasterIdLst>
  <p:sldIdLst>
    <p:sldId id="2179" r:id="rId2"/>
    <p:sldId id="2275" r:id="rId3"/>
    <p:sldId id="2181" r:id="rId4"/>
    <p:sldId id="2267" r:id="rId5"/>
    <p:sldId id="2180" r:id="rId6"/>
    <p:sldId id="2188" r:id="rId7"/>
    <p:sldId id="2277" r:id="rId8"/>
    <p:sldId id="2189" r:id="rId9"/>
    <p:sldId id="2191" r:id="rId10"/>
    <p:sldId id="2241" r:id="rId11"/>
    <p:sldId id="2192" r:id="rId12"/>
    <p:sldId id="2195" r:id="rId13"/>
    <p:sldId id="2265" r:id="rId14"/>
    <p:sldId id="2240" r:id="rId15"/>
    <p:sldId id="2244" r:id="rId16"/>
    <p:sldId id="2243" r:id="rId17"/>
    <p:sldId id="2231" r:id="rId18"/>
    <p:sldId id="2245" r:id="rId19"/>
    <p:sldId id="2242" r:id="rId20"/>
    <p:sldId id="2249" r:id="rId21"/>
    <p:sldId id="2250" r:id="rId22"/>
    <p:sldId id="2257" r:id="rId23"/>
    <p:sldId id="2252" r:id="rId24"/>
    <p:sldId id="2214" r:id="rId25"/>
    <p:sldId id="2217" r:id="rId26"/>
    <p:sldId id="2247" r:id="rId27"/>
    <p:sldId id="2238" r:id="rId28"/>
    <p:sldId id="2193" r:id="rId29"/>
    <p:sldId id="2196" r:id="rId30"/>
    <p:sldId id="2215" r:id="rId31"/>
    <p:sldId id="2258" r:id="rId32"/>
    <p:sldId id="2216" r:id="rId33"/>
    <p:sldId id="2259" r:id="rId34"/>
    <p:sldId id="2199" r:id="rId35"/>
    <p:sldId id="2220" r:id="rId36"/>
    <p:sldId id="2274" r:id="rId37"/>
    <p:sldId id="2276" r:id="rId38"/>
    <p:sldId id="2254" r:id="rId39"/>
    <p:sldId id="2218" r:id="rId40"/>
    <p:sldId id="2198" r:id="rId41"/>
    <p:sldId id="2253" r:id="rId42"/>
    <p:sldId id="2255" r:id="rId43"/>
    <p:sldId id="2200" r:id="rId44"/>
    <p:sldId id="2201" r:id="rId45"/>
    <p:sldId id="2203" r:id="rId46"/>
    <p:sldId id="2225" r:id="rId47"/>
    <p:sldId id="2223" r:id="rId48"/>
    <p:sldId id="2272" r:id="rId49"/>
    <p:sldId id="2269" r:id="rId50"/>
    <p:sldId id="2273" r:id="rId51"/>
    <p:sldId id="2270" r:id="rId52"/>
    <p:sldId id="2227" r:id="rId53"/>
    <p:sldId id="2204" r:id="rId54"/>
    <p:sldId id="2205" r:id="rId55"/>
    <p:sldId id="2262" r:id="rId56"/>
    <p:sldId id="2264" r:id="rId57"/>
    <p:sldId id="2235" r:id="rId58"/>
    <p:sldId id="2206" r:id="rId59"/>
    <p:sldId id="2208" r:id="rId60"/>
    <p:sldId id="2232" r:id="rId61"/>
    <p:sldId id="2233" r:id="rId62"/>
    <p:sldId id="2207" r:id="rId63"/>
    <p:sldId id="2248" r:id="rId64"/>
    <p:sldId id="2209" r:id="rId65"/>
    <p:sldId id="2210" r:id="rId66"/>
    <p:sldId id="2211" r:id="rId67"/>
    <p:sldId id="2212" r:id="rId68"/>
    <p:sldId id="896" r:id="rId69"/>
    <p:sldId id="897" r:id="rId70"/>
    <p:sldId id="903" r:id="rId71"/>
    <p:sldId id="898" r:id="rId72"/>
    <p:sldId id="899" r:id="rId73"/>
    <p:sldId id="900" r:id="rId74"/>
    <p:sldId id="906" r:id="rId75"/>
    <p:sldId id="908" r:id="rId76"/>
    <p:sldId id="909" r:id="rId77"/>
    <p:sldId id="911" r:id="rId78"/>
    <p:sldId id="910" r:id="rId79"/>
    <p:sldId id="916" r:id="rId80"/>
    <p:sldId id="901" r:id="rId81"/>
    <p:sldId id="902" r:id="rId82"/>
    <p:sldId id="905" r:id="rId83"/>
    <p:sldId id="907" r:id="rId84"/>
    <p:sldId id="904" r:id="rId85"/>
    <p:sldId id="917" r:id="rId86"/>
    <p:sldId id="913" r:id="rId87"/>
    <p:sldId id="914" r:id="rId88"/>
    <p:sldId id="915" r:id="rId89"/>
  </p:sldIdLst>
  <p:sldSz cx="9906000" cy="6858000" type="A4"/>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072217F3-4C96-475D-9D19-F9D7188355C9}">
          <p14:sldIdLst/>
        </p14:section>
        <p14:section name="표지" id="{048D0A32-9CE0-4B76-8A98-706DE0CC5267}">
          <p14:sldIdLst/>
        </p14:section>
        <p14:section name="문서 변경 이력" id="{404FD1E0-26BE-4006-9ED4-66409C2039CD}">
          <p14:sldIdLst/>
        </p14:section>
        <p14:section name="검수이력" id="{5F354C07-E6D9-4FC9-B9C2-6A1A546673B8}">
          <p14:sldIdLst/>
        </p14:section>
        <p14:section name="개요" id="{A3B9DA6D-75BD-4B17-A0FC-59DED6E9F45A}">
          <p14:sldIdLst/>
        </p14:section>
        <p14:section name="진단 결과 요약" id="{85BA93E5-6E72-4177-A141-A61FBB8E3DB2}">
          <p14:sldIdLst/>
        </p14:section>
        <p14:section name="전문가 진단" id="{487A9A63-73D1-4647-A647-557C9F3D4581}">
          <p14:sldIdLst/>
        </p14:section>
        <p14:section name="0. 공통" id="{5D46B37B-4D1D-40E1-AD01-51A668918EFC}">
          <p14:sldIdLst/>
        </p14:section>
        <p14:section name="1. 메인" id="{5F728487-C412-438D-9945-42056A019B4C}">
          <p14:sldIdLst>
            <p14:sldId id="2179"/>
            <p14:sldId id="2275"/>
            <p14:sldId id="2181"/>
            <p14:sldId id="2267"/>
            <p14:sldId id="2180"/>
            <p14:sldId id="2188"/>
            <p14:sldId id="2277"/>
            <p14:sldId id="2189"/>
            <p14:sldId id="2191"/>
            <p14:sldId id="2241"/>
            <p14:sldId id="2192"/>
            <p14:sldId id="2195"/>
            <p14:sldId id="2265"/>
            <p14:sldId id="2240"/>
            <p14:sldId id="2244"/>
            <p14:sldId id="2243"/>
            <p14:sldId id="2231"/>
            <p14:sldId id="2245"/>
            <p14:sldId id="2242"/>
            <p14:sldId id="2249"/>
            <p14:sldId id="2250"/>
            <p14:sldId id="2257"/>
            <p14:sldId id="2252"/>
          </p14:sldIdLst>
        </p14:section>
        <p14:section name="2. 소개 &gt; 회사연혁" id="{3E6BD2F0-CAA0-496E-9DA7-616ED0A38A17}">
          <p14:sldIdLst>
            <p14:sldId id="2214"/>
            <p14:sldId id="2217"/>
            <p14:sldId id="2247"/>
            <p14:sldId id="2238"/>
            <p14:sldId id="2193"/>
          </p14:sldIdLst>
        </p14:section>
        <p14:section name="3. 사업분야 &gt; 건설 &gt; 본문" id="{73CE46D1-3DD6-4AE7-AA27-A071F3D1C61A}">
          <p14:sldIdLst>
            <p14:sldId id="2196"/>
            <p14:sldId id="2215"/>
            <p14:sldId id="2258"/>
            <p14:sldId id="2216"/>
            <p14:sldId id="2259"/>
          </p14:sldIdLst>
        </p14:section>
        <p14:section name="4. 사업분야 &gt; 환경 &gt; 본문" id="{0DD1362C-03FE-4A3B-BEFE-7EFED1C6879B}">
          <p14:sldIdLst>
            <p14:sldId id="2199"/>
            <p14:sldId id="2220"/>
            <p14:sldId id="2274"/>
            <p14:sldId id="2276"/>
            <p14:sldId id="2254"/>
            <p14:sldId id="2218"/>
            <p14:sldId id="2198"/>
            <p14:sldId id="2253"/>
            <p14:sldId id="2255"/>
          </p14:sldIdLst>
        </p14:section>
        <p14:section name="5. 지속가능경영 &gt; 윤리경영 &gt; 본문" id="{C2E5EF08-C579-444C-AE53-4AAE46198FEC}">
          <p14:sldIdLst>
            <p14:sldId id="2200"/>
            <p14:sldId id="2201"/>
          </p14:sldIdLst>
        </p14:section>
        <p14:section name="6. 지속가능경영 &gt; 스마트건설 &gt; 본문" id="{FD5F4364-7039-486E-B2AE-F719CFFC4A77}">
          <p14:sldIdLst>
            <p14:sldId id="2203"/>
            <p14:sldId id="2225"/>
          </p14:sldIdLst>
        </p14:section>
        <p14:section name="7. 지속가능경영 &gt; 스마트건설 &gt; 동영상 팝업" id="{9A63FDB1-70D0-43FC-8159-4232A8D099C6}">
          <p14:sldIdLst>
            <p14:sldId id="2223"/>
            <p14:sldId id="2272"/>
            <p14:sldId id="2269"/>
            <p14:sldId id="2273"/>
            <p14:sldId id="2270"/>
          </p14:sldIdLst>
        </p14:section>
        <p14:section name="8. 지속가능경영 &gt; 보유인증서" id="{9719C26A-7958-4E18-A67A-17CE28E3633E}">
          <p14:sldIdLst>
            <p14:sldId id="2227"/>
            <p14:sldId id="2204"/>
          </p14:sldIdLst>
        </p14:section>
        <p14:section name="9. 지속가능경영 &gt; 보유인증서 &gt; 팝업 1" id="{B66BE688-EBE9-478A-BBAA-EBF70BD1A352}">
          <p14:sldIdLst>
            <p14:sldId id="2205"/>
            <p14:sldId id="2262"/>
            <p14:sldId id="2264"/>
          </p14:sldIdLst>
        </p14:section>
        <p14:section name="10. 홍보센터 &gt; 회사소식 &gt; 목록" id="{A92C7EA5-1102-4072-B0C1-3DA413EE8BBD}">
          <p14:sldIdLst>
            <p14:sldId id="2235"/>
            <p14:sldId id="2206"/>
            <p14:sldId id="2208"/>
            <p14:sldId id="2232"/>
            <p14:sldId id="2233"/>
          </p14:sldIdLst>
        </p14:section>
        <p14:section name="11. 홍보센터 &gt; 회사소식 &gt; 상세" id="{0F724D95-8AF1-4CF6-A618-B99A82D9904A}">
          <p14:sldIdLst>
            <p14:sldId id="2207"/>
            <p14:sldId id="2248"/>
            <p14:sldId id="2209"/>
          </p14:sldIdLst>
        </p14:section>
        <p14:section name="12. 홍보센터 &gt; 경영정보" id="{AFF9B4E0-BDF8-480A-9129-29F95E8A5391}">
          <p14:sldIdLst>
            <p14:sldId id="2210"/>
          </p14:sldIdLst>
        </p14:section>
        <p14:section name="13. 인재채용 &gt; 직무소개 &gt; 목록" id="{B221A170-A3C6-4037-AE6C-56C586F36F7B}">
          <p14:sldIdLst>
            <p14:sldId id="2211"/>
          </p14:sldIdLst>
        </p14:section>
        <p14:section name="14. 인재채용 &gt; 직무소개 &gt; 상세" id="{FD7D7559-D75D-4173-BE0E-451FB261F868}">
          <p14:sldIdLst>
            <p14:sldId id="2212"/>
          </p14:sldIdLst>
        </p14:section>
        <p14:section name="사용자 진단" id="{6423856F-8E49-4EC7-8A68-3D452B831516}">
          <p14:sldIdLst>
            <p14:sldId id="896"/>
            <p14:sldId id="897"/>
            <p14:sldId id="903"/>
            <p14:sldId id="898"/>
            <p14:sldId id="899"/>
            <p14:sldId id="900"/>
            <p14:sldId id="906"/>
            <p14:sldId id="908"/>
            <p14:sldId id="909"/>
            <p14:sldId id="911"/>
            <p14:sldId id="910"/>
            <p14:sldId id="916"/>
            <p14:sldId id="901"/>
            <p14:sldId id="902"/>
            <p14:sldId id="905"/>
            <p14:sldId id="907"/>
            <p14:sldId id="904"/>
            <p14:sldId id="917"/>
            <p14:sldId id="913"/>
            <p14:sldId id="914"/>
            <p14:sldId id="915"/>
          </p14:sldIdLst>
        </p14:section>
        <p14:section name="끝표지" id="{AF4D44C7-8EE4-4CED-9324-36A442E5D3CF}">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D2661C-7AE9-8AEE-3FBB-DCD58505DC93}" name="정태현" initials="태정" userId="S::jth@snclabcorp.onmicrosoft.com::126d640f-40ee-4243-b38b-273eb71aa87d" providerId="AD"/>
  <p188:author id="{CF0F7D37-50B3-D014-256D-434DC131157D}" name="신호정" initials="호신" userId="S::shj@snclabcorp.onmicrosoft.com::3d36aab1-1c54-45b9-9395-dabfae9eff09" providerId="AD"/>
  <p188:author id="{40BC7F51-CC62-907A-58E1-6132A187EF0E}" name="김기연" initials="기김" userId="S::gykim@snclabcorp.onmicrosoft.com::d1822779-7e1c-4a24-b8f6-8af2faa366f0" providerId="AD"/>
  <p188:author id="{D740117B-E5DA-9BED-B104-7FC9594153B9}" name="조가은" initials="가조" userId="S::gaeun@snclabcorp.onmicrosoft.com::065e7b17-8815-4ba6-a5fc-a13e0149a0c1" providerId="AD"/>
  <p188:author id="{5D16B0FF-9F10-7CD3-BDE3-37217D741D92}" name="최두성" initials="두최" userId="S::dschoi@snclabcorp.onmicrosoft.com::821a0295-64e4-424b-ab93-a43821383a5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Giyeon" initials="KG" lastIdx="7" clrIdx="0">
    <p:extLst>
      <p:ext uri="{19B8F6BF-5375-455C-9EA6-DF929625EA0E}">
        <p15:presenceInfo xmlns:p15="http://schemas.microsoft.com/office/powerpoint/2012/main" userId="eae28d0ded6e68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4"/>
    <a:srgbClr val="F37321"/>
    <a:srgbClr val="D83933"/>
    <a:srgbClr val="006ECD"/>
    <a:srgbClr val="FF9700"/>
    <a:srgbClr val="FFFFFF"/>
    <a:srgbClr val="EF151E"/>
    <a:srgbClr val="D9D9D9"/>
    <a:srgbClr val="9F9F9F"/>
    <a:srgbClr val="A0B3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1482" y="96"/>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omments/modernComment_380_268C32AB.xml><?xml version="1.0" encoding="utf-8"?>
<p188:cmLst xmlns:a="http://schemas.openxmlformats.org/drawingml/2006/main" xmlns:r="http://schemas.openxmlformats.org/officeDocument/2006/relationships" xmlns:p188="http://schemas.microsoft.com/office/powerpoint/2018/8/main">
  <p188:cm id="{27808178-CB63-40E6-86CA-EDCE266FD807}" authorId="{40BC7F51-CC62-907A-58E1-6132A187EF0E}" status="resolved" created="2025-06-27T04:53:02.246" complete="100000">
    <ac:deMkLst xmlns:ac="http://schemas.microsoft.com/office/drawing/2013/main/command">
      <pc:docMk xmlns:pc="http://schemas.microsoft.com/office/powerpoint/2013/main/command"/>
      <pc:sldMk xmlns:pc="http://schemas.microsoft.com/office/powerpoint/2013/main/command" cId="646722219" sldId="896"/>
      <ac:graphicFrameMk id="5" creationId="{68E418C0-D2B8-4FB7-BD11-AAE586D188DE}"/>
    </ac:deMkLst>
    <p188:txBody>
      <a:bodyPr/>
      <a:lstStyle/>
      <a:p>
        <a:r>
          <a:rPr lang="ko-KR" altLang="en-US"/>
          <a:t>O, X 대소문자</a:t>
        </a:r>
      </a:p>
    </p188:txBody>
  </p188:cm>
</p188:cmLst>
</file>

<file path=ppt/comments/modernComment_381_1944ECA8.xml><?xml version="1.0" encoding="utf-8"?>
<p188:cmLst xmlns:a="http://schemas.openxmlformats.org/drawingml/2006/main" xmlns:r="http://schemas.openxmlformats.org/officeDocument/2006/relationships" xmlns:p188="http://schemas.microsoft.com/office/powerpoint/2018/8/main">
  <p188:cm id="{489A68EA-4D74-4EBC-AB1A-487F8C6DFD51}" authorId="{CF0F7D37-50B3-D014-256D-434DC131157D}" status="resolved" created="2025-06-27T02:13:09.433" complete="100000">
    <pc:sldMkLst xmlns:pc="http://schemas.microsoft.com/office/powerpoint/2013/main/command">
      <pc:docMk/>
      <pc:sldMk cId="423947432" sldId="897"/>
    </pc:sldMkLst>
    <p188:txBody>
      <a:bodyPr/>
      <a:lstStyle/>
      <a:p>
        <a:r>
          <a:rPr lang="ko-KR" altLang="en-US"/>
          <a:t>@태현씨 추가한 내용 참고해주세요</a:t>
        </a:r>
      </a:p>
    </p188:txBody>
    <p188:extLst>
      <p:ext xmlns:p="http://schemas.openxmlformats.org/presentationml/2006/main" uri="{57CB4572-C831-44C2-8A1C-0ADB6CCDFE69}">
        <p223:reactions xmlns:p223="http://schemas.microsoft.com/office/powerpoint/2022/03/main">
          <p223:rxn type="👍">
            <p223:instance time="2025-06-27T02:27:34.942" authorId="{A1D2661C-7AE9-8AEE-3FBB-DCD58505DC93}"/>
          </p223:rxn>
        </p223:reactions>
      </p:ext>
    </p188:extLst>
  </p188:cm>
</p188:cmLst>
</file>

<file path=ppt/comments/modernComment_885_BB1ECD2A.xml><?xml version="1.0" encoding="utf-8"?>
<p188:cmLst xmlns:a="http://schemas.openxmlformats.org/drawingml/2006/main" xmlns:r="http://schemas.openxmlformats.org/officeDocument/2006/relationships" xmlns:p188="http://schemas.microsoft.com/office/powerpoint/2018/8/main">
  <p188:cm id="{5D722E84-C3BF-47C1-9FF1-40CFC1815170}" authorId="{CF0F7D37-50B3-D014-256D-434DC131157D}" status="resolved" created="2025-06-25T04:45:30.452" complete="100000">
    <pc:sldMkLst xmlns:pc="http://schemas.microsoft.com/office/powerpoint/2013/main/command">
      <pc:docMk/>
      <pc:sldMk cId="3139357994" sldId="2181"/>
    </pc:sldMkLst>
    <p188:replyLst>
      <p188:reply id="{AA2E293B-BB28-40AF-AEC5-636D627F3834}" authorId="{CF0F7D37-50B3-D014-256D-434DC131157D}" created="2025-06-25T04:48:11.318">
        <p188:txBody>
          <a:bodyPr/>
          <a:lstStyle/>
          <a:p>
            <a:r>
              <a:rPr lang="ko-KR" altLang="en-US"/>
              <a:t>숨김텍스트 클래스 참고
.visuallyhidden {
  border: 0;
  clip: rect(0 0 0 0);
  height: 1px;
  margin: -1px;
  overflow: hidden;
  padding: 0;
  position: absolute;
  width: 1px;
}</a:t>
            </a:r>
          </a:p>
        </p188:txBody>
      </p188:reply>
      <p188:reply id="{560DDDA3-9C5B-4497-9649-066D684B0627}" authorId="{CF0F7D37-50B3-D014-256D-434DC131157D}" created="2025-06-25T05:42:12.675">
        <p188:txBody>
          <a:bodyPr/>
          <a:lstStyle/>
          <a:p>
            <a:r>
              <a:rPr lang="ko-KR" altLang="en-US"/>
              <a:t>class=”hidden”, “blind” 모두 text-indent랑 top값 줘서 적절하지 않고 위에 작성한 클래스로 숨김클래스 만들어서 적용해달라고 해주세요</a:t>
            </a:r>
          </a:p>
        </p188:txBody>
      </p188:reply>
    </p188:replyLst>
    <p188:txBody>
      <a:bodyPr/>
      <a:lstStyle/>
      <a:p>
        <a:r>
          <a:rPr lang="ko-KR" altLang="en-US"/>
          <a:t>text-indent 삭제하고 링크 텍스트 숨김텍스트로 주라고 가이드 추가로 주세요</a:t>
        </a:r>
      </a:p>
    </p188:txBody>
  </p188:cm>
  <p188:cm id="{2E922A6C-0566-4334-8E7B-5AFAD0B6CACA}" authorId="{CF0F7D37-50B3-D014-256D-434DC131157D}" status="resolved" created="2025-06-25T08:14:39.251" complete="100000">
    <ac:txMkLst xmlns:ac="http://schemas.microsoft.com/office/drawing/2013/main/command">
      <pc:docMk xmlns:pc="http://schemas.microsoft.com/office/powerpoint/2013/main/command"/>
      <pc:sldMk xmlns:pc="http://schemas.microsoft.com/office/powerpoint/2013/main/command" cId="3139357994" sldId="2181"/>
      <ac:spMk id="20" creationId="{CCD1CA51-FB36-349B-D465-42C9070096A9}"/>
      <ac:txMk cp="0">
        <ac:context len="267" hash="3910253979"/>
      </ac:txMk>
    </ac:txMkLst>
    <p188:pos x="2741690" y="214850"/>
    <p188:txBody>
      <a:bodyPr/>
      <a:lstStyle/>
      <a:p>
        <a:r>
          <a:rPr lang="ko-KR" altLang="en-US"/>
          <a:t>중첩때문에 안 보이는건 아니라서 이 문장은 빼도 될 것 같아요</a:t>
        </a:r>
      </a:p>
    </p188:txBody>
  </p188:cm>
  <p188:cm id="{578C4039-3165-44C4-8946-7D2B097A3382}" authorId="{CF0F7D37-50B3-D014-256D-434DC131157D}" status="resolved" created="2025-06-26T05:39:32.343" complete="100000">
    <ac:txMkLst xmlns:ac="http://schemas.microsoft.com/office/drawing/2013/main/command">
      <pc:docMk xmlns:pc="http://schemas.microsoft.com/office/powerpoint/2013/main/command"/>
      <pc:sldMk xmlns:pc="http://schemas.microsoft.com/office/powerpoint/2013/main/command" cId="3139357994" sldId="2181"/>
      <ac:spMk id="20" creationId="{CCD1CA51-FB36-349B-D465-42C9070096A9}"/>
      <ac:txMk cp="147" len="118">
        <ac:context len="267" hash="3910253979"/>
      </ac:txMk>
    </ac:txMkLst>
    <p188:pos x="4162117" y="907308"/>
    <p188:txBody>
      <a:bodyPr/>
      <a:lstStyle/>
      <a:p>
        <a:r>
          <a:rPr lang="ko-KR" altLang="en-US"/>
          <a:t>문구 좀 수정했어욥</a:t>
        </a:r>
      </a:p>
    </p188:txBody>
  </p188:cm>
</p188:cmLst>
</file>

<file path=ppt/comments/modernComment_88C_84392DC4.xml><?xml version="1.0" encoding="utf-8"?>
<p188:cmLst xmlns:a="http://schemas.openxmlformats.org/drawingml/2006/main" xmlns:r="http://schemas.openxmlformats.org/officeDocument/2006/relationships" xmlns:p188="http://schemas.microsoft.com/office/powerpoint/2018/8/main">
  <p188:cm id="{71CD115B-3B67-4BCD-BF3C-A0E3269E7236}" authorId="{CF0F7D37-50B3-D014-256D-434DC131157D}" status="resolved" created="2025-06-25T08:17:34.840" complete="100000">
    <ac:txMkLst xmlns:ac="http://schemas.microsoft.com/office/drawing/2013/main/command">
      <pc:docMk xmlns:pc="http://schemas.microsoft.com/office/powerpoint/2013/main/command"/>
      <pc:sldMk xmlns:pc="http://schemas.microsoft.com/office/powerpoint/2013/main/command" cId="2218339780" sldId="2188"/>
      <ac:spMk id="25" creationId="{A936503E-74AF-BA6C-7CF9-942EADF610CB}"/>
      <ac:txMk cp="58" len="45">
        <ac:context len="173" hash="1463328472"/>
      </ac:txMk>
    </ac:txMkLst>
    <p188:pos x="2962660" y="584412"/>
    <p188:txBody>
      <a:bodyPr/>
      <a:lstStyle/>
      <a:p>
        <a:r>
          <a:rPr lang="ko-KR" altLang="en-US"/>
          <a:t>개선방안이라서 그냥 파란색 처리 해도 될 것 같아요</a:t>
        </a:r>
      </a:p>
    </p188:txBody>
  </p188:cm>
</p188:cmLst>
</file>

<file path=ppt/comments/modernComment_88F_402D9E02.xml><?xml version="1.0" encoding="utf-8"?>
<p188:cmLst xmlns:a="http://schemas.openxmlformats.org/drawingml/2006/main" xmlns:r="http://schemas.openxmlformats.org/officeDocument/2006/relationships" xmlns:p188="http://schemas.microsoft.com/office/powerpoint/2018/8/main">
  <p188:cm id="{D5CD41F8-71E2-4173-BAD4-F6F10BB59A57}" authorId="{CF0F7D37-50B3-D014-256D-434DC131157D}" status="resolved" created="2025-06-25T04:51:48.520" complete="100000">
    <ac:txMkLst xmlns:ac="http://schemas.microsoft.com/office/drawing/2013/main/command">
      <pc:docMk xmlns:pc="http://schemas.microsoft.com/office/powerpoint/2013/main/command"/>
      <pc:sldMk xmlns:pc="http://schemas.microsoft.com/office/powerpoint/2013/main/command" cId="1076731394" sldId="2191"/>
      <ac:spMk id="39" creationId="{822F673C-E0BB-8E34-9148-CDA68476947D}"/>
      <ac:txMk cp="35">
        <ac:context len="170" hash="2056841609"/>
      </ac:txMk>
    </ac:txMkLst>
    <p188:pos x="2616127" y="318469"/>
    <p188:txBody>
      <a:bodyPr/>
      <a:lstStyle/>
      <a:p>
        <a:r>
          <a:rPr lang="ko-KR" altLang="en-US"/>
          <a:t>요거 앞번 슬라이드와 방안 맞춰주세요
title=”선택됨”</a:t>
        </a:r>
      </a:p>
    </p188:txBody>
  </p188:cm>
</p188:cmLst>
</file>

<file path=ppt/comments/modernComment_890_71E9FC25.xml><?xml version="1.0" encoding="utf-8"?>
<p188:cmLst xmlns:a="http://schemas.openxmlformats.org/drawingml/2006/main" xmlns:r="http://schemas.openxmlformats.org/officeDocument/2006/relationships" xmlns:p188="http://schemas.microsoft.com/office/powerpoint/2018/8/main">
  <p188:cm id="{0FC4706C-92DB-4BB8-BC5F-CFC5AAD20F11}" authorId="{CF0F7D37-50B3-D014-256D-434DC131157D}" status="resolved" created="2025-06-25T08:23:07.677" complete="100000">
    <ac:txMkLst xmlns:ac="http://schemas.microsoft.com/office/drawing/2013/main/command">
      <pc:docMk xmlns:pc="http://schemas.microsoft.com/office/powerpoint/2013/main/command"/>
      <pc:sldMk xmlns:pc="http://schemas.microsoft.com/office/powerpoint/2013/main/command" cId="1911159845" sldId="2192"/>
      <ac:spMk id="15" creationId="{F71484C3-55FE-5C5A-A557-379924FE5941}"/>
      <ac:txMk cp="49">
        <ac:context len="249" hash="3112369181"/>
      </ac:txMk>
    </ac:txMkLst>
    <p188:pos x="3308889" y="323679"/>
    <p188:txBody>
      <a:bodyPr/>
      <a:lstStyle/>
      <a:p>
        <a:r>
          <a:rPr lang="ko-KR" altLang="en-US"/>
          <a:t>더보기 글자는 빠져도 될 것 같아요
more랑 같은 뜻이여서요</a:t>
        </a:r>
      </a:p>
    </p188:txBody>
  </p188:cm>
</p188:cmLst>
</file>

<file path=ppt/comments/modernComment_891_E2E31A12.xml><?xml version="1.0" encoding="utf-8"?>
<p188:cmLst xmlns:a="http://schemas.openxmlformats.org/drawingml/2006/main" xmlns:r="http://schemas.openxmlformats.org/officeDocument/2006/relationships" xmlns:p188="http://schemas.microsoft.com/office/powerpoint/2018/8/main">
  <p188:cm id="{E7F077BB-6FA2-49A5-8CA2-2766410C774C}" authorId="{CF0F7D37-50B3-D014-256D-434DC131157D}" status="resolved" created="2025-06-25T06:09:39.704" complete="100000">
    <ac:txMkLst xmlns:ac="http://schemas.microsoft.com/office/drawing/2013/main/command">
      <pc:docMk xmlns:pc="http://schemas.microsoft.com/office/powerpoint/2013/main/command"/>
      <pc:sldMk xmlns:pc="http://schemas.microsoft.com/office/powerpoint/2013/main/command" cId="3806534162" sldId="2193"/>
      <ac:spMk id="28" creationId="{89741BF4-43B0-9455-6602-BB3D6FB23E53}"/>
      <ac:txMk cp="96" len="36">
        <ac:context len="133" hash="231864054"/>
      </ac:txMk>
    </ac:txMkLst>
    <p188:pos x="3105674" y="991340"/>
    <p188:txBody>
      <a:bodyPr/>
      <a:lstStyle/>
      <a:p>
        <a:r>
          <a:rPr lang="ko-KR" altLang="en-US"/>
          <a:t>노란 하이라이트 추가함, 문구 수정함</a:t>
        </a:r>
      </a:p>
    </p188:txBody>
  </p188:cm>
</p188:cmLst>
</file>

<file path=ppt/comments/modernComment_893_DE17B28.xml><?xml version="1.0" encoding="utf-8"?>
<p188:cmLst xmlns:a="http://schemas.openxmlformats.org/drawingml/2006/main" xmlns:r="http://schemas.openxmlformats.org/officeDocument/2006/relationships" xmlns:p188="http://schemas.microsoft.com/office/powerpoint/2018/8/main">
  <p188:cm id="{E9DF8039-0749-4EA1-B9D1-4609F404ED19}" authorId="{CF0F7D37-50B3-D014-256D-434DC131157D}" status="resolved" created="2025-06-25T04:56:12.329" complete="100000">
    <pc:sldMkLst xmlns:pc="http://schemas.microsoft.com/office/powerpoint/2013/main/command">
      <pc:docMk/>
      <pc:sldMk cId="232880936" sldId="2195"/>
    </pc:sldMkLst>
    <p188:txBody>
      <a:bodyPr/>
      <a:lstStyle/>
      <a:p>
        <a:r>
          <a:rPr lang="ko-KR" altLang="en-US"/>
          <a:t>보유 인증서에 more 글자(css background로 제공) 있는데 링크명에 제공되지 않아서 이거 추가해달라고 가이드주세요</a:t>
        </a:r>
      </a:p>
    </p188:txBody>
  </p188:cm>
</p188:cmLst>
</file>

<file path=ppt/comments/modernComment_894_A60DDA47.xml><?xml version="1.0" encoding="utf-8"?>
<p188:cmLst xmlns:a="http://schemas.openxmlformats.org/drawingml/2006/main" xmlns:r="http://schemas.openxmlformats.org/officeDocument/2006/relationships" xmlns:p188="http://schemas.microsoft.com/office/powerpoint/2018/8/main">
  <p188:cm id="{1C0B11BD-A03A-48F6-B294-046C3F48194F}" authorId="{CF0F7D37-50B3-D014-256D-434DC131157D}" status="resolved" created="2025-06-25T05:43:19.883" complete="100000">
    <ac:deMkLst xmlns:ac="http://schemas.microsoft.com/office/drawing/2013/main/command">
      <pc:docMk xmlns:pc="http://schemas.microsoft.com/office/powerpoint/2013/main/command"/>
      <pc:sldMk xmlns:pc="http://schemas.microsoft.com/office/powerpoint/2013/main/command" cId="2785925703" sldId="2196"/>
      <ac:spMk id="12" creationId="{4BD7B767-B6DC-13E6-B56C-9A086DAB02F5}"/>
    </ac:deMkLst>
    <p188:txBody>
      <a:bodyPr/>
      <a:lstStyle/>
      <a:p>
        <a:r>
          <a:rPr lang="ko-KR" altLang="en-US"/>
          <a:t>색깔있는 글씨 볼드체로 해주세요</a:t>
        </a:r>
      </a:p>
    </p188:txBody>
  </p188:cm>
  <p188:cm id="{22BB5F0E-7198-45AC-B8AA-57136D838908}" authorId="{CF0F7D37-50B3-D014-256D-434DC131157D}" status="resolved" created="2025-06-25T08:42:46.684" complete="100000">
    <ac:deMkLst xmlns:ac="http://schemas.microsoft.com/office/drawing/2013/main/command">
      <pc:docMk xmlns:pc="http://schemas.microsoft.com/office/powerpoint/2013/main/command"/>
      <pc:sldMk xmlns:pc="http://schemas.microsoft.com/office/powerpoint/2013/main/command" cId="2785925703" sldId="2196"/>
      <ac:spMk id="22" creationId="{DE519CE4-D1D7-0E6C-713D-4F60F8C362B5}"/>
    </ac:deMkLst>
    <p188:txBody>
      <a:bodyPr/>
      <a:lstStyle/>
      <a:p>
        <a:r>
          <a:rPr lang="ko-KR" altLang="en-US"/>
          <a:t>네모 여기만 치면 여기만 이슈로 보여요
네모를 삭제하거나 모든 이미지에 네모처리 해주세요</a:t>
        </a:r>
      </a:p>
    </p188:txBody>
  </p188:cm>
  <p188:cm id="{6F2C353F-D56A-44AD-B347-7BA3C3325A0F}" authorId="{CF0F7D37-50B3-D014-256D-434DC131157D}" status="resolved" created="2025-06-25T08:43:00.953" complete="100000">
    <ac:txMkLst xmlns:ac="http://schemas.microsoft.com/office/drawing/2013/main/command">
      <pc:docMk xmlns:pc="http://schemas.microsoft.com/office/powerpoint/2013/main/command"/>
      <pc:sldMk xmlns:pc="http://schemas.microsoft.com/office/powerpoint/2013/main/command" cId="2785925703" sldId="2196"/>
      <ac:spMk id="4" creationId="{19614BF8-F089-80B1-AEB0-5B3C0C27094A}"/>
      <ac:txMk cp="135" len="32">
        <ac:context len="195" hash="2436926069"/>
      </ac:txMk>
    </ac:txMkLst>
    <p188:pos x="3061286" y="962145"/>
    <p188:txBody>
      <a:bodyPr/>
      <a:lstStyle/>
      <a:p>
        <a:r>
          <a:rPr lang="ko-KR" altLang="en-US"/>
          <a:t>요런 내용은 노란 하이라이트 해주세요</a:t>
        </a:r>
      </a:p>
    </p188:txBody>
  </p188:cm>
  <p188:cm id="{32D94782-2B10-4BF7-B654-2F413DF8EC7F}" authorId="{CF0F7D37-50B3-D014-256D-434DC131157D}" status="resolved" created="2025-06-26T06:09:05.468" complete="100000">
    <ac:txMkLst xmlns:ac="http://schemas.microsoft.com/office/drawing/2013/main/command">
      <pc:docMk xmlns:pc="http://schemas.microsoft.com/office/powerpoint/2013/main/command"/>
      <pc:sldMk xmlns:pc="http://schemas.microsoft.com/office/powerpoint/2013/main/command" cId="2785925703" sldId="2196"/>
      <ac:spMk id="4" creationId="{19614BF8-F089-80B1-AEB0-5B3C0C27094A}"/>
      <ac:txMk cp="168" len="9">
        <ac:context len="195" hash="2436926069"/>
      </ac:txMk>
    </ac:txMkLst>
    <p188:pos x="904012" y="1219597"/>
    <p188:txBody>
      <a:bodyPr/>
      <a:lstStyle/>
      <a:p>
        <a:r>
          <a:rPr lang="ko-KR" altLang="en-US"/>
          <a:t>동일 오류 페이지 추가했어요</a:t>
        </a:r>
      </a:p>
    </p188:txBody>
  </p188:cm>
</p188:cmLst>
</file>

<file path=ppt/comments/modernComment_897_4318C968.xml><?xml version="1.0" encoding="utf-8"?>
<p188:cmLst xmlns:a="http://schemas.openxmlformats.org/drawingml/2006/main" xmlns:r="http://schemas.openxmlformats.org/officeDocument/2006/relationships" xmlns:p188="http://schemas.microsoft.com/office/powerpoint/2018/8/main">
  <p188:cm id="{C4587F69-1A2B-4107-8FF5-71ED4C554F95}" authorId="{CF0F7D37-50B3-D014-256D-434DC131157D}" status="resolved" created="2025-06-25T05:54:41.914" complete="100000">
    <pc:sldMkLst xmlns:pc="http://schemas.microsoft.com/office/powerpoint/2013/main/command">
      <pc:docMk/>
      <pc:sldMk cId="1125697896" sldId="2199"/>
    </pc:sldMkLst>
    <p188:replyLst>
      <p188:reply id="{CED9961C-2C3C-41D4-9631-475E2200E065}" authorId="{CF0F7D37-50B3-D014-256D-434DC131157D}" created="2025-06-25T05:55:39.924">
        <p188:txBody>
          <a:bodyPr/>
          <a:lstStyle/>
          <a:p>
            <a:r>
              <a:rPr lang="ko-KR" altLang="en-US"/>
              <a:t>alt값 "HANT 공법 이미지 크게 보기” 이런식으로 제공하고, 브라우저 팝업 내에서 대체텍스트 상세히 제공하라고 해주세요</a:t>
            </a:r>
          </a:p>
        </p188:txBody>
      </p188:reply>
    </p188:replyLst>
    <p188:txBody>
      <a:bodyPr/>
      <a:lstStyle/>
      <a:p>
        <a:r>
          <a:rPr lang="ko-KR" altLang="en-US"/>
          <a:t>이건 장식용 이미지 아니고 의미 있는 이미지인 것 같아요</a:t>
        </a:r>
      </a:p>
    </p188:txBody>
  </p188:cm>
  <p188:cm id="{CAEF72CA-D3EA-4340-85CF-C9705CB25324}" authorId="{CF0F7D37-50B3-D014-256D-434DC131157D}" status="resolved" created="2025-06-26T06:11:45.641" complete="100000">
    <ac:txMkLst xmlns:ac="http://schemas.microsoft.com/office/drawing/2013/main/command">
      <pc:docMk xmlns:pc="http://schemas.microsoft.com/office/powerpoint/2013/main/command"/>
      <pc:sldMk xmlns:pc="http://schemas.microsoft.com/office/powerpoint/2013/main/command" cId="1125697896" sldId="2199"/>
      <ac:spMk id="9" creationId="{F3C7C427-09C7-6BC8-C786-3C58B9522016}"/>
      <ac:txMk cp="0" len="33">
        <ac:context len="145" hash="2172127047"/>
      </ac:txMk>
    </ac:txMkLst>
    <p188:pos x="3221084" y="214850"/>
    <p188:txBody>
      <a:bodyPr/>
      <a:lstStyle/>
      <a:p>
        <a:r>
          <a:rPr lang="ko-KR" altLang="en-US"/>
          <a:t>문구 수정했어요</a:t>
        </a:r>
      </a:p>
    </p188:txBody>
  </p188:cm>
</p188:cmLst>
</file>

<file path=ppt/comments/modernComment_89B_1D06FD3F.xml><?xml version="1.0" encoding="utf-8"?>
<p188:cmLst xmlns:a="http://schemas.openxmlformats.org/drawingml/2006/main" xmlns:r="http://schemas.openxmlformats.org/officeDocument/2006/relationships" xmlns:p188="http://schemas.microsoft.com/office/powerpoint/2018/8/main">
  <p188:cm id="{29521E01-D1D8-4BAF-8EEC-8F309E0451A8}" authorId="{CF0F7D37-50B3-D014-256D-434DC131157D}" status="resolved" created="2025-06-25T06:21:51.935" complete="100000">
    <pc:sldMkLst xmlns:pc="http://schemas.microsoft.com/office/powerpoint/2013/main/command">
      <pc:docMk/>
      <pc:sldMk cId="486997311" sldId="2203"/>
    </pc:sldMkLst>
    <p188:txBody>
      <a:bodyPr/>
      <a:lstStyle/>
      <a:p>
        <a:r>
          <a:rPr lang="ko-KR" altLang="en-US"/>
          <a:t>기술 비디오 썸네일 보다는 저거 누르면 비디오 팝업이 열리기 때문에
"~기술 비디오 보기” 이런식으로 제공하는 것이 적절해보여요</a:t>
        </a:r>
      </a:p>
    </p188:txBody>
  </p188:cm>
</p188:cmLst>
</file>

<file path=ppt/comments/modernComment_89C_A680EDEB.xml><?xml version="1.0" encoding="utf-8"?>
<p188:cmLst xmlns:a="http://schemas.openxmlformats.org/drawingml/2006/main" xmlns:r="http://schemas.openxmlformats.org/officeDocument/2006/relationships" xmlns:p188="http://schemas.microsoft.com/office/powerpoint/2018/8/main">
  <p188:cm id="{7450227F-3672-4A78-961D-D8FE94E0AA99}" authorId="{CF0F7D37-50B3-D014-256D-434DC131157D}" status="resolved" created="2025-06-25T06:30:42.007" complete="100000">
    <pc:sldMkLst xmlns:pc="http://schemas.microsoft.com/office/powerpoint/2013/main/command">
      <pc:docMk/>
      <pc:sldMk cId="2793467371" sldId="2204"/>
    </pc:sldMkLst>
    <p188:txBody>
      <a:bodyPr/>
      <a:lstStyle/>
      <a:p>
        <a:r>
          <a:rPr lang="ko-KR" altLang="en-US"/>
          <a:t>이것도 인증서 확대보기 링크 공통 이슈라고 멘트 추가해주세요</a:t>
        </a:r>
      </a:p>
    </p188:txBody>
  </p188:cm>
</p188:cmLst>
</file>

<file path=ppt/comments/modernComment_89D_91C0F35C.xml><?xml version="1.0" encoding="utf-8"?>
<p188:cmLst xmlns:a="http://schemas.openxmlformats.org/drawingml/2006/main" xmlns:r="http://schemas.openxmlformats.org/officeDocument/2006/relationships" xmlns:p188="http://schemas.microsoft.com/office/powerpoint/2018/8/main">
  <p188:cm id="{E7B3E801-BA30-414D-BF16-DF4FA81C1708}" authorId="{CF0F7D37-50B3-D014-256D-434DC131157D}" status="resolved" created="2025-06-25T06:38:21.652" complete="100000">
    <pc:sldMkLst xmlns:pc="http://schemas.microsoft.com/office/powerpoint/2013/main/command">
      <pc:docMk/>
      <pc:sldMk cId="2445341532" sldId="2205"/>
    </pc:sldMkLst>
    <p188:txBody>
      <a:bodyPr/>
      <a:lstStyle/>
      <a:p>
        <a:r>
          <a:rPr lang="ko-KR" altLang="en-US"/>
          <a:t>인증서 이미지 대체 텍스트 없어서 추가하라고 가이드 주세요</a:t>
        </a:r>
      </a:p>
    </p188:txBody>
  </p188:cm>
  <p188:cm id="{68BEE4A1-9867-4E6A-9B70-BC8BA34D9DAA}" authorId="{CF0F7D37-50B3-D014-256D-434DC131157D}" status="resolved" created="2025-06-25T06:39:04.570" complete="100000">
    <pc:sldMkLst xmlns:pc="http://schemas.microsoft.com/office/powerpoint/2013/main/command">
      <pc:docMk/>
      <pc:sldMk cId="2445341532" sldId="2205"/>
    </pc:sldMkLst>
    <p188:txBody>
      <a:bodyPr/>
      <a:lstStyle/>
      <a:p>
        <a:r>
          <a:rPr lang="ko-KR" altLang="en-US"/>
          <a:t>웹 페이지 lang=”ko” 추가 가이드 해주세요</a:t>
        </a:r>
      </a:p>
    </p188:txBody>
  </p188:cm>
</p188:cmLst>
</file>

<file path=ppt/comments/modernComment_89E_D743E36F.xml><?xml version="1.0" encoding="utf-8"?>
<p188:cmLst xmlns:a="http://schemas.openxmlformats.org/drawingml/2006/main" xmlns:r="http://schemas.openxmlformats.org/officeDocument/2006/relationships" xmlns:p188="http://schemas.microsoft.com/office/powerpoint/2018/8/main">
  <p188:cm id="{92D15D47-62DA-4A71-B616-440867B72015}" authorId="{CF0F7D37-50B3-D014-256D-434DC131157D}" status="resolved" created="2025-06-25T06:44:11.471" complete="100000">
    <ac:txMkLst xmlns:ac="http://schemas.microsoft.com/office/drawing/2013/main/command">
      <pc:docMk xmlns:pc="http://schemas.microsoft.com/office/powerpoint/2013/main/command"/>
      <pc:sldMk xmlns:pc="http://schemas.microsoft.com/office/powerpoint/2013/main/command" cId="3611550575" sldId="2206"/>
      <ac:spMk id="9" creationId="{1F6FC3B2-3FD9-D014-3209-DCFD5EA3C4FA}"/>
      <ac:txMk cp="0">
        <ac:context len="152" hash="3267174084"/>
      </ac:txMk>
    </ac:txMkLst>
    <p188:pos x="2200152" y="214850"/>
    <p188:txBody>
      <a:bodyPr/>
      <a:lstStyle/>
      <a:p>
        <a:r>
          <a:rPr lang="ko-KR" altLang="en-US"/>
          <a:t>문구 삭제해주세요</a:t>
        </a:r>
      </a:p>
    </p188:txBody>
  </p188:cm>
</p188:cmLst>
</file>

<file path=ppt/comments/modernComment_89F_66FF09C7.xml><?xml version="1.0" encoding="utf-8"?>
<p188:cmLst xmlns:a="http://schemas.openxmlformats.org/drawingml/2006/main" xmlns:r="http://schemas.openxmlformats.org/officeDocument/2006/relationships" xmlns:p188="http://schemas.microsoft.com/office/powerpoint/2018/8/main">
  <p188:cm id="{B860F1A4-E1D1-47C9-AB40-AD96FE401D18}" authorId="{CF0F7D37-50B3-D014-256D-434DC131157D}" status="resolved" created="2025-06-27T01:57:34.756" complete="100000">
    <pc:sldMkLst xmlns:pc="http://schemas.microsoft.com/office/powerpoint/2013/main/command">
      <pc:docMk/>
      <pc:sldMk cId="1727990215" sldId="2207"/>
    </pc:sldMkLst>
    <p188:txBody>
      <a:bodyPr/>
      <a:lstStyle/>
      <a:p>
        <a:r>
          <a:rPr lang="ko-KR" altLang="en-US"/>
          <a:t>폰트 CJ로 바꿔주세요</a:t>
        </a:r>
      </a:p>
    </p188:txBody>
  </p188:cm>
</p188:cmLst>
</file>

<file path=ppt/comments/modernComment_8A8_1B11D9FF.xml><?xml version="1.0" encoding="utf-8"?>
<p188:cmLst xmlns:a="http://schemas.openxmlformats.org/drawingml/2006/main" xmlns:r="http://schemas.openxmlformats.org/officeDocument/2006/relationships" xmlns:p188="http://schemas.microsoft.com/office/powerpoint/2018/8/main">
  <p188:cm id="{97F3F0D3-6930-48B8-AE96-0FCAEEA579D0}" authorId="{A1D2661C-7AE9-8AEE-3FBB-DCD58505DC93}" status="resolved" created="2025-06-24T01:09:34.780" complete="100000">
    <ac:deMkLst xmlns:ac="http://schemas.microsoft.com/office/drawing/2013/main/command">
      <pc:docMk xmlns:pc="http://schemas.microsoft.com/office/powerpoint/2013/main/command"/>
      <pc:sldMk xmlns:pc="http://schemas.microsoft.com/office/powerpoint/2013/main/command" cId="454154751" sldId="2216"/>
      <ac:picMk id="12" creationId="{60990522-6EE6-BC4A-26DF-19B221727A65}"/>
    </ac:deMkLst>
    <p188:replyLst>
      <p188:reply id="{8AF5A316-FC5A-441C-9957-DFDBC9157CF0}" authorId="{CF0F7D37-50B3-D014-256D-434DC131157D}" created="2025-06-25T05:52:17.911">
        <p188:txBody>
          <a:bodyPr/>
          <a:lstStyle/>
          <a:p>
            <a:r>
              <a:rPr lang="ko-KR" altLang="en-US"/>
              <a:t>다른 페이지랑 통일 위해서 캡쳐는 삭제하고, 문제점은 이 장표에, 개선 방안은 다음 장표에 분리해서 넣어주세요</a:t>
            </a:r>
          </a:p>
        </p188:txBody>
      </p188:reply>
    </p188:replyLst>
    <p188:txBody>
      <a:bodyPr/>
      <a:lstStyle/>
      <a:p>
        <a:r>
          <a:rPr lang="ko-KR" altLang="en-US"/>
          <a:t>왼쪽 문제점 코드 넣기에 좁아 오른쪽에 캡처로 첨부하였는데 괜찮을까요?</a:t>
        </a:r>
      </a:p>
    </p188:txBody>
  </p188:cm>
  <p188:cm id="{61CD26AB-F8FE-40CF-AFA3-5FD52D32032B}" authorId="{CF0F7D37-50B3-D014-256D-434DC131157D}" status="resolved" created="2025-06-25T06:07:24.099" complete="100000">
    <pc:sldMkLst xmlns:pc="http://schemas.microsoft.com/office/powerpoint/2013/main/command">
      <pc:docMk/>
      <pc:sldMk cId="454154751" sldId="2216"/>
    </pc:sldMkLst>
    <p188:replyLst>
      <p188:reply id="{175D6097-A710-44F5-9129-A0616D30A646}" authorId="{CF0F7D37-50B3-D014-256D-434DC131157D}" created="2025-06-25T08:10:16.452">
        <p188:txBody>
          <a:bodyPr/>
          <a:lstStyle/>
          <a:p>
            <a:r>
              <a:rPr lang="ko-KR" altLang="en-US"/>
              <a:t>페이지명 상세 페이지로 바꿔주시고, 공통 구역 말고 공통 이슈 가진 페이지 명을 적어주세요</a:t>
            </a:r>
          </a:p>
        </p188:txBody>
      </p188:reply>
    </p188:replyLst>
    <p188:txBody>
      <a:bodyPr/>
      <a:lstStyle/>
      <a:p>
        <a:r>
          <a:rPr lang="ko-KR" altLang="en-US"/>
          <a:t>최신순, 격자보기 요 부분은 따로 장표 분리해서 공통 이슈 페이지 작성해주세요</a:t>
        </a:r>
      </a:p>
    </p188:txBody>
  </p188:cm>
  <p188:cm id="{B50905B9-43A4-4911-9998-96ABB9E537D7}" authorId="{CF0F7D37-50B3-D014-256D-434DC131157D}" status="resolved" created="2025-06-25T08:06:20.482" complete="100000">
    <ac:deMkLst xmlns:ac="http://schemas.microsoft.com/office/drawing/2013/main/command">
      <pc:docMk xmlns:pc="http://schemas.microsoft.com/office/powerpoint/2013/main/command"/>
      <pc:sldMk xmlns:pc="http://schemas.microsoft.com/office/powerpoint/2013/main/command" cId="454154751" sldId="2216"/>
      <ac:spMk id="8" creationId="{FF18235F-A5AA-EF36-4936-8F4857C5AEB3}"/>
    </ac:deMkLst>
    <p188:txBody>
      <a:bodyPr/>
      <a:lstStyle/>
      <a:p>
        <a:r>
          <a:rPr lang="ko-KR" altLang="en-US"/>
          <a:t>요 스타일 참고해주세요</a:t>
        </a:r>
      </a:p>
    </p188:txBody>
  </p188:cm>
</p188:cmLst>
</file>

<file path=ppt/comments/modernComment_8A9_41300C7F.xml><?xml version="1.0" encoding="utf-8"?>
<p188:cmLst xmlns:a="http://schemas.openxmlformats.org/drawingml/2006/main" xmlns:r="http://schemas.openxmlformats.org/officeDocument/2006/relationships" xmlns:p188="http://schemas.microsoft.com/office/powerpoint/2018/8/main">
  <p188:cm id="{E71DFEA1-B6CC-4F56-ACDB-16DEFE147C03}" authorId="{CF0F7D37-50B3-D014-256D-434DC131157D}" status="resolved" created="2025-06-25T08:39:25.866" complete="100000">
    <ac:deMkLst xmlns:ac="http://schemas.microsoft.com/office/drawing/2013/main/command">
      <pc:docMk xmlns:pc="http://schemas.microsoft.com/office/powerpoint/2013/main/command"/>
      <pc:sldMk xmlns:pc="http://schemas.microsoft.com/office/powerpoint/2013/main/command" cId="1093667967" sldId="2217"/>
      <ac:picMk id="4" creationId="{09F5259A-83B1-0E2C-D1F1-78F4D5BD361C}"/>
    </ac:deMkLst>
    <p188:txBody>
      <a:bodyPr/>
      <a:lstStyle/>
      <a:p>
        <a:r>
          <a:rPr lang="ko-KR" altLang="en-US"/>
          <a:t>문제점 코드에 있어서 삭제해주세요</a:t>
        </a:r>
      </a:p>
    </p188:txBody>
  </p188:cm>
</p188:cmLst>
</file>

<file path=ppt/comments/modernComment_8AA_962CA456.xml><?xml version="1.0" encoding="utf-8"?>
<p188:cmLst xmlns:a="http://schemas.openxmlformats.org/drawingml/2006/main" xmlns:r="http://schemas.openxmlformats.org/officeDocument/2006/relationships" xmlns:p188="http://schemas.microsoft.com/office/powerpoint/2018/8/main">
  <p188:cm id="{0E665683-3852-4CA9-A408-C401974D83B9}" authorId="{CF0F7D37-50B3-D014-256D-434DC131157D}" status="resolved" created="2025-06-25T05:58:12.941" complete="100000">
    <ac:deMkLst xmlns:ac="http://schemas.microsoft.com/office/drawing/2013/main/command">
      <pc:docMk xmlns:pc="http://schemas.microsoft.com/office/powerpoint/2013/main/command"/>
      <pc:sldMk xmlns:pc="http://schemas.microsoft.com/office/powerpoint/2013/main/command" cId="2519508054" sldId="2218"/>
      <ac:picMk id="3" creationId="{99438C60-615B-AF54-07B2-7C883D914719}"/>
    </ac:deMkLst>
    <p188:txBody>
      <a:bodyPr/>
      <a:lstStyle/>
      <a:p>
        <a:r>
          <a:rPr lang="ko-KR" altLang="en-US"/>
          <a:t>소스 캡쳐 삭제</a:t>
        </a:r>
      </a:p>
    </p188:txBody>
  </p188:cm>
</p188:cmLst>
</file>

<file path=ppt/comments/modernComment_8AC_605F528C.xml><?xml version="1.0" encoding="utf-8"?>
<p188:cmLst xmlns:a="http://schemas.openxmlformats.org/drawingml/2006/main" xmlns:r="http://schemas.openxmlformats.org/officeDocument/2006/relationships" xmlns:p188="http://schemas.microsoft.com/office/powerpoint/2018/8/main">
  <p188:cm id="{F97D6206-C524-4676-A3E0-0173D6A06C7F}" authorId="{CF0F7D37-50B3-D014-256D-434DC131157D}" status="resolved" created="2025-06-26T06:20:50.906" complete="100000">
    <pc:sldMkLst xmlns:pc="http://schemas.microsoft.com/office/powerpoint/2013/main/command">
      <pc:docMk/>
      <pc:sldMk cId="1616859788" sldId="2220"/>
    </pc:sldMkLst>
    <p188:replyLst>
      <p188:reply id="{6CB91E56-0968-4106-8D9A-A82D82CBB8D8}" authorId="{CF0F7D37-50B3-D014-256D-434DC131157D}" created="2025-06-27T05:24:26.667">
        <p188:txBody>
          <a:bodyPr/>
          <a:lstStyle/>
          <a:p>
            <a:r>
              <a:rPr lang="ko-KR" altLang="en-US"/>
              <a:t>표의 내용을 총체적으로 정리하는 문장으로만 제공하도록 가이드 추가, 개선방안 수정했어요 참고해주세요</a:t>
            </a:r>
          </a:p>
        </p188:txBody>
      </p188:reply>
    </p188:replyLst>
    <p188:txBody>
      <a:bodyPr/>
      <a:lstStyle/>
      <a:p>
        <a:r>
          <a:rPr lang="ko-KR" altLang="en-US"/>
          <a:t>캡션 작성 방안 문의중..</a:t>
        </a:r>
      </a:p>
    </p188:txBody>
  </p188:cm>
</p188:cmLst>
</file>

<file path=ppt/comments/modernComment_8B3_A33E9A44.xml><?xml version="1.0" encoding="utf-8"?>
<p188:cmLst xmlns:a="http://schemas.openxmlformats.org/drawingml/2006/main" xmlns:r="http://schemas.openxmlformats.org/officeDocument/2006/relationships" xmlns:p188="http://schemas.microsoft.com/office/powerpoint/2018/8/main">
  <p188:cm id="{3AAE12F1-E57D-4D57-91EC-A9361963F14B}" authorId="{CF0F7D37-50B3-D014-256D-434DC131157D}" status="resolved" created="2025-06-25T06:30:29.878" complete="100000">
    <pc:sldMkLst xmlns:pc="http://schemas.microsoft.com/office/powerpoint/2013/main/command">
      <pc:docMk/>
      <pc:sldMk cId="2738788932" sldId="2227"/>
    </pc:sldMkLst>
    <p188:txBody>
      <a:bodyPr/>
      <a:lstStyle/>
      <a:p>
        <a:r>
          <a:rPr lang="ko-KR" altLang="en-US"/>
          <a:t>이 이미지만 해당되는 이슈가 아니라 전체 인증서 이미지 전체 이슈라서 "인증서 이미지 공통 수정 필요” 문구 추가해주세요</a:t>
        </a:r>
      </a:p>
    </p188:txBody>
  </p188:cm>
  <p188:cm id="{267615EC-D95C-4132-9D9B-6E712E97FD2D}" authorId="{CF0F7D37-50B3-D014-256D-434DC131157D}" status="resolved" created="2025-06-25T06:31:31.571" complete="100000">
    <ac:txMkLst xmlns:ac="http://schemas.microsoft.com/office/drawing/2013/main/command">
      <pc:docMk xmlns:pc="http://schemas.microsoft.com/office/powerpoint/2013/main/command"/>
      <pc:sldMk xmlns:pc="http://schemas.microsoft.com/office/powerpoint/2013/main/command" cId="2738788932" sldId="2227"/>
      <ac:spMk id="9" creationId="{5608BB03-5F86-4066-5565-E4E0F4D2705C}"/>
      <ac:txMk cp="19">
        <ac:context len="103" hash="112550692"/>
      </ac:txMk>
    </ac:txMkLst>
    <p188:pos x="2865977" y="214850"/>
    <p188:txBody>
      <a:bodyPr/>
      <a:lstStyle/>
      <a:p>
        <a:r>
          <a:rPr lang="ko-KR" altLang="en-US"/>
          <a:t>요기는 삭제해주세요</a:t>
        </a:r>
      </a:p>
    </p188:txBody>
  </p188:cm>
</p188:cmLst>
</file>

<file path=ppt/comments/modernComment_8BE_6F1BC0BE.xml><?xml version="1.0" encoding="utf-8"?>
<p188:cmLst xmlns:a="http://schemas.openxmlformats.org/drawingml/2006/main" xmlns:r="http://schemas.openxmlformats.org/officeDocument/2006/relationships" xmlns:p188="http://schemas.microsoft.com/office/powerpoint/2018/8/main">
  <p188:cm id="{026E0364-CF7B-4FD4-B94D-42410B9405CA}" authorId="{CF0F7D37-50B3-D014-256D-434DC131157D}" status="resolved" created="2025-06-25T05:28:57.589" complete="100000">
    <ac:txMkLst xmlns:ac="http://schemas.microsoft.com/office/drawing/2013/main/command">
      <pc:docMk xmlns:pc="http://schemas.microsoft.com/office/powerpoint/2013/main/command"/>
      <pc:sldMk xmlns:pc="http://schemas.microsoft.com/office/powerpoint/2013/main/command" cId="1864089790" sldId="2238"/>
      <ac:spMk id="9" creationId="{AB7A1998-30C4-4812-FCE4-89CEF27C7E01}"/>
      <ac:txMk cp="0">
        <ac:context len="170" hash="195166267"/>
      </ac:txMk>
    </ac:txMkLst>
    <p188:pos x="2200152" y="214850"/>
    <p188:replyLst>
      <p188:reply id="{52DD82E8-3785-4C51-BEA4-7923501A0E4F}" authorId="{CF0F7D37-50B3-D014-256D-434DC131157D}" created="2025-06-25T08:40:10.386">
        <p188:txBody>
          <a:bodyPr/>
          <a:lstStyle/>
          <a:p>
            <a:r>
              <a:rPr lang="ko-KR" altLang="en-US"/>
              <a:t>저 문장 포함한 문단을 삭제해주세요
모든 페이지의 제목을 동일하게 제공하지 않은 것은 이슈가 아니에요</a:t>
            </a:r>
          </a:p>
        </p188:txBody>
      </p188:reply>
    </p188:replyLst>
    <p188:txBody>
      <a:bodyPr/>
      <a:lstStyle/>
      <a:p>
        <a:r>
          <a:rPr lang="ko-KR" altLang="en-US"/>
          <a:t>모든 페이지의 제목 동일하게 제공하지 않아서 문구 수정 필요해요
페이지끼리 구별은 되나 대한통운 페이지 내 타이틀이 통일되지 않은게 포인트니까 이건 권장한다~ 정도로 주세요</a:t>
        </a:r>
      </a:p>
    </p188:txBody>
  </p188:cm>
</p188:cmLst>
</file>

<file path=ppt/comments/modernComment_8C4_76C40487.xml><?xml version="1.0" encoding="utf-8"?>
<p188:cmLst xmlns:a="http://schemas.openxmlformats.org/drawingml/2006/main" xmlns:r="http://schemas.openxmlformats.org/officeDocument/2006/relationships" xmlns:p188="http://schemas.microsoft.com/office/powerpoint/2018/8/main">
  <p188:cm id="{DAAE2662-C679-42E5-BEF1-E12B81776C07}" authorId="{CF0F7D37-50B3-D014-256D-434DC131157D}" status="resolved" created="2025-06-25T05:01:14.237" complete="100000">
    <pc:sldMkLst xmlns:pc="http://schemas.microsoft.com/office/powerpoint/2013/main/command">
      <pc:docMk/>
      <pc:sldMk cId="1992557703" sldId="2244"/>
    </pc:sldMkLst>
    <p188:txBody>
      <a:bodyPr/>
      <a:lstStyle/>
      <a:p>
        <a:r>
          <a:rPr lang="ko-KR" altLang="en-US"/>
          <a:t>얘도 마찬가지로 위 슬라이드랑 같은 안내 문구 적어주세요
다른 팝업 이미지도 수정해달라구요</a:t>
        </a:r>
      </a:p>
    </p188:txBody>
  </p188:cm>
</p188:cmLst>
</file>

<file path=ppt/comments/modernComment_8C7_79D5D180.xml><?xml version="1.0" encoding="utf-8"?>
<p188:cmLst xmlns:a="http://schemas.openxmlformats.org/drawingml/2006/main" xmlns:r="http://schemas.openxmlformats.org/officeDocument/2006/relationships" xmlns:p188="http://schemas.microsoft.com/office/powerpoint/2018/8/main">
  <p188:cm id="{876E663D-BE83-497A-9D96-A1D64573933B}" authorId="{CF0F7D37-50B3-D014-256D-434DC131157D}" status="resolved" created="2025-06-25T05:27:23.059" complete="100000">
    <pc:sldMkLst xmlns:pc="http://schemas.microsoft.com/office/powerpoint/2013/main/command">
      <pc:docMk/>
      <pc:sldMk cId="2044055936" sldId="2247"/>
    </pc:sldMkLst>
    <p188:txBody>
      <a:bodyPr/>
      <a:lstStyle/>
      <a:p>
        <a:r>
          <a:rPr lang="ko-KR" altLang="en-US"/>
          <a:t>&lt;div class=”tit”&gt;에 tabindex=”-1” 줘서 키보드 초점 보내라고 해주세요</a:t>
        </a:r>
      </a:p>
    </p188:txBody>
  </p188:cm>
</p188:cmLst>
</file>

<file path=ppt/comments/modernComment_8C9_ABFEFDA0.xml><?xml version="1.0" encoding="utf-8"?>
<p188:cmLst xmlns:a="http://schemas.openxmlformats.org/drawingml/2006/main" xmlns:r="http://schemas.openxmlformats.org/officeDocument/2006/relationships" xmlns:p188="http://schemas.microsoft.com/office/powerpoint/2018/8/main">
  <p188:cm id="{3C52DFE0-74A9-4E3C-97C0-46F4EC5CC694}" authorId="{CF0F7D37-50B3-D014-256D-434DC131157D}" status="resolved" created="2025-06-25T05:04:15.849" complete="100000">
    <pc:sldMkLst xmlns:pc="http://schemas.microsoft.com/office/powerpoint/2013/main/command">
      <pc:docMk/>
      <pc:sldMk cId="2885615008" sldId="2249"/>
    </pc:sldMkLst>
    <p188:txBody>
      <a:bodyPr/>
      <a:lstStyle/>
      <a:p>
        <a:r>
          <a:rPr lang="ko-KR" altLang="en-US"/>
          <a:t>명도대비 이슈 잡아주세요</a:t>
        </a:r>
      </a:p>
    </p188:txBody>
  </p188:cm>
</p188:cmLst>
</file>

<file path=ppt/comments/modernComment_8CA_679BF349.xml><?xml version="1.0" encoding="utf-8"?>
<p188:cmLst xmlns:a="http://schemas.openxmlformats.org/drawingml/2006/main" xmlns:r="http://schemas.openxmlformats.org/officeDocument/2006/relationships" xmlns:p188="http://schemas.microsoft.com/office/powerpoint/2018/8/main">
  <p188:cm id="{5679F853-AA6A-471F-8FAD-D23F2223123B}" authorId="{CF0F7D37-50B3-D014-256D-434DC131157D}" status="resolved" created="2025-06-25T05:06:40.232" complete="100000">
    <pc:sldMkLst xmlns:pc="http://schemas.microsoft.com/office/powerpoint/2013/main/command">
      <pc:docMk/>
      <pc:sldMk cId="1738273609" sldId="2250"/>
    </pc:sldMkLst>
    <p188:txBody>
      <a:bodyPr/>
      <a:lstStyle/>
      <a:p>
        <a:r>
          <a:rPr lang="ko-KR" altLang="en-US"/>
          <a:t>명도대비 잡아주세요</a:t>
        </a:r>
      </a:p>
    </p188:txBody>
  </p188:cm>
</p188:cmLst>
</file>

<file path=ppt/comments/modernComment_8CC_E2902029.xml><?xml version="1.0" encoding="utf-8"?>
<p188:cmLst xmlns:a="http://schemas.openxmlformats.org/drawingml/2006/main" xmlns:r="http://schemas.openxmlformats.org/officeDocument/2006/relationships" xmlns:p188="http://schemas.microsoft.com/office/powerpoint/2018/8/main">
  <p188:cm id="{92BD6919-DCE6-42BD-B58D-F4D7ECB17952}" authorId="{CF0F7D37-50B3-D014-256D-434DC131157D}" status="resolved" created="2025-06-25T05:21:35.367" complete="100000">
    <pc:sldMkLst xmlns:pc="http://schemas.microsoft.com/office/powerpoint/2013/main/command">
      <pc:docMk/>
      <pc:sldMk cId="3801096233" sldId="2252"/>
    </pc:sldMkLst>
    <p188:txBody>
      <a:bodyPr/>
      <a:lstStyle/>
      <a:p>
        <a:r>
          <a:rPr lang="ko-KR" altLang="en-US"/>
          <a:t>"키보드로 콘텐츠 역탐색 시, 상단에 고정된 헤더 영역에 가려진 요소로 초점이 진입하여 키보드 초점을 명확하게 구분할 수 없음
헤더 영역 만큼의 scroll-padding을 제공하여 초점이 명확하게 변별되도록 해야 함"
이슈 추가해주세요</a:t>
        </a:r>
      </a:p>
    </p188:txBody>
  </p188:cm>
  <p188:cm id="{BB28387A-E0BB-4F38-9007-447B40D5DB5B}" authorId="{CF0F7D37-50B3-D014-256D-434DC131157D}" status="resolved" created="2025-06-25T05:22:42.929" complete="100000">
    <ac:deMkLst xmlns:ac="http://schemas.microsoft.com/office/drawing/2013/main/command">
      <pc:docMk xmlns:pc="http://schemas.microsoft.com/office/powerpoint/2013/main/command"/>
      <pc:sldMk xmlns:pc="http://schemas.microsoft.com/office/powerpoint/2013/main/command" cId="3801096233" sldId="2252"/>
      <ac:picMk id="19" creationId="{BBFE245B-8A0D-3BC9-2D84-7F14547D2E50}"/>
    </ac:deMkLst>
    <p188:txBody>
      <a:bodyPr/>
      <a:lstStyle/>
      <a:p>
        <a:r>
          <a:rPr lang="ko-KR" altLang="en-US"/>
          <a:t>키보드 shift+tab으로 역탐색 시 저 재생/일시정지에 포커스 갔는데 헤딩에 가려서 안 보이는 이슈에요</a:t>
        </a:r>
      </a:p>
    </p188:txBody>
  </p188:cm>
  <p188:cm id="{9A41A9B0-076B-4F3C-AF16-14711D8D5040}" authorId="{CF0F7D37-50B3-D014-256D-434DC131157D}" status="resolved" created="2025-06-25T08:37:22.792" complete="100000">
    <ac:txMkLst xmlns:ac="http://schemas.microsoft.com/office/drawing/2013/main/command">
      <pc:docMk xmlns:pc="http://schemas.microsoft.com/office/powerpoint/2013/main/command"/>
      <pc:sldMk xmlns:pc="http://schemas.microsoft.com/office/powerpoint/2013/main/command" cId="3801096233" sldId="2252"/>
      <ac:spMk id="9" creationId="{9148BAF4-5B46-D275-F1EA-3335F888AB89}"/>
      <ac:txMk cp="37" len="13">
        <ac:context len="134" hash="3787200374"/>
      </ac:txMk>
    </ac:txMkLst>
    <p188:pos x="4046707" y="214850"/>
    <p188:txBody>
      <a:bodyPr/>
      <a:lstStyle/>
      <a:p>
        <a:r>
          <a:rPr lang="ko-KR" altLang="en-US"/>
          <a:t>문구 추가함</a:t>
        </a:r>
      </a:p>
    </p188:txBody>
  </p188:cm>
</p188:cmLst>
</file>

<file path=ppt/comments/modernComment_8CD_B4C742DB.xml><?xml version="1.0" encoding="utf-8"?>
<p188:cmLst xmlns:a="http://schemas.openxmlformats.org/drawingml/2006/main" xmlns:r="http://schemas.openxmlformats.org/officeDocument/2006/relationships" xmlns:p188="http://schemas.microsoft.com/office/powerpoint/2018/8/main">
  <p188:cm id="{DEA6972B-2AB1-438C-8A22-B4EAA56A78E5}" authorId="{CF0F7D37-50B3-D014-256D-434DC131157D}" status="resolved" created="2025-06-25T06:00:23.070" complete="100000">
    <ac:deMkLst xmlns:ac="http://schemas.microsoft.com/office/drawing/2013/main/command">
      <pc:docMk xmlns:pc="http://schemas.microsoft.com/office/powerpoint/2013/main/command"/>
      <pc:sldMk xmlns:pc="http://schemas.microsoft.com/office/powerpoint/2013/main/command" cId="3032957659" sldId="2253"/>
      <ac:picMk id="10" creationId="{C635B870-1B88-0990-B8A9-9821D4AC7199}"/>
    </ac:deMkLst>
    <p188:txBody>
      <a:bodyPr/>
      <a:lstStyle/>
      <a:p>
        <a:r>
          <a:rPr lang="ko-KR" altLang="en-US"/>
          <a:t>이 세 이미지가 윈도우 팝업 유발하는데 &lt;div&gt;로 마크업해서 적절하지 않아요
&lt;a&gt;로 바꾸라고 해주세요</a:t>
        </a:r>
      </a:p>
    </p188:txBody>
  </p188:cm>
  <p188:cm id="{9B893671-3001-44DD-93B7-1CD6D1E7B710}" authorId="{CF0F7D37-50B3-D014-256D-434DC131157D}" status="resolved" created="2025-06-27T01:50:45.163" complete="100000">
    <pc:sldMkLst xmlns:pc="http://schemas.microsoft.com/office/powerpoint/2013/main/command">
      <pc:docMk/>
      <pc:sldMk cId="3032957659" sldId="2253"/>
    </pc:sldMkLst>
    <p188:txBody>
      <a:bodyPr/>
      <a:lstStyle/>
      <a:p>
        <a:r>
          <a:rPr lang="ko-KR" altLang="en-US"/>
          <a:t>요 이슈 10. (키보드 사용 보장) 모든 기능은 키보드만으로도 사용할 수 있어야 한다. 으로 바꿔주세요
이슈 내용도 ""상호작용이 불가능한 요소(&lt;&gt;)에 javascript로 클릭 이벤트를 연결하여 키보드로는 기능을 실행할 수 없음
컨트롤 요소를 키보드로 접근 및 조작할 수 있도록 상호작용이 가능한 태그(&lt;a&gt;, &lt;button&gt; 등)로 변경해야 함"” 로 주세요</a:t>
        </a:r>
      </a:p>
    </p188:txBody>
  </p188:cm>
</p188:cmLst>
</file>

<file path=ppt/comments/modernComment_8CE_B89AC1A.xml><?xml version="1.0" encoding="utf-8"?>
<p188:cmLst xmlns:a="http://schemas.openxmlformats.org/drawingml/2006/main" xmlns:r="http://schemas.openxmlformats.org/officeDocument/2006/relationships" xmlns:p188="http://schemas.microsoft.com/office/powerpoint/2018/8/main">
  <p188:cm id="{5E3C5807-EB24-4BA3-AA54-EDA422CE1FCB}" authorId="{CF0F7D37-50B3-D014-256D-434DC131157D}" status="resolved" created="2025-06-25T06:01:11.101" complete="100000">
    <pc:sldMkLst xmlns:pc="http://schemas.microsoft.com/office/powerpoint/2013/main/command">
      <pc:docMk/>
      <pc:sldMk cId="193571866" sldId="2254"/>
    </pc:sldMkLst>
    <p188:replyLst>
      <p188:reply id="{7743F875-70D3-494F-A42B-A0E2767F5049}" authorId="{CF0F7D37-50B3-D014-256D-434DC131157D}" created="2025-06-25T06:02:41.727">
        <p188:txBody>
          <a:bodyPr/>
          <a:lstStyle/>
          <a:p>
            <a:r>
              <a:rPr lang="ko-KR" altLang="en-US"/>
              <a:t>scope 속성은 https://www.w3.org/WAI/tutorials/tables/irregular/ 요기 참고해서 간단히 가이드주세요</a:t>
            </a:r>
          </a:p>
        </p188:txBody>
      </p188:reply>
    </p188:replyLst>
    <p188:txBody>
      <a:bodyPr/>
      <a:lstStyle/>
      <a:p>
        <a:r>
          <a:rPr lang="ko-KR" altLang="en-US"/>
          <a:t>표 공통으로 이슈
"제목 셀에 scope 속성을 선언하여 스크린 리더 사용자가 데이터 셀에 포함된 값/정보의 의미를 이해할 수 있도록 해야 함"
가이드 추가해주세요</a:t>
        </a:r>
      </a:p>
    </p188:txBody>
  </p188:cm>
  <p188:cm id="{F512C60C-B784-4765-8323-10A2BB5CDE1E}" authorId="{CF0F7D37-50B3-D014-256D-434DC131157D}" status="resolved" created="2025-06-26T06:24:25.392" complete="100000">
    <ac:deMkLst xmlns:ac="http://schemas.microsoft.com/office/drawing/2013/main/command">
      <pc:docMk xmlns:pc="http://schemas.microsoft.com/office/powerpoint/2013/main/command"/>
      <pc:sldMk xmlns:pc="http://schemas.microsoft.com/office/powerpoint/2013/main/command" cId="193571866" sldId="2254"/>
      <ac:spMk id="14" creationId="{E083B370-1313-4CCE-5D2B-870A92407310}"/>
    </ac:deMkLst>
    <p188:txBody>
      <a:bodyPr/>
      <a:lstStyle/>
      <a:p>
        <a:r>
          <a:rPr lang="ko-KR" altLang="en-US"/>
          <a:t>개선방안 좀 수정했어요</a:t>
        </a:r>
      </a:p>
    </p188:txBody>
  </p188:cm>
</p188:cmLst>
</file>

<file path=ppt/comments/modernComment_8CF_85158D0.xml><?xml version="1.0" encoding="utf-8"?>
<p188:cmLst xmlns:a="http://schemas.openxmlformats.org/drawingml/2006/main" xmlns:r="http://schemas.openxmlformats.org/officeDocument/2006/relationships" xmlns:p188="http://schemas.microsoft.com/office/powerpoint/2018/8/main">
  <p188:cm id="{C3C8D07D-9EF8-4B90-AABE-969D3C09B9AB}" authorId="{CF0F7D37-50B3-D014-256D-434DC131157D}" status="resolved" created="2025-06-25T06:08:56.710" complete="100000">
    <ac:deMkLst xmlns:ac="http://schemas.microsoft.com/office/drawing/2013/main/command">
      <pc:docMk xmlns:pc="http://schemas.microsoft.com/office/powerpoint/2013/main/command"/>
      <pc:sldMk xmlns:pc="http://schemas.microsoft.com/office/powerpoint/2013/main/command" cId="139548880" sldId="2255"/>
      <ac:picMk id="3" creationId="{8426B85D-E332-A401-512B-BABFF5366567}"/>
    </ac:deMkLst>
    <p188:txBody>
      <a:bodyPr/>
      <a:lstStyle/>
      <a:p>
        <a:r>
          <a:rPr lang="ko-KR" altLang="en-US"/>
          <a:t>요기 전체를 감싼 &lt;div class=”arrow-box”&gt;에 aria-hidden=”true” 삽입해서 장식용 요소 스크린 리더로 들리지 않게 가이드 주세요</a:t>
        </a:r>
      </a:p>
    </p188:txBody>
  </p188:cm>
</p188:cmLst>
</file>

<file path=ppt/comments/modernComment_8D1_EF476871.xml><?xml version="1.0" encoding="utf-8"?>
<p188:cmLst xmlns:a="http://schemas.openxmlformats.org/drawingml/2006/main" xmlns:r="http://schemas.openxmlformats.org/officeDocument/2006/relationships" xmlns:p188="http://schemas.microsoft.com/office/powerpoint/2018/8/main">
  <p188:cm id="{D8FC0504-89E4-4B7D-9C1E-7382966EC935}" authorId="{CF0F7D37-50B3-D014-256D-434DC131157D}" status="resolved" created="2025-06-25T05:06:40.232" complete="100000">
    <pc:sldMkLst xmlns:pc="http://schemas.microsoft.com/office/powerpoint/2013/main/command">
      <pc:docMk/>
      <pc:sldMk cId="1738273609" sldId="2250"/>
    </pc:sldMkLst>
    <p188:txBody>
      <a:bodyPr/>
      <a:lstStyle/>
      <a:p>
        <a:r>
          <a:rPr lang="ko-KR" altLang="en-US"/>
          <a:t>명도대비 잡아주세요</a:t>
        </a:r>
      </a:p>
    </p188:txBody>
  </p188:cm>
  <p188:cm id="{6D596E07-D1C5-42DD-A558-35D135B15962}" authorId="{CF0F7D37-50B3-D014-256D-434DC131157D}" status="resolved" created="2025-06-25T08:37:53.377" complete="100000">
    <ac:txMkLst xmlns:ac="http://schemas.microsoft.com/office/drawing/2013/main/command">
      <pc:docMk xmlns:pc="http://schemas.microsoft.com/office/powerpoint/2013/main/command"/>
      <pc:sldMk xmlns:pc="http://schemas.microsoft.com/office/powerpoint/2013/main/command" cId="4014434417" sldId="2257"/>
      <ac:spMk id="9" creationId="{466A20C8-B866-E459-7E87-F5FF0A859AB5}"/>
      <ac:txMk cp="0" len="42">
        <ac:context len="112" hash="2986973477"/>
      </ac:txMk>
    </ac:txMkLst>
    <p188:pos x="1782901" y="214850"/>
    <p188:txBody>
      <a:bodyPr/>
      <a:lstStyle/>
      <a:p>
        <a:r>
          <a:rPr lang="ko-KR" altLang="en-US"/>
          <a:t>문구 수정함</a:t>
        </a:r>
      </a:p>
    </p188:txBody>
  </p188:cm>
</p188:cmLst>
</file>

<file path=ppt/comments/modernComment_8D2_52E842EA.xml><?xml version="1.0" encoding="utf-8"?>
<p188:cmLst xmlns:a="http://schemas.openxmlformats.org/drawingml/2006/main" xmlns:r="http://schemas.openxmlformats.org/officeDocument/2006/relationships" xmlns:p188="http://schemas.microsoft.com/office/powerpoint/2018/8/main">
  <p188:cm id="{06DC6987-DB9C-47A9-ADD7-15A5F8B93F20}" authorId="{A1D2661C-7AE9-8AEE-3FBB-DCD58505DC93}" status="resolved" created="2025-06-24T01:09:34.780" complete="100000">
    <ac:deMkLst xmlns:ac="http://schemas.microsoft.com/office/drawing/2013/main/command">
      <pc:docMk xmlns:pc="http://schemas.microsoft.com/office/powerpoint/2013/main/command"/>
      <pc:sldMk xmlns:pc="http://schemas.microsoft.com/office/powerpoint/2013/main/command" cId="1390953194" sldId="2258"/>
      <ac:picMk id="12" creationId="{CC96499D-8886-2EBB-68C8-DDB704D8782C}"/>
    </ac:deMkLst>
    <p188:replyLst>
      <p188:reply id="{8AF5A316-FC5A-441C-9957-DFDBC9157CF0}" authorId="{CF0F7D37-50B3-D014-256D-434DC131157D}" created="2025-06-25T05:52:17.911">
        <p188:txBody>
          <a:bodyPr/>
          <a:lstStyle/>
          <a:p>
            <a:r>
              <a:rPr lang="ko-KR" altLang="en-US"/>
              <a:t>다른 페이지랑 통일 위해서 캡쳐는 삭제하고, 문제점은 이 장표에, 개선 방안은 다음 장표에 분리해서 넣어주세요</a:t>
            </a:r>
          </a:p>
        </p188:txBody>
      </p188:reply>
    </p188:replyLst>
    <p188:txBody>
      <a:bodyPr/>
      <a:lstStyle/>
      <a:p>
        <a:r>
          <a:rPr lang="ko-KR" altLang="en-US"/>
          <a:t>왼쪽 문제점 코드 넣기에 좁아 오른쪽에 캡처로 첨부하였는데 괜찮을까요?</a:t>
        </a:r>
      </a:p>
    </p188:txBody>
  </p188:cm>
  <p188:cm id="{4BB4D305-8590-478F-BBD5-A9BEFA2307B7}" authorId="{CF0F7D37-50B3-D014-256D-434DC131157D}" status="resolved" created="2025-06-25T06:07:24.099" complete="100000">
    <pc:sldMkLst xmlns:pc="http://schemas.microsoft.com/office/powerpoint/2013/main/command">
      <pc:docMk/>
      <pc:sldMk cId="454154751" sldId="2216"/>
    </pc:sldMkLst>
    <p188:txBody>
      <a:bodyPr/>
      <a:lstStyle/>
      <a:p>
        <a:r>
          <a:rPr lang="ko-KR" altLang="en-US"/>
          <a:t>최신순, 격자보기 요 부분은 따로 장표 분리해서 공통 이슈 페이지 작성해주세요</a:t>
        </a:r>
      </a:p>
    </p188:txBody>
  </p188:cm>
  <p188:cm id="{42124767-178A-4408-9628-CDE382B8A1C2}" authorId="{CF0F7D37-50B3-D014-256D-434DC131157D}" status="resolved" created="2025-06-25T08:43:46.054" complete="100000">
    <pc:sldMkLst xmlns:pc="http://schemas.microsoft.com/office/powerpoint/2013/main/command">
      <pc:docMk/>
      <pc:sldMk cId="1390953194" sldId="2258"/>
    </pc:sldMkLst>
    <p188:txBody>
      <a:bodyPr/>
      <a:lstStyle/>
      <a:p>
        <a:r>
          <a:rPr lang="ko-KR" altLang="en-US"/>
          <a:t>문제점 코드 추가해주세요</a:t>
        </a:r>
      </a:p>
    </p188:txBody>
  </p188:cm>
</p188:cmLst>
</file>

<file path=ppt/comments/modernComment_8D3_E113F49.xml><?xml version="1.0" encoding="utf-8"?>
<p188:cmLst xmlns:a="http://schemas.openxmlformats.org/drawingml/2006/main" xmlns:r="http://schemas.openxmlformats.org/officeDocument/2006/relationships" xmlns:p188="http://schemas.microsoft.com/office/powerpoint/2018/8/main">
  <p188:cm id="{75B23950-AF23-4B6F-A423-C43AD853B739}" authorId="{CF0F7D37-50B3-D014-256D-434DC131157D}" status="resolved" created="2025-06-25T07:49:47.034" complete="100000">
    <pc:sldMkLst xmlns:pc="http://schemas.microsoft.com/office/powerpoint/2013/main/command">
      <pc:docMk/>
      <pc:sldMk cId="236011337" sldId="2259"/>
    </pc:sldMkLst>
    <p188:txBody>
      <a:bodyPr/>
      <a:lstStyle/>
      <a:p>
        <a:r>
          <a:rPr lang="ko-KR" altLang="en-US"/>
          <a:t>뒷 장으로 넘어갈 때는 레이아웃에서 (계속) 옵션 눌러주세요</a:t>
        </a:r>
      </a:p>
    </p188:txBody>
    <p188:extLst>
      <p:ext xmlns:p="http://schemas.openxmlformats.org/presentationml/2006/main" uri="{57CB4572-C831-44C2-8A1C-0ADB6CCDFE69}">
        <p223:reactions xmlns:p223="http://schemas.microsoft.com/office/powerpoint/2022/03/main">
          <p223:rxn type="👍">
            <p223:instance time="2025-06-26T00:53:30.089" authorId="{A1D2661C-7AE9-8AEE-3FBB-DCD58505DC93}"/>
          </p223:rxn>
        </p223:reactions>
      </p:ext>
    </p188:extLst>
  </p188:cm>
</p188:cmLst>
</file>

<file path=ppt/comments/modernComment_8D6_86755625.xml><?xml version="1.0" encoding="utf-8"?>
<p188:cmLst xmlns:a="http://schemas.openxmlformats.org/drawingml/2006/main" xmlns:r="http://schemas.openxmlformats.org/officeDocument/2006/relationships" xmlns:p188="http://schemas.microsoft.com/office/powerpoint/2018/8/main">
  <p188:cm id="{F9BF6360-F00C-4131-A03E-54C8F86758C0}" authorId="{CF0F7D37-50B3-D014-256D-434DC131157D}" status="resolved" created="2025-06-26T06:27:44.754" complete="100000">
    <pc:sldMkLst xmlns:pc="http://schemas.microsoft.com/office/powerpoint/2013/main/command">
      <pc:docMk/>
      <pc:sldMk cId="2255836709" sldId="2262"/>
    </pc:sldMkLst>
    <p188:txBody>
      <a:bodyPr/>
      <a:lstStyle/>
      <a:p>
        <a:r>
          <a:rPr lang="ko-KR" altLang="en-US"/>
          <a:t>코드 추가했어요</a:t>
        </a:r>
      </a:p>
    </p188:txBody>
  </p188:cm>
</p188:cmLst>
</file>

<file path=ppt/comments/modernComment_8D8_F97F1D8A.xml><?xml version="1.0" encoding="utf-8"?>
<p188:cmLst xmlns:a="http://schemas.openxmlformats.org/drawingml/2006/main" xmlns:r="http://schemas.openxmlformats.org/officeDocument/2006/relationships" xmlns:p188="http://schemas.microsoft.com/office/powerpoint/2018/8/main">
  <p188:cm id="{B8B17F94-D6AD-4D31-88CE-F1EF4C2EFE51}" authorId="{CF0F7D37-50B3-D014-256D-434DC131157D}" status="resolved" created="2025-06-25T06:39:04.570">
    <pc:sldMkLst xmlns:pc="http://schemas.microsoft.com/office/powerpoint/2013/main/command">
      <pc:docMk/>
      <pc:sldMk cId="2445341532" sldId="2205"/>
    </pc:sldMkLst>
    <p188:txBody>
      <a:bodyPr/>
      <a:lstStyle/>
      <a:p>
        <a:r>
          <a:rPr lang="ko-KR" altLang="en-US"/>
          <a:t>웹 페이지 lang=”ko” 추가 가이드 해주세요</a:t>
        </a:r>
      </a:p>
    </p188:txBody>
  </p188:cm>
  <p188:cm id="{39EBA3B7-2D7C-475C-9655-BA2F8027BE6E}" authorId="{CF0F7D37-50B3-D014-256D-434DC131157D}" status="resolved" created="2025-06-26T05:47:40.233" complete="100000">
    <pc:sldMkLst xmlns:pc="http://schemas.microsoft.com/office/powerpoint/2013/main/command">
      <pc:docMk/>
      <pc:sldMk cId="4185857418" sldId="2264"/>
    </pc:sldMkLst>
    <p188:txBody>
      <a:bodyPr/>
      <a:lstStyle/>
      <a:p>
        <a:r>
          <a:rPr lang="ko-KR" altLang="en-US"/>
          <a:t>문제점 보완해주세요
alt 속성 생략 이슈가 아니에요</a:t>
        </a:r>
      </a:p>
    </p188:txBody>
  </p188:cm>
  <p188:cm id="{F4D45900-E3DF-4EAB-8B84-765DA2B9407A}" authorId="{CF0F7D37-50B3-D014-256D-434DC131157D}" status="resolved" created="2025-06-26T06:43:08.993" complete="100000">
    <pc:sldMkLst xmlns:pc="http://schemas.microsoft.com/office/powerpoint/2013/main/command">
      <pc:docMk/>
      <pc:sldMk cId="4185857418" sldId="2264"/>
    </pc:sldMkLst>
    <p188:txBody>
      <a:bodyPr/>
      <a:lstStyle/>
      <a:p>
        <a:r>
          <a:rPr lang="ko-KR" altLang="en-US"/>
          <a:t>문제점 코드 추가했어요</a:t>
        </a:r>
      </a:p>
    </p188:txBody>
  </p188:cm>
</p188:cmLst>
</file>

<file path=ppt/comments/modernComment_8D9_F62304DF.xml><?xml version="1.0" encoding="utf-8"?>
<p188:cmLst xmlns:a="http://schemas.openxmlformats.org/drawingml/2006/main" xmlns:r="http://schemas.openxmlformats.org/officeDocument/2006/relationships" xmlns:p188="http://schemas.microsoft.com/office/powerpoint/2018/8/main">
  <p188:cm id="{829E054E-9B2C-4033-B039-1F1F04E0D49B}" authorId="{CF0F7D37-50B3-D014-256D-434DC131157D}" status="resolved" created="2025-06-25T04:56:12.329" complete="100000">
    <pc:sldMkLst xmlns:pc="http://schemas.microsoft.com/office/powerpoint/2013/main/command">
      <pc:docMk/>
      <pc:sldMk cId="232880936" sldId="2195"/>
    </pc:sldMkLst>
    <p188:txBody>
      <a:bodyPr/>
      <a:lstStyle/>
      <a:p>
        <a:r>
          <a:rPr lang="ko-KR" altLang="en-US"/>
          <a:t>보유 인증서에 more 글자(css background로 제공) 있는데 링크명에 제공되지 않아서 이거 추가해달라고 가이드주세요</a:t>
        </a:r>
      </a:p>
    </p188:txBody>
  </p188:cm>
</p188:cmLst>
</file>

<file path=ppt/comments/modernComment_8DD_6473783E.xml><?xml version="1.0" encoding="utf-8"?>
<p188:cmLst xmlns:a="http://schemas.openxmlformats.org/drawingml/2006/main" xmlns:r="http://schemas.openxmlformats.org/officeDocument/2006/relationships" xmlns:p188="http://schemas.microsoft.com/office/powerpoint/2018/8/main">
  <p188:cm id="{D6C3814C-F92D-4562-A128-BA6A361CF446}" authorId="{CF0F7D37-50B3-D014-256D-434DC131157D}" status="resolved" created="2025-06-26T06:53:39.283" complete="100000">
    <ac:deMkLst xmlns:ac="http://schemas.microsoft.com/office/drawing/2013/main/command">
      <pc:docMk xmlns:pc="http://schemas.microsoft.com/office/powerpoint/2013/main/command"/>
      <pc:sldMk xmlns:pc="http://schemas.microsoft.com/office/powerpoint/2013/main/command" cId="1685289022" sldId="2269"/>
      <ac:spMk id="9" creationId="{EAA670CE-BF9E-2CFE-B7EA-E028731D8DF8}"/>
    </ac:deMkLst>
    <p188:txBody>
      <a:bodyPr/>
      <a:lstStyle/>
      <a:p>
        <a:r>
          <a:rPr lang="ko-KR" altLang="en-US"/>
          <a:t>@태현씨
사용자 진단 확인해서 동영상 팝업 이슈 3개의 슬라이드로 추가해주세요
1. 오디오 없는 동영상에 화면해설(텍스트, 오디오, 대본) 필요
2. 컨트롤 요소(재생, 정지, 트랙바) 주언어와 통일
3. 컨트롤 요소 상태정보 안내가 적절하지 않음 (재생/일시정지 버튼 누를 때마다 aria-pressed로 안내하는데 button aria-label이 변하면서 잘 안내하고 있으므로 aria-pressed는 빼달라고 가이드 해주세요</a:t>
        </a:r>
      </a:p>
    </p188:txBody>
  </p188:cm>
</p188:cmLst>
</file>

<file path=ppt/comments/modernComment_8DE_BDF79995.xml><?xml version="1.0" encoding="utf-8"?>
<p188:cmLst xmlns:a="http://schemas.openxmlformats.org/drawingml/2006/main" xmlns:r="http://schemas.openxmlformats.org/officeDocument/2006/relationships" xmlns:p188="http://schemas.microsoft.com/office/powerpoint/2018/8/main">
  <p188:cm id="{B8F5DFCB-1F78-4E7F-83AE-68678AD29BF1}" authorId="{CF0F7D37-50B3-D014-256D-434DC131157D}" status="resolved" created="2025-06-26T06:53:39.283" complete="100000">
    <ac:deMkLst xmlns:ac="http://schemas.microsoft.com/office/drawing/2013/main/command">
      <pc:docMk xmlns:pc="http://schemas.microsoft.com/office/powerpoint/2013/main/command"/>
      <pc:sldMk xmlns:pc="http://schemas.microsoft.com/office/powerpoint/2013/main/command" cId="3187120533" sldId="2270"/>
      <ac:spMk id="9" creationId="{564F0F26-C1B1-409B-74FF-210A7566988A}"/>
    </ac:deMkLst>
    <p188:replyLst>
      <p188:reply id="{C5D05CB3-0883-46BC-BC86-C73A6A684380}" authorId="{A1D2661C-7AE9-8AEE-3FBB-DCD58505DC93}" created="2025-06-27T00:55:25.295">
        <p188:txBody>
          <a:bodyPr/>
          <a:lstStyle/>
          <a:p>
            <a:r>
              <a:rPr lang="ko-KR" altLang="en-US"/>
              <a:t>이거 오류 검사항목과 오류유형 맞을까요?</a:t>
            </a:r>
          </a:p>
        </p188:txBody>
      </p188:reply>
      <p188:reply id="{E48DA528-7BEC-4B13-9CCE-C8CB281F9AB5}" authorId="{CF0F7D37-50B3-D014-256D-434DC131157D}" created="2025-06-27T01:05:34.387">
        <p188:txBody>
          <a:bodyPr/>
          <a:lstStyle/>
          <a:p>
            <a:r>
              <a:rPr lang="ko-KR" altLang="en-US"/>
              <a:t>네 상태정보를 올바르게 안내해야하는 이슈라서요
문구를 좀 더 상세하게 수정하면 좋을 것 같아요 aria-pressed 사용 자체는 문제 없다는 듯이 보여서요
사용자 진단에서 용현대리님이 짚어주신대로 "재생 unpressed”와 같이 이해할 수 없이 안내하고 있다 문구 추가해주세요</a:t>
            </a:r>
          </a:p>
        </p188:txBody>
        <p188:extLst>
          <p:ext xmlns:p="http://schemas.openxmlformats.org/presentationml/2006/main" uri="{57CB4572-C831-44C2-8A1C-0ADB6CCDFE69}">
            <p223:reactions xmlns:p223="http://schemas.microsoft.com/office/powerpoint/2022/03/main">
              <p223:rxn type="👍">
                <p223:instance time="2025-06-27T01:16:19.677" authorId="{A1D2661C-7AE9-8AEE-3FBB-DCD58505DC93}"/>
              </p223:rxn>
            </p223:reactions>
          </p:ext>
        </p188:extLst>
      </p188:reply>
    </p188:replyLst>
    <p188:txBody>
      <a:bodyPr/>
      <a:lstStyle/>
      <a:p>
        <a:r>
          <a:rPr lang="ko-KR" altLang="en-US"/>
          <a:t>@태현씨
사용자 진단 확인해서 동영상 팝업 이슈 3개의 슬라이드로 추가해주세요
1. 오디오 없는 동영상에 화면해설(텍스트, 오디오, 대본) 필요
2. 컨트롤 요소(재생, 정지, 트랙바) 주언어와 통일
3. 컨트롤 요소 상태정보 안내가 적절하지 않음 (재생/일시정지 버튼 누를 때마다 aria-pressed로 안내하는데 button aria-label이 변하면서 잘 안내하고 있으므로 aria-pressed는 빼달라고 가이드 해주세요</a:t>
        </a:r>
      </a:p>
    </p188:txBody>
  </p188:cm>
</p188:cmLst>
</file>

<file path=ppt/comments/modernComment_8E0_CB3AFCF5.xml><?xml version="1.0" encoding="utf-8"?>
<p188:cmLst xmlns:a="http://schemas.openxmlformats.org/drawingml/2006/main" xmlns:r="http://schemas.openxmlformats.org/officeDocument/2006/relationships" xmlns:p188="http://schemas.microsoft.com/office/powerpoint/2018/8/main">
  <p188:cm id="{9D28538D-9282-42F2-A80E-8052AA3CA3E0}" authorId="{CF0F7D37-50B3-D014-256D-434DC131157D}" status="resolved" created="2025-06-26T06:53:39.283" complete="100000">
    <ac:deMkLst xmlns:ac="http://schemas.microsoft.com/office/drawing/2013/main/command">
      <pc:docMk xmlns:pc="http://schemas.microsoft.com/office/powerpoint/2013/main/command"/>
      <pc:sldMk xmlns:pc="http://schemas.microsoft.com/office/powerpoint/2013/main/command" cId="1685289022" sldId="2269"/>
      <ac:spMk id="9" creationId="{EAA670CE-BF9E-2CFE-B7EA-E028731D8DF8}"/>
    </ac:deMkLst>
    <p188:txBody>
      <a:bodyPr/>
      <a:lstStyle/>
      <a:p>
        <a:r>
          <a:rPr lang="ko-KR" altLang="en-US"/>
          <a:t>@태현씨
사용자 진단 확인해서 동영상 팝업 이슈 3개의 슬라이드로 추가해주세요
1. 오디오 없는 동영상에 화면해설(텍스트, 오디오, 대본) 필요
2. 컨트롤 요소(재생, 정지, 트랙바) 주언어와 통일
3. 컨트롤 요소 상태정보 안내가 적절하지 않음 (재생/일시정지 버튼 누를 때마다 aria-pressed로 안내하는데 button aria-label이 변하면서 잘 안내하고 있으므로 aria-pressed는 빼달라고 가이드 해주세요</a:t>
        </a:r>
      </a:p>
    </p188:txBody>
  </p188:cm>
</p188:cmLst>
</file>

<file path=ppt/comments/modernComment_8E1_DE10FF9E.xml><?xml version="1.0" encoding="utf-8"?>
<p188:cmLst xmlns:a="http://schemas.openxmlformats.org/drawingml/2006/main" xmlns:r="http://schemas.openxmlformats.org/officeDocument/2006/relationships" xmlns:p188="http://schemas.microsoft.com/office/powerpoint/2018/8/main">
  <p188:cm id="{F4D09348-04A4-49EE-A671-D8719E4816EC}" authorId="{CF0F7D37-50B3-D014-256D-434DC131157D}" status="resolved" created="2025-06-26T06:53:39.283">
    <ac:deMkLst xmlns:ac="http://schemas.microsoft.com/office/drawing/2013/main/command">
      <pc:docMk xmlns:pc="http://schemas.microsoft.com/office/powerpoint/2013/main/command"/>
      <pc:sldMk xmlns:pc="http://schemas.microsoft.com/office/powerpoint/2013/main/command" cId="1685289022" sldId="2269"/>
      <ac:spMk id="9" creationId="{EAA670CE-BF9E-2CFE-B7EA-E028731D8DF8}"/>
    </ac:deMkLst>
    <p188:txBody>
      <a:bodyPr/>
      <a:lstStyle/>
      <a:p>
        <a:r>
          <a:rPr lang="ko-KR" altLang="en-US"/>
          <a:t>@태현씨
사용자 진단 확인해서 동영상 팝업 이슈 3개의 슬라이드로 추가해주세요
1. 오디오 없는 동영상에 화면해설(텍스트, 오디오, 대본) 필요
2. 컨트롤 요소(재생, 정지, 트랙바) 주언어와 통일
3. 컨트롤 요소 상태정보 안내가 적절하지 않음 (재생/일시정지 버튼 누를 때마다 aria-pressed로 안내하는데 button aria-label이 변하면서 잘 안내하고 있으므로 aria-pressed는 빼달라고 가이드 해주세요</a:t>
        </a:r>
      </a:p>
    </p188:txBody>
  </p188:cm>
</p188:cmLst>
</file>

<file path=ppt/comments/modernComment_8E2_EFAC429F.xml><?xml version="1.0" encoding="utf-8"?>
<p188:cmLst xmlns:a="http://schemas.openxmlformats.org/drawingml/2006/main" xmlns:r="http://schemas.openxmlformats.org/officeDocument/2006/relationships" xmlns:p188="http://schemas.microsoft.com/office/powerpoint/2018/8/main">
  <p188:cm id="{3612D8A5-1924-49E2-80C0-E514E2DEFA81}" authorId="{CF0F7D37-50B3-D014-256D-434DC131157D}" status="resolved" created="2025-06-27T01:01:24.723" complete="100000">
    <pc:sldMkLst xmlns:pc="http://schemas.microsoft.com/office/powerpoint/2013/main/command">
      <pc:docMk/>
      <pc:sldMk cId="4021043871" sldId="2274"/>
    </pc:sldMkLst>
    <p188:txBody>
      <a:bodyPr/>
      <a:lstStyle/>
      <a:p>
        <a:r>
          <a:rPr lang="ko-KR" altLang="en-US"/>
          <a:t>요것도 font-size 0이여서 올바르지 않아요
숨김 텍스트 위에서 가이드한 대로 작성하라고 가이드 주세요</a:t>
        </a:r>
      </a:p>
    </p188:txBody>
  </p188:cm>
</p188:cmLst>
</file>

<file path=ppt/comments/modernComment_8E3_A9443388.xml><?xml version="1.0" encoding="utf-8"?>
<p188:cmLst xmlns:a="http://schemas.openxmlformats.org/drawingml/2006/main" xmlns:r="http://schemas.openxmlformats.org/officeDocument/2006/relationships" xmlns:p188="http://schemas.microsoft.com/office/powerpoint/2018/8/main">
  <p188:cm id="{57C20A09-BFD0-42B7-A2CA-08192E83D9D7}" authorId="{A1D2661C-7AE9-8AEE-3FBB-DCD58505DC93}" status="resolved" created="2025-06-27T01:05:22.844" complete="100000">
    <pc:sldMkLst xmlns:pc="http://schemas.microsoft.com/office/powerpoint/2013/main/command">
      <pc:docMk/>
      <pc:sldMk cId="2839819144" sldId="2275"/>
    </pc:sldMkLst>
    <p188:txBody>
      <a:bodyPr/>
      <a:lstStyle/>
      <a:p>
        <a:r>
          <a:rPr lang="ko-KR" altLang="en-US"/>
          <a:t>추가</a:t>
        </a:r>
      </a:p>
    </p188:txBody>
  </p188:cm>
</p188:cmLst>
</file>

<file path=ppt/comments/modernComment_8E4_F4B72226.xml><?xml version="1.0" encoding="utf-8"?>
<p188:cmLst xmlns:a="http://schemas.openxmlformats.org/drawingml/2006/main" xmlns:r="http://schemas.openxmlformats.org/officeDocument/2006/relationships" xmlns:p188="http://schemas.microsoft.com/office/powerpoint/2018/8/main">
  <p188:cm id="{74CEAF95-A6E6-4326-9D5C-A6B52C7C7FF8}" authorId="{A1D2661C-7AE9-8AEE-3FBB-DCD58505DC93}" status="resolved" created="2025-06-27T00:56:54.934" complete="100000">
    <pc:sldMkLst xmlns:pc="http://schemas.microsoft.com/office/powerpoint/2013/main/command">
      <pc:docMk/>
      <pc:sldMk cId="4021043871" sldId="2274"/>
    </pc:sldMkLst>
    <p188:txBody>
      <a:bodyPr/>
      <a:lstStyle/>
      <a:p>
        <a:r>
          <a:rPr lang="ko-KR" altLang="en-US"/>
          <a:t>추가</a:t>
        </a:r>
      </a:p>
    </p188:txBody>
  </p188:cm>
  <p188:cm id="{A8649C97-3049-44DA-A069-6D43714C7A9A}" authorId="{CF0F7D37-50B3-D014-256D-434DC131157D}" status="resolved" created="2025-06-27T01:01:24.723" complete="100000">
    <pc:sldMkLst xmlns:pc="http://schemas.microsoft.com/office/powerpoint/2013/main/command">
      <pc:docMk/>
      <pc:sldMk cId="4021043871" sldId="2274"/>
    </pc:sldMkLst>
    <p188:txBody>
      <a:bodyPr/>
      <a:lstStyle/>
      <a:p>
        <a:r>
          <a:rPr lang="ko-KR" altLang="en-US"/>
          <a:t>요것도 font-size 0이여서 올바르지 않아요
숨김 텍스트 위에서 가이드한 대로 작성하라고 가이드 주세요</a:t>
        </a:r>
      </a:p>
    </p188:txBody>
  </p188:cm>
</p188:cmLst>
</file>

<file path=ppt/comments/modernComment_8E5_DE20A826.xml><?xml version="1.0" encoding="utf-8"?>
<p188:cmLst xmlns:a="http://schemas.openxmlformats.org/drawingml/2006/main" xmlns:r="http://schemas.openxmlformats.org/officeDocument/2006/relationships" xmlns:p188="http://schemas.microsoft.com/office/powerpoint/2018/8/main">
  <p188:cm id="{10E718F1-7521-459A-BB65-916E32F1D894}" authorId="{A1D2661C-7AE9-8AEE-3FBB-DCD58505DC93}" status="resolved" created="2025-06-27T04:02:40.822" complete="100000">
    <pc:sldMkLst xmlns:pc="http://schemas.microsoft.com/office/powerpoint/2013/main/command">
      <pc:docMk/>
      <pc:sldMk cId="3726682150" sldId="2277"/>
    </pc:sldMkLst>
    <p188:replyLst>
      <p188:reply id="{5FA6453C-AA60-4858-999E-292E083DA79C}" authorId="{CF0F7D37-50B3-D014-256D-434DC131157D}" created="2025-06-27T04:29:09.762">
        <p188:txBody>
          <a:bodyPr/>
          <a:lstStyle/>
          <a:p>
            <a:r>
              <a:rPr lang="ko-KR" altLang="en-US"/>
              <a:t>회사소식 h2로 바꿔주세요
&lt;h2&gt;신뢰 위에 혁신을 짓는 사람들의 하위 제목이 아니에요</a:t>
            </a:r>
          </a:p>
        </p188:txBody>
      </p188:reply>
    </p188:replyLst>
    <p188:txBody>
      <a:bodyPr/>
      <a:lstStyle/>
      <a:p>
        <a:r>
          <a:rPr lang="ko-KR" altLang="en-US"/>
          <a:t>사용자 진단 바탕으로 추가</a:t>
        </a:r>
      </a:p>
    </p188:txBody>
    <p188:extLst>
      <p:ext xmlns:p="http://schemas.openxmlformats.org/presentationml/2006/main" uri="{57CB4572-C831-44C2-8A1C-0ADB6CCDFE69}">
        <p223:reactions xmlns:p223="http://schemas.microsoft.com/office/powerpoint/2022/03/main">
          <p223:rxn type="👍">
            <p223:instance time="2025-06-27T04:35:06.957" authorId="{A1D2661C-7AE9-8AEE-3FBB-DCD58505DC93}"/>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135BE6EE-CA60-4322-A1D5-4F412874D7A1}"/>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E28B7296-2E1B-4599-BA95-879B2371291A}"/>
              </a:ext>
            </a:extLst>
          </p:cNvPr>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AC831B5F-6633-49D3-B076-BCD6876A7ED6}" type="datetimeFigureOut">
              <a:rPr lang="ko-KR" altLang="en-US" smtClean="0"/>
              <a:t>2025-09-26</a:t>
            </a:fld>
            <a:endParaRPr lang="ko-KR" altLang="en-US"/>
          </a:p>
        </p:txBody>
      </p:sp>
      <p:sp>
        <p:nvSpPr>
          <p:cNvPr id="4" name="바닥글 개체 틀 3">
            <a:extLst>
              <a:ext uri="{FF2B5EF4-FFF2-40B4-BE49-F238E27FC236}">
                <a16:creationId xmlns:a16="http://schemas.microsoft.com/office/drawing/2014/main" id="{EE41D0E1-955F-4D62-97C0-BA102859C061}"/>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9FFE3B44-5F7C-477E-9EDA-A7A7B2591714}"/>
              </a:ext>
            </a:extLst>
          </p:cNvPr>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E6422889-ADBF-4C25-AB51-EEFA3E4391DD}" type="slidenum">
              <a:rPr lang="ko-KR" altLang="en-US" smtClean="0"/>
              <a:t>‹#›</a:t>
            </a:fld>
            <a:endParaRPr lang="ko-KR" altLang="en-US"/>
          </a:p>
        </p:txBody>
      </p:sp>
    </p:spTree>
    <p:extLst>
      <p:ext uri="{BB962C8B-B14F-4D97-AF65-F5344CB8AC3E}">
        <p14:creationId xmlns:p14="http://schemas.microsoft.com/office/powerpoint/2010/main" val="3493446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2"/>
            <a:ext cx="2949787" cy="498693"/>
          </a:xfrm>
          <a:prstGeom prst="rect">
            <a:avLst/>
          </a:prstGeom>
        </p:spPr>
        <p:txBody>
          <a:bodyPr vert="horz" lIns="91420" tIns="45710" rIns="91420" bIns="45710" rtlCol="0"/>
          <a:lstStyle>
            <a:lvl1pPr algn="l">
              <a:defRPr sz="1200"/>
            </a:lvl1pPr>
          </a:lstStyle>
          <a:p>
            <a:endParaRPr lang="ko-KR" altLang="en-US"/>
          </a:p>
        </p:txBody>
      </p:sp>
      <p:sp>
        <p:nvSpPr>
          <p:cNvPr id="3" name="날짜 개체 틀 2"/>
          <p:cNvSpPr>
            <a:spLocks noGrp="1"/>
          </p:cNvSpPr>
          <p:nvPr>
            <p:ph type="dt" idx="1"/>
          </p:nvPr>
        </p:nvSpPr>
        <p:spPr>
          <a:xfrm>
            <a:off x="3855838" y="2"/>
            <a:ext cx="2949787" cy="498693"/>
          </a:xfrm>
          <a:prstGeom prst="rect">
            <a:avLst/>
          </a:prstGeom>
        </p:spPr>
        <p:txBody>
          <a:bodyPr vert="horz" lIns="91420" tIns="45710" rIns="91420" bIns="45710" rtlCol="0"/>
          <a:lstStyle>
            <a:lvl1pPr algn="r">
              <a:defRPr sz="1200"/>
            </a:lvl1pPr>
          </a:lstStyle>
          <a:p>
            <a:fld id="{83535A04-8F53-42F0-BE68-2A0C56FA6889}" type="datetimeFigureOut">
              <a:rPr lang="ko-KR" altLang="en-US" smtClean="0"/>
              <a:t>2025-09-26</a:t>
            </a:fld>
            <a:endParaRPr lang="ko-KR" altLang="en-US"/>
          </a:p>
        </p:txBody>
      </p:sp>
      <p:sp>
        <p:nvSpPr>
          <p:cNvPr id="4" name="슬라이드 이미지 개체 틀 3"/>
          <p:cNvSpPr>
            <a:spLocks noGrp="1" noRot="1" noChangeAspect="1"/>
          </p:cNvSpPr>
          <p:nvPr>
            <p:ph type="sldImg" idx="2"/>
          </p:nvPr>
        </p:nvSpPr>
        <p:spPr>
          <a:xfrm>
            <a:off x="981075" y="1243013"/>
            <a:ext cx="4845050" cy="3354387"/>
          </a:xfrm>
          <a:prstGeom prst="rect">
            <a:avLst/>
          </a:prstGeom>
          <a:noFill/>
          <a:ln w="12700">
            <a:solidFill>
              <a:prstClr val="black"/>
            </a:solidFill>
          </a:ln>
        </p:spPr>
        <p:txBody>
          <a:bodyPr vert="horz" lIns="91420" tIns="45710" rIns="91420" bIns="45710" rtlCol="0" anchor="ctr"/>
          <a:lstStyle/>
          <a:p>
            <a:endParaRPr lang="ko-KR" altLang="en-US"/>
          </a:p>
        </p:txBody>
      </p:sp>
      <p:sp>
        <p:nvSpPr>
          <p:cNvPr id="5" name="슬라이드 노트 개체 틀 4"/>
          <p:cNvSpPr>
            <a:spLocks noGrp="1"/>
          </p:cNvSpPr>
          <p:nvPr>
            <p:ph type="body" sz="quarter" idx="3"/>
          </p:nvPr>
        </p:nvSpPr>
        <p:spPr>
          <a:xfrm>
            <a:off x="680720" y="4783309"/>
            <a:ext cx="5445760" cy="3913614"/>
          </a:xfrm>
          <a:prstGeom prst="rect">
            <a:avLst/>
          </a:prstGeom>
        </p:spPr>
        <p:txBody>
          <a:bodyPr vert="horz" lIns="91420" tIns="45710" rIns="91420" bIns="4571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40647"/>
            <a:ext cx="2949787" cy="498692"/>
          </a:xfrm>
          <a:prstGeom prst="rect">
            <a:avLst/>
          </a:prstGeom>
        </p:spPr>
        <p:txBody>
          <a:bodyPr vert="horz" lIns="91420" tIns="45710" rIns="91420" bIns="4571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5838" y="9440647"/>
            <a:ext cx="2949787" cy="498692"/>
          </a:xfrm>
          <a:prstGeom prst="rect">
            <a:avLst/>
          </a:prstGeom>
        </p:spPr>
        <p:txBody>
          <a:bodyPr vert="horz" lIns="91420" tIns="45710" rIns="91420" bIns="45710" rtlCol="0" anchor="b"/>
          <a:lstStyle>
            <a:lvl1pPr algn="r">
              <a:defRPr sz="1200"/>
            </a:lvl1pPr>
          </a:lstStyle>
          <a:p>
            <a:fld id="{649C5E89-AF82-449E-973A-8741335DFECF}" type="slidenum">
              <a:rPr lang="ko-KR" altLang="en-US" smtClean="0"/>
              <a:t>‹#›</a:t>
            </a:fld>
            <a:endParaRPr lang="ko-KR" altLang="en-US"/>
          </a:p>
        </p:txBody>
      </p:sp>
    </p:spTree>
    <p:extLst>
      <p:ext uri="{BB962C8B-B14F-4D97-AF65-F5344CB8AC3E}">
        <p14:creationId xmlns:p14="http://schemas.microsoft.com/office/powerpoint/2010/main" val="24870093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30" userDrawn="1">
          <p15:clr>
            <a:srgbClr val="F26B43"/>
          </p15:clr>
        </p15:guide>
        <p15:guide id="2" pos="214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49C5E89-AF82-449E-973A-8741335DFECF}" type="slidenum">
              <a:rPr lang="ko-KR" altLang="en-US" smtClean="0"/>
              <a:t>24</a:t>
            </a:fld>
            <a:endParaRPr lang="ko-KR" altLang="en-US"/>
          </a:p>
        </p:txBody>
      </p:sp>
    </p:spTree>
    <p:extLst>
      <p:ext uri="{BB962C8B-B14F-4D97-AF65-F5344CB8AC3E}">
        <p14:creationId xmlns:p14="http://schemas.microsoft.com/office/powerpoint/2010/main" val="164996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9678-710B-232D-3D84-3930AB42F1F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3F20BE5-C31B-4E8F-7D6A-4A68469494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9496114-FBB9-483A-6828-9F99BED8BEBC}"/>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BD0F714-6C62-E996-A065-AFC50D16C471}"/>
              </a:ext>
            </a:extLst>
          </p:cNvPr>
          <p:cNvSpPr>
            <a:spLocks noGrp="1"/>
          </p:cNvSpPr>
          <p:nvPr>
            <p:ph type="sldNum" sz="quarter" idx="5"/>
          </p:nvPr>
        </p:nvSpPr>
        <p:spPr/>
        <p:txBody>
          <a:bodyPr/>
          <a:lstStyle/>
          <a:p>
            <a:fld id="{649C5E89-AF82-449E-973A-8741335DFECF}" type="slidenum">
              <a:rPr lang="ko-KR" altLang="en-US" smtClean="0"/>
              <a:t>25</a:t>
            </a:fld>
            <a:endParaRPr lang="ko-KR" altLang="en-US"/>
          </a:p>
        </p:txBody>
      </p:sp>
    </p:spTree>
    <p:extLst>
      <p:ext uri="{BB962C8B-B14F-4D97-AF65-F5344CB8AC3E}">
        <p14:creationId xmlns:p14="http://schemas.microsoft.com/office/powerpoint/2010/main" val="230425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C77C4-D10B-3440-1A27-BEF3C6A34B1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F11236C-A55C-2AE1-4F68-2DA852ED4C5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B4C478D-1770-2221-B18A-2F248D8B7DD8}"/>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EC3A6C0-EF1C-831D-F25C-F88816167164}"/>
              </a:ext>
            </a:extLst>
          </p:cNvPr>
          <p:cNvSpPr>
            <a:spLocks noGrp="1"/>
          </p:cNvSpPr>
          <p:nvPr>
            <p:ph type="sldNum" sz="quarter" idx="5"/>
          </p:nvPr>
        </p:nvSpPr>
        <p:spPr/>
        <p:txBody>
          <a:bodyPr/>
          <a:lstStyle/>
          <a:p>
            <a:fld id="{649C5E89-AF82-449E-973A-8741335DFECF}" type="slidenum">
              <a:rPr lang="ko-KR" altLang="en-US" smtClean="0"/>
              <a:t>26</a:t>
            </a:fld>
            <a:endParaRPr lang="ko-KR" altLang="en-US"/>
          </a:p>
        </p:txBody>
      </p:sp>
    </p:spTree>
    <p:extLst>
      <p:ext uri="{BB962C8B-B14F-4D97-AF65-F5344CB8AC3E}">
        <p14:creationId xmlns:p14="http://schemas.microsoft.com/office/powerpoint/2010/main" val="206595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FD1D-25BE-3BB0-ACFF-FCF4DBEA295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4A4DF8B-E519-221D-CE2D-33297139FCD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F2C548A-DD01-1281-CB2E-25C13CCBC4E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39F275-D8F9-B9E8-A557-F4859CA8EA8C}"/>
              </a:ext>
            </a:extLst>
          </p:cNvPr>
          <p:cNvSpPr>
            <a:spLocks noGrp="1"/>
          </p:cNvSpPr>
          <p:nvPr>
            <p:ph type="sldNum" sz="quarter" idx="5"/>
          </p:nvPr>
        </p:nvSpPr>
        <p:spPr/>
        <p:txBody>
          <a:bodyPr/>
          <a:lstStyle/>
          <a:p>
            <a:fld id="{649C5E89-AF82-449E-973A-8741335DFECF}" type="slidenum">
              <a:rPr lang="ko-KR" altLang="en-US" smtClean="0"/>
              <a:t>75</a:t>
            </a:fld>
            <a:endParaRPr lang="ko-KR" altLang="en-US"/>
          </a:p>
        </p:txBody>
      </p:sp>
    </p:spTree>
    <p:extLst>
      <p:ext uri="{BB962C8B-B14F-4D97-AF65-F5344CB8AC3E}">
        <p14:creationId xmlns:p14="http://schemas.microsoft.com/office/powerpoint/2010/main" val="177719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4FC3-69BC-9532-68F7-CED3E4F11D1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E1A73DF-5977-A226-9EFD-5B0491B99A6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39309DC-1066-C846-C5F9-3A9009AD684D}"/>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BE869B-A4C0-62DA-7B35-8D3DA63CF209}"/>
              </a:ext>
            </a:extLst>
          </p:cNvPr>
          <p:cNvSpPr>
            <a:spLocks noGrp="1"/>
          </p:cNvSpPr>
          <p:nvPr>
            <p:ph type="sldNum" sz="quarter" idx="5"/>
          </p:nvPr>
        </p:nvSpPr>
        <p:spPr/>
        <p:txBody>
          <a:bodyPr/>
          <a:lstStyle/>
          <a:p>
            <a:fld id="{649C5E89-AF82-449E-973A-8741335DFECF}" type="slidenum">
              <a:rPr lang="ko-KR" altLang="en-US" smtClean="0"/>
              <a:t>76</a:t>
            </a:fld>
            <a:endParaRPr lang="ko-KR" altLang="en-US"/>
          </a:p>
        </p:txBody>
      </p:sp>
    </p:spTree>
    <p:extLst>
      <p:ext uri="{BB962C8B-B14F-4D97-AF65-F5344CB8AC3E}">
        <p14:creationId xmlns:p14="http://schemas.microsoft.com/office/powerpoint/2010/main" val="1125363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EECEF-A970-2B82-EB68-14C1D03CDAE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8023AC48-16A6-2CB6-AEFD-30904DD9721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D20B47E-5C11-8DD7-FD6B-4EC70F642C92}"/>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F4C9923-A5E3-DA55-89AB-6D4974FE6038}"/>
              </a:ext>
            </a:extLst>
          </p:cNvPr>
          <p:cNvSpPr>
            <a:spLocks noGrp="1"/>
          </p:cNvSpPr>
          <p:nvPr>
            <p:ph type="sldNum" sz="quarter" idx="5"/>
          </p:nvPr>
        </p:nvSpPr>
        <p:spPr/>
        <p:txBody>
          <a:bodyPr/>
          <a:lstStyle/>
          <a:p>
            <a:fld id="{649C5E89-AF82-449E-973A-8741335DFECF}" type="slidenum">
              <a:rPr lang="ko-KR" altLang="en-US" smtClean="0"/>
              <a:t>77</a:t>
            </a:fld>
            <a:endParaRPr lang="ko-KR" altLang="en-US"/>
          </a:p>
        </p:txBody>
      </p:sp>
    </p:spTree>
    <p:extLst>
      <p:ext uri="{BB962C8B-B14F-4D97-AF65-F5344CB8AC3E}">
        <p14:creationId xmlns:p14="http://schemas.microsoft.com/office/powerpoint/2010/main" val="19790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649C5E89-AF82-449E-973A-8741335DFECF}" type="slidenum">
              <a:rPr lang="ko-KR" altLang="en-US" smtClean="0"/>
              <a:t>82</a:t>
            </a:fld>
            <a:endParaRPr lang="ko-KR" altLang="en-US"/>
          </a:p>
        </p:txBody>
      </p:sp>
    </p:spTree>
    <p:extLst>
      <p:ext uri="{BB962C8B-B14F-4D97-AF65-F5344CB8AC3E}">
        <p14:creationId xmlns:p14="http://schemas.microsoft.com/office/powerpoint/2010/main" val="339557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323D6-523F-5746-186D-1D37AD20072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B85217B-0B88-FA17-842B-1B6A52B3237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A03E971-8614-E0E9-B9FE-FC8C11B409A9}"/>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1817FC3-E5D8-74EA-82E0-C4FF7B649F1C}"/>
              </a:ext>
            </a:extLst>
          </p:cNvPr>
          <p:cNvSpPr>
            <a:spLocks noGrp="1"/>
          </p:cNvSpPr>
          <p:nvPr>
            <p:ph type="sldNum" sz="quarter" idx="5"/>
          </p:nvPr>
        </p:nvSpPr>
        <p:spPr/>
        <p:txBody>
          <a:bodyPr/>
          <a:lstStyle/>
          <a:p>
            <a:fld id="{649C5E89-AF82-449E-973A-8741335DFECF}" type="slidenum">
              <a:rPr lang="ko-KR" altLang="en-US" smtClean="0"/>
              <a:t>83</a:t>
            </a:fld>
            <a:endParaRPr lang="ko-KR" altLang="en-US"/>
          </a:p>
        </p:txBody>
      </p:sp>
    </p:spTree>
    <p:extLst>
      <p:ext uri="{BB962C8B-B14F-4D97-AF65-F5344CB8AC3E}">
        <p14:creationId xmlns:p14="http://schemas.microsoft.com/office/powerpoint/2010/main" val="247170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기본">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5F08ABE-3711-4C3A-BF09-AFEA62CD3B21}"/>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158923159"/>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개선방안_좁게_필수">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79F8E6-9A5A-472A-AC33-0B83FE1EBD68}"/>
              </a:ext>
            </a:extLst>
          </p:cNvPr>
          <p:cNvSpPr>
            <a:spLocks noGrp="1"/>
          </p:cNvSpPr>
          <p:nvPr>
            <p:ph type="title"/>
          </p:nvPr>
        </p:nvSpPr>
        <p:spPr/>
        <p:txBody>
          <a:bodyPr/>
          <a:lstStyle/>
          <a:p>
            <a:r>
              <a:rPr lang="ko-KR" altLang="en-US"/>
              <a:t>마스터 제목 스타일 편집</a:t>
            </a:r>
          </a:p>
        </p:txBody>
      </p:sp>
      <p:graphicFrame>
        <p:nvGraphicFramePr>
          <p:cNvPr id="3" name="상단표">
            <a:extLst>
              <a:ext uri="{FF2B5EF4-FFF2-40B4-BE49-F238E27FC236}">
                <a16:creationId xmlns:a16="http://schemas.microsoft.com/office/drawing/2014/main" id="{7AB61EE3-623F-4F37-A588-9B7F2ABCA7E5}"/>
              </a:ext>
            </a:extLst>
          </p:cNvPr>
          <p:cNvGraphicFramePr>
            <a:graphicFrameLocks noGrp="1" noDrilldown="1" noMove="1" noResize="1"/>
          </p:cNvGraphicFramePr>
          <p:nvPr userDrawn="1">
            <p:extLst>
              <p:ext uri="{D42A27DB-BD31-4B8C-83A1-F6EECF244321}">
                <p14:modId xmlns:p14="http://schemas.microsoft.com/office/powerpoint/2010/main" val="3239690776"/>
              </p:ext>
            </p:extLst>
          </p:nvPr>
        </p:nvGraphicFramePr>
        <p:xfrm>
          <a:off x="415926" y="808726"/>
          <a:ext cx="9074160" cy="916200"/>
        </p:xfrm>
        <a:graphic>
          <a:graphicData uri="http://schemas.openxmlformats.org/drawingml/2006/table">
            <a:tbl>
              <a:tblPr firstRow="1" bandRow="1">
                <a:tableStyleId>{5C22544A-7EE6-4342-B048-85BDC9FD1C3A}</a:tableStyleId>
              </a:tblPr>
              <a:tblGrid>
                <a:gridCol w="822521">
                  <a:extLst>
                    <a:ext uri="{9D8B030D-6E8A-4147-A177-3AD203B41FA5}">
                      <a16:colId xmlns:a16="http://schemas.microsoft.com/office/drawing/2014/main" val="1748890955"/>
                    </a:ext>
                  </a:extLst>
                </a:gridCol>
                <a:gridCol w="6594553">
                  <a:extLst>
                    <a:ext uri="{9D8B030D-6E8A-4147-A177-3AD203B41FA5}">
                      <a16:colId xmlns:a16="http://schemas.microsoft.com/office/drawing/2014/main" val="534013626"/>
                    </a:ext>
                  </a:extLst>
                </a:gridCol>
                <a:gridCol w="576000">
                  <a:extLst>
                    <a:ext uri="{9D8B030D-6E8A-4147-A177-3AD203B41FA5}">
                      <a16:colId xmlns:a16="http://schemas.microsoft.com/office/drawing/2014/main" val="738566408"/>
                    </a:ext>
                  </a:extLst>
                </a:gridCol>
                <a:gridCol w="1081086">
                  <a:extLst>
                    <a:ext uri="{9D8B030D-6E8A-4147-A177-3AD203B41FA5}">
                      <a16:colId xmlns:a16="http://schemas.microsoft.com/office/drawing/2014/main" val="2549213934"/>
                    </a:ext>
                  </a:extLst>
                </a:gridCol>
              </a:tblGrid>
              <a:tr h="0">
                <a:tc>
                  <a:txBody>
                    <a:bodyPr/>
                    <a:lstStyle/>
                    <a:p>
                      <a:pPr latinLnBrk="1"/>
                      <a:r>
                        <a:rPr lang="ko-KR" altLang="en-US" sz="800" b="0">
                          <a:solidFill>
                            <a:schemeClr val="tx1"/>
                          </a:solidFill>
                        </a:rPr>
                        <a:t>페이지명</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9851862"/>
                  </a:ext>
                </a:extLst>
              </a:tr>
              <a:tr h="0">
                <a:tc>
                  <a:txBody>
                    <a:bodyPr/>
                    <a:lstStyle/>
                    <a:p>
                      <a:pPr latinLnBrk="1"/>
                      <a:r>
                        <a:rPr lang="en-US" altLang="ko-KR" sz="800" b="0">
                          <a:solidFill>
                            <a:schemeClr val="tx1"/>
                          </a:solidFill>
                        </a:rPr>
                        <a:t>URL</a:t>
                      </a:r>
                      <a:endParaRPr lang="ko-KR" altLang="en-US" sz="8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193081585"/>
                  </a:ext>
                </a:extLst>
              </a:tr>
              <a:tr h="0">
                <a:tc>
                  <a:txBody>
                    <a:bodyPr/>
                    <a:lstStyle/>
                    <a:p>
                      <a:pPr latinLnBrk="1"/>
                      <a:r>
                        <a:rPr lang="ko-KR" altLang="en-US" sz="800" b="0">
                          <a:solidFill>
                            <a:schemeClr val="tx1"/>
                          </a:solidFill>
                        </a:rPr>
                        <a:t>검사항목</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23141564"/>
                  </a:ext>
                </a:extLst>
              </a:tr>
              <a:tr h="324000">
                <a:tc>
                  <a:txBody>
                    <a:bodyPr/>
                    <a:lstStyle/>
                    <a:p>
                      <a:pPr latinLnBrk="1"/>
                      <a:r>
                        <a:rPr lang="ko-KR" altLang="en-US" sz="800" b="0">
                          <a:solidFill>
                            <a:schemeClr val="tx1"/>
                          </a:solidFill>
                        </a:rPr>
                        <a:t>오류유형</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latinLnBrk="1"/>
                      <a:endParaRPr lang="en-US" altLang="ko-KR" sz="900" b="0">
                        <a:solidFill>
                          <a:schemeClr val="tx1"/>
                        </a:solidFill>
                      </a:endParaRPr>
                    </a:p>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ctr" latinLnBrk="1"/>
                      <a:r>
                        <a:rPr lang="ko-KR" altLang="en-US" sz="800" b="0">
                          <a:solidFill>
                            <a:schemeClr val="tx1"/>
                          </a:solidFill>
                        </a:rPr>
                        <a:t>중요도</a:t>
                      </a:r>
                    </a:p>
                  </a:txBody>
                  <a:tcPr marL="72000"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algn="l" latinLnBrk="1"/>
                      <a:endParaRPr lang="ko-KR" altLang="en-US" sz="900" b="0">
                        <a:solidFill>
                          <a:schemeClr val="tx1"/>
                        </a:solidFill>
                      </a:endParaRPr>
                    </a:p>
                  </a:txBody>
                  <a:tcPr marL="0" marR="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695531405"/>
                  </a:ext>
                </a:extLst>
              </a:tr>
            </a:tbl>
          </a:graphicData>
        </a:graphic>
      </p:graphicFrame>
      <p:sp>
        <p:nvSpPr>
          <p:cNvPr id="7" name="페이지명">
            <a:extLst>
              <a:ext uri="{FF2B5EF4-FFF2-40B4-BE49-F238E27FC236}">
                <a16:creationId xmlns:a16="http://schemas.microsoft.com/office/drawing/2014/main" id="{9ECFD92E-302F-43D4-B16D-627E28D653D0}"/>
              </a:ext>
            </a:extLst>
          </p:cNvPr>
          <p:cNvSpPr>
            <a:spLocks noGrp="1"/>
          </p:cNvSpPr>
          <p:nvPr>
            <p:ph type="body" sz="quarter" idx="11" hasCustomPrompt="1"/>
          </p:nvPr>
        </p:nvSpPr>
        <p:spPr>
          <a:xfrm>
            <a:off x="1265556" y="8087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ko-KR" altLang="en-US"/>
              <a:t>최상위 페이지 </a:t>
            </a:r>
            <a:r>
              <a:rPr lang="en-US" altLang="ko-KR"/>
              <a:t>&gt; </a:t>
            </a:r>
            <a:r>
              <a:rPr lang="ko-KR" altLang="en-US"/>
              <a:t>하위 페이지 </a:t>
            </a:r>
            <a:r>
              <a:rPr lang="en-US" altLang="ko-KR"/>
              <a:t>&gt; </a:t>
            </a:r>
            <a:r>
              <a:rPr lang="ko-KR" altLang="en-US"/>
              <a:t>하위 페이지        </a:t>
            </a:r>
            <a:r>
              <a:rPr lang="en-US" altLang="ko-KR"/>
              <a:t>*</a:t>
            </a:r>
            <a:r>
              <a:rPr lang="ko-KR" altLang="en-US"/>
              <a:t>경로 구분자는 </a:t>
            </a:r>
            <a:r>
              <a:rPr lang="en-US" altLang="ko-KR"/>
              <a:t>‘&gt;’ </a:t>
            </a:r>
            <a:r>
              <a:rPr lang="ko-KR" altLang="en-US"/>
              <a:t>사용</a:t>
            </a:r>
            <a:r>
              <a:rPr lang="en-US" altLang="ko-KR"/>
              <a:t>, </a:t>
            </a:r>
            <a:r>
              <a:rPr lang="ko-KR" altLang="en-US"/>
              <a:t>경로가 </a:t>
            </a:r>
            <a:r>
              <a:rPr lang="en-US" altLang="ko-KR"/>
              <a:t>2</a:t>
            </a:r>
            <a:r>
              <a:rPr lang="ko-KR" altLang="en-US"/>
              <a:t>개 이상일 때 가장 하위 페이지는 굵게</a:t>
            </a:r>
            <a:endParaRPr lang="en-US" altLang="ko-KR"/>
          </a:p>
        </p:txBody>
      </p:sp>
      <p:sp>
        <p:nvSpPr>
          <p:cNvPr id="8" name="URL">
            <a:extLst>
              <a:ext uri="{FF2B5EF4-FFF2-40B4-BE49-F238E27FC236}">
                <a16:creationId xmlns:a16="http://schemas.microsoft.com/office/drawing/2014/main" id="{AD41B344-C6A0-4775-AC21-A39E9D3525F7}"/>
              </a:ext>
            </a:extLst>
          </p:cNvPr>
          <p:cNvSpPr>
            <a:spLocks noGrp="1"/>
          </p:cNvSpPr>
          <p:nvPr>
            <p:ph type="body" sz="quarter" idx="15" hasCustomPrompt="1"/>
          </p:nvPr>
        </p:nvSpPr>
        <p:spPr>
          <a:xfrm>
            <a:off x="1265556" y="10031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URL </a:t>
            </a:r>
            <a:r>
              <a:rPr lang="ko-KR" altLang="en-US"/>
              <a:t>입력     *모든 페이지 </a:t>
            </a:r>
            <a:r>
              <a:rPr lang="en-US" altLang="ko-KR"/>
              <a:t>URL</a:t>
            </a:r>
            <a:r>
              <a:rPr lang="ko-KR" altLang="en-US"/>
              <a:t>이 동일할 경우 ‘</a:t>
            </a:r>
            <a:r>
              <a:rPr lang="en-US" altLang="ko-KR"/>
              <a:t>-(</a:t>
            </a:r>
            <a:r>
              <a:rPr lang="ko-KR" altLang="en-US"/>
              <a:t>대시</a:t>
            </a:r>
            <a:r>
              <a:rPr lang="en-US" altLang="ko-KR"/>
              <a:t>)’ </a:t>
            </a:r>
            <a:r>
              <a:rPr lang="ko-KR" altLang="en-US"/>
              <a:t>표기</a:t>
            </a:r>
          </a:p>
        </p:txBody>
      </p:sp>
      <p:sp>
        <p:nvSpPr>
          <p:cNvPr id="10" name="guideline">
            <a:extLst>
              <a:ext uri="{FF2B5EF4-FFF2-40B4-BE49-F238E27FC236}">
                <a16:creationId xmlns:a16="http://schemas.microsoft.com/office/drawing/2014/main" id="{0B59CA91-0BDB-4532-A622-6BD545A41AB9}"/>
              </a:ext>
            </a:extLst>
          </p:cNvPr>
          <p:cNvSpPr>
            <a:spLocks noGrp="1"/>
          </p:cNvSpPr>
          <p:nvPr>
            <p:ph type="body" sz="quarter" idx="16" hasCustomPrompt="1"/>
          </p:nvPr>
        </p:nvSpPr>
        <p:spPr>
          <a:xfrm>
            <a:off x="1265556" y="11975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24</a:t>
            </a:r>
            <a:r>
              <a:rPr lang="ko-KR" altLang="en-US"/>
              <a:t>개 지침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6" name="error">
            <a:extLst>
              <a:ext uri="{FF2B5EF4-FFF2-40B4-BE49-F238E27FC236}">
                <a16:creationId xmlns:a16="http://schemas.microsoft.com/office/drawing/2014/main" id="{A83AE7C4-EFAE-46FD-89D9-C5316319725D}"/>
              </a:ext>
            </a:extLst>
          </p:cNvPr>
          <p:cNvSpPr>
            <a:spLocks noGrp="1"/>
          </p:cNvSpPr>
          <p:nvPr>
            <p:ph type="body" sz="quarter" idx="14" hasCustomPrompt="1"/>
          </p:nvPr>
        </p:nvSpPr>
        <p:spPr>
          <a:xfrm>
            <a:off x="1265556" y="1391926"/>
            <a:ext cx="6567444" cy="331200"/>
          </a:xfrm>
          <a:prstGeom prst="rect">
            <a:avLst/>
          </a:prstGeom>
        </p:spPr>
        <p:txBody>
          <a:bodyPr lIns="90000" tIns="36000" rIns="90000" bIns="360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a:t>인증심사 지침 오류 유형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15" name="level">
            <a:extLst>
              <a:ext uri="{FF2B5EF4-FFF2-40B4-BE49-F238E27FC236}">
                <a16:creationId xmlns:a16="http://schemas.microsoft.com/office/drawing/2014/main" id="{22F71CA9-81A3-787F-0221-26B29B5CC683}"/>
              </a:ext>
            </a:extLst>
          </p:cNvPr>
          <p:cNvSpPr>
            <a:spLocks noGrp="1"/>
          </p:cNvSpPr>
          <p:nvPr>
            <p:ph type="body" sz="quarter" idx="19" hasCustomPrompt="1"/>
          </p:nvPr>
        </p:nvSpPr>
        <p:spPr>
          <a:xfrm>
            <a:off x="8409000" y="1391926"/>
            <a:ext cx="1080000" cy="331200"/>
          </a:xfrm>
          <a:prstGeom prst="rect">
            <a:avLst/>
          </a:prstGeom>
        </p:spPr>
        <p:txBody>
          <a:bodyPr lIns="0" tIns="36000" rIns="0" bIns="36000" anchor="ctr">
            <a:noAutofit/>
          </a:bodyPr>
          <a:lstStyle>
            <a:lvl1pPr marL="0" indent="0" algn="ctr">
              <a:lnSpc>
                <a:spcPct val="100000"/>
              </a:lnSpc>
              <a:buNone/>
              <a:defRPr sz="800">
                <a:latin typeface="+mn-ea"/>
                <a:ea typeface="+mn-ea"/>
                <a:cs typeface="Pretendard" panose="02000503000000020004" pitchFamily="2" charset="-127"/>
              </a:defRPr>
            </a:lvl1pPr>
          </a:lstStyle>
          <a:p>
            <a:pPr lvl="0"/>
            <a:r>
              <a:rPr lang="ko-KR" altLang="en-US"/>
              <a:t>상      중      하</a:t>
            </a:r>
          </a:p>
        </p:txBody>
      </p:sp>
      <p:graphicFrame>
        <p:nvGraphicFramePr>
          <p:cNvPr id="4" name="본문 표">
            <a:extLst>
              <a:ext uri="{FF2B5EF4-FFF2-40B4-BE49-F238E27FC236}">
                <a16:creationId xmlns:a16="http://schemas.microsoft.com/office/drawing/2014/main" id="{3C9EBF25-435E-4713-846B-2829852AEC7D}"/>
              </a:ext>
            </a:extLst>
          </p:cNvPr>
          <p:cNvGraphicFramePr>
            <a:graphicFrameLocks noGrp="1" noDrilldown="1" noMove="1" noResize="1"/>
          </p:cNvGraphicFramePr>
          <p:nvPr userDrawn="1">
            <p:extLst>
              <p:ext uri="{D42A27DB-BD31-4B8C-83A1-F6EECF244321}">
                <p14:modId xmlns:p14="http://schemas.microsoft.com/office/powerpoint/2010/main" val="99894269"/>
              </p:ext>
            </p:extLst>
          </p:nvPr>
        </p:nvGraphicFramePr>
        <p:xfrm>
          <a:off x="412705" y="1784790"/>
          <a:ext cx="9080590" cy="4837920"/>
        </p:xfrm>
        <a:graphic>
          <a:graphicData uri="http://schemas.openxmlformats.org/drawingml/2006/table">
            <a:tbl>
              <a:tblPr>
                <a:tableStyleId>{5C22544A-7EE6-4342-B048-85BDC9FD1C3A}</a:tableStyleId>
              </a:tblPr>
              <a:tblGrid>
                <a:gridCol w="4540295">
                  <a:extLst>
                    <a:ext uri="{9D8B030D-6E8A-4147-A177-3AD203B41FA5}">
                      <a16:colId xmlns:a16="http://schemas.microsoft.com/office/drawing/2014/main" val="1748455716"/>
                    </a:ext>
                  </a:extLst>
                </a:gridCol>
                <a:gridCol w="4540295">
                  <a:extLst>
                    <a:ext uri="{9D8B030D-6E8A-4147-A177-3AD203B41FA5}">
                      <a16:colId xmlns:a16="http://schemas.microsoft.com/office/drawing/2014/main" val="1793000155"/>
                    </a:ext>
                  </a:extLst>
                </a:gridCol>
              </a:tblGrid>
              <a:tr h="14400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800" b="0"/>
                        <a:t>문제점 및 개선 방안</a:t>
                      </a:r>
                    </a:p>
                  </a:txBody>
                  <a:tcPr marL="72000" marR="72000" marT="36000" marB="360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marT="36000" marB="360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1745960"/>
                  </a:ext>
                </a:extLst>
              </a:tr>
              <a:tr h="464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1396524"/>
                  </a:ext>
                </a:extLst>
              </a:tr>
            </a:tbl>
          </a:graphicData>
        </a:graphic>
      </p:graphicFrame>
      <p:sp>
        <p:nvSpPr>
          <p:cNvPr id="20" name="desc">
            <a:extLst>
              <a:ext uri="{FF2B5EF4-FFF2-40B4-BE49-F238E27FC236}">
                <a16:creationId xmlns:a16="http://schemas.microsoft.com/office/drawing/2014/main" id="{A3F1F5AA-789F-5D77-5C86-B833DA9CE9C2}"/>
              </a:ext>
            </a:extLst>
          </p:cNvPr>
          <p:cNvSpPr>
            <a:spLocks noGrp="1"/>
          </p:cNvSpPr>
          <p:nvPr>
            <p:ph type="body" sz="quarter" idx="20"/>
          </p:nvPr>
        </p:nvSpPr>
        <p:spPr>
          <a:xfrm>
            <a:off x="631825" y="2146610"/>
            <a:ext cx="4104000" cy="1082329"/>
          </a:xfrm>
          <a:prstGeom prst="rect">
            <a:avLst/>
          </a:prstGeom>
        </p:spPr>
        <p:txBody>
          <a:bodyPr lIns="0" tIns="0" rIns="0" bIns="144000">
            <a:spAutoFit/>
          </a:bodyPr>
          <a:lstStyle>
            <a:lvl1pPr marL="144000" indent="-144000" latinLnBrk="0">
              <a:lnSpc>
                <a:spcPct val="110000"/>
              </a:lnSpc>
              <a:spcBef>
                <a:spcPts val="600"/>
              </a:spcBef>
              <a:defRPr sz="1000"/>
            </a:lvl1pPr>
            <a:lvl2pPr marL="288000" indent="-144000" latinLnBrk="0">
              <a:lnSpc>
                <a:spcPct val="110000"/>
              </a:lnSpc>
              <a:spcBef>
                <a:spcPts val="400"/>
              </a:spcBef>
              <a:buFont typeface="Spoqa Han Sans Neo Regular" panose="020B0500000000000000" pitchFamily="50" charset="-127"/>
              <a:buChar char="‑"/>
              <a:defRPr sz="900"/>
            </a:lvl2pPr>
            <a:lvl3pPr marL="288000" indent="-144000" latinLnBrk="0">
              <a:lnSpc>
                <a:spcPct val="110000"/>
              </a:lnSpc>
              <a:spcBef>
                <a:spcPts val="400"/>
              </a:spcBef>
              <a:buFont typeface="+mj-lt"/>
              <a:buAutoNum type="arabicParenR"/>
              <a:defRPr sz="900"/>
            </a:lvl3pPr>
            <a:lvl4pPr marL="144000" indent="0" latinLnBrk="0">
              <a:lnSpc>
                <a:spcPct val="110000"/>
              </a:lnSpc>
              <a:spcBef>
                <a:spcPts val="400"/>
              </a:spcBef>
              <a:buNone/>
              <a:defRPr sz="900"/>
            </a:lvl4pPr>
            <a:lvl5pPr marL="432000" indent="-144000" latinLnBrk="0">
              <a:lnSpc>
                <a:spcPct val="110000"/>
              </a:lnSpc>
              <a:spcBef>
                <a:spcPts val="200"/>
              </a:spcBef>
              <a:buFont typeface="SamsungOne 400" panose="020B0503030303020204" pitchFamily="34" charset="0"/>
              <a:buChar cha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Tree>
    <p:extLst>
      <p:ext uri="{BB962C8B-B14F-4D97-AF65-F5344CB8AC3E}">
        <p14:creationId xmlns:p14="http://schemas.microsoft.com/office/powerpoint/2010/main" val="2716113978"/>
      </p:ext>
    </p:extLst>
  </p:cSld>
  <p:clrMapOvr>
    <a:masterClrMapping/>
  </p:clrMapOvr>
  <p:extLst>
    <p:ext uri="{DCECCB84-F9BA-43D5-87BE-67443E8EF086}">
      <p15:sldGuideLst xmlns:p15="http://schemas.microsoft.com/office/powerpoint/2012/main">
        <p15:guide id="1" pos="2984" userDrawn="1">
          <p15:clr>
            <a:srgbClr val="FBAE40"/>
          </p15:clr>
        </p15:guide>
        <p15:guide id="2" pos="3256" userDrawn="1">
          <p15:clr>
            <a:srgbClr val="FBAE40"/>
          </p15:clr>
        </p15:guide>
        <p15:guide id="3" pos="1691" userDrawn="1">
          <p15:clr>
            <a:srgbClr val="FBAE40"/>
          </p15:clr>
        </p15:guide>
        <p15:guide id="4" orient="horz" pos="1344" userDrawn="1">
          <p15:clr>
            <a:srgbClr val="FBAE40"/>
          </p15:clr>
        </p15:guide>
        <p15:guide id="7" pos="454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개선방안_좁게_필수(계속)">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79F8E6-9A5A-472A-AC33-0B83FE1EBD68}"/>
              </a:ext>
            </a:extLst>
          </p:cNvPr>
          <p:cNvSpPr>
            <a:spLocks noGrp="1"/>
          </p:cNvSpPr>
          <p:nvPr>
            <p:ph type="title"/>
          </p:nvPr>
        </p:nvSpPr>
        <p:spPr/>
        <p:txBody>
          <a:bodyPr/>
          <a:lstStyle/>
          <a:p>
            <a:r>
              <a:rPr lang="ko-KR" altLang="en-US"/>
              <a:t>마스터 제목 스타일 편집</a:t>
            </a:r>
          </a:p>
        </p:txBody>
      </p:sp>
      <p:graphicFrame>
        <p:nvGraphicFramePr>
          <p:cNvPr id="4" name="문제점 및 개선 방안">
            <a:extLst>
              <a:ext uri="{FF2B5EF4-FFF2-40B4-BE49-F238E27FC236}">
                <a16:creationId xmlns:a16="http://schemas.microsoft.com/office/drawing/2014/main" id="{3C9EBF25-435E-4713-846B-2829852AEC7D}"/>
              </a:ext>
            </a:extLst>
          </p:cNvPr>
          <p:cNvGraphicFramePr>
            <a:graphicFrameLocks noGrp="1"/>
          </p:cNvGraphicFramePr>
          <p:nvPr userDrawn="1">
            <p:extLst>
              <p:ext uri="{D42A27DB-BD31-4B8C-83A1-F6EECF244321}">
                <p14:modId xmlns:p14="http://schemas.microsoft.com/office/powerpoint/2010/main" val="366175446"/>
              </p:ext>
            </p:extLst>
          </p:nvPr>
        </p:nvGraphicFramePr>
        <p:xfrm>
          <a:off x="412705" y="1785599"/>
          <a:ext cx="9080590" cy="4846975"/>
        </p:xfrm>
        <a:graphic>
          <a:graphicData uri="http://schemas.openxmlformats.org/drawingml/2006/table">
            <a:tbl>
              <a:tblPr>
                <a:tableStyleId>{5C22544A-7EE6-4342-B048-85BDC9FD1C3A}</a:tableStyleId>
              </a:tblPr>
              <a:tblGrid>
                <a:gridCol w="4540295">
                  <a:extLst>
                    <a:ext uri="{9D8B030D-6E8A-4147-A177-3AD203B41FA5}">
                      <a16:colId xmlns:a16="http://schemas.microsoft.com/office/drawing/2014/main" val="1748455716"/>
                    </a:ext>
                  </a:extLst>
                </a:gridCol>
                <a:gridCol w="4540295">
                  <a:extLst>
                    <a:ext uri="{9D8B030D-6E8A-4147-A177-3AD203B41FA5}">
                      <a16:colId xmlns:a16="http://schemas.microsoft.com/office/drawing/2014/main" val="1793000155"/>
                    </a:ext>
                  </a:extLst>
                </a:gridCol>
              </a:tblGrid>
              <a:tr h="48469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1396524"/>
                  </a:ext>
                </a:extLst>
              </a:tr>
            </a:tbl>
          </a:graphicData>
        </a:graphic>
      </p:graphicFrame>
      <p:graphicFrame>
        <p:nvGraphicFramePr>
          <p:cNvPr id="15" name="인덱스">
            <a:extLst>
              <a:ext uri="{FF2B5EF4-FFF2-40B4-BE49-F238E27FC236}">
                <a16:creationId xmlns:a16="http://schemas.microsoft.com/office/drawing/2014/main" id="{E75DB596-A2EC-97D1-6D73-7BC3C0772CCE}"/>
              </a:ext>
            </a:extLst>
          </p:cNvPr>
          <p:cNvGraphicFramePr>
            <a:graphicFrameLocks noGrp="1"/>
          </p:cNvGraphicFramePr>
          <p:nvPr userDrawn="1">
            <p:extLst>
              <p:ext uri="{D42A27DB-BD31-4B8C-83A1-F6EECF244321}">
                <p14:modId xmlns:p14="http://schemas.microsoft.com/office/powerpoint/2010/main" val="84971252"/>
              </p:ext>
            </p:extLst>
          </p:nvPr>
        </p:nvGraphicFramePr>
        <p:xfrm>
          <a:off x="415926" y="808726"/>
          <a:ext cx="9074160" cy="916200"/>
        </p:xfrm>
        <a:graphic>
          <a:graphicData uri="http://schemas.openxmlformats.org/drawingml/2006/table">
            <a:tbl>
              <a:tblPr firstRow="1" bandRow="1">
                <a:tableStyleId>{5C22544A-7EE6-4342-B048-85BDC9FD1C3A}</a:tableStyleId>
              </a:tblPr>
              <a:tblGrid>
                <a:gridCol w="822521">
                  <a:extLst>
                    <a:ext uri="{9D8B030D-6E8A-4147-A177-3AD203B41FA5}">
                      <a16:colId xmlns:a16="http://schemas.microsoft.com/office/drawing/2014/main" val="1748890955"/>
                    </a:ext>
                  </a:extLst>
                </a:gridCol>
                <a:gridCol w="6594553">
                  <a:extLst>
                    <a:ext uri="{9D8B030D-6E8A-4147-A177-3AD203B41FA5}">
                      <a16:colId xmlns:a16="http://schemas.microsoft.com/office/drawing/2014/main" val="534013626"/>
                    </a:ext>
                  </a:extLst>
                </a:gridCol>
                <a:gridCol w="576000">
                  <a:extLst>
                    <a:ext uri="{9D8B030D-6E8A-4147-A177-3AD203B41FA5}">
                      <a16:colId xmlns:a16="http://schemas.microsoft.com/office/drawing/2014/main" val="738566408"/>
                    </a:ext>
                  </a:extLst>
                </a:gridCol>
                <a:gridCol w="1081086">
                  <a:extLst>
                    <a:ext uri="{9D8B030D-6E8A-4147-A177-3AD203B41FA5}">
                      <a16:colId xmlns:a16="http://schemas.microsoft.com/office/drawing/2014/main" val="2549213934"/>
                    </a:ext>
                  </a:extLst>
                </a:gridCol>
              </a:tblGrid>
              <a:tr h="0">
                <a:tc>
                  <a:txBody>
                    <a:bodyPr/>
                    <a:lstStyle/>
                    <a:p>
                      <a:pPr latinLnBrk="1"/>
                      <a:r>
                        <a:rPr lang="ko-KR" altLang="en-US" sz="800" b="0">
                          <a:solidFill>
                            <a:schemeClr val="tx1"/>
                          </a:solidFill>
                        </a:rPr>
                        <a:t>페이지명</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9851862"/>
                  </a:ext>
                </a:extLst>
              </a:tr>
              <a:tr h="0">
                <a:tc>
                  <a:txBody>
                    <a:bodyPr/>
                    <a:lstStyle/>
                    <a:p>
                      <a:pPr latinLnBrk="1"/>
                      <a:r>
                        <a:rPr lang="en-US" altLang="ko-KR" sz="800" b="0">
                          <a:solidFill>
                            <a:schemeClr val="tx1"/>
                          </a:solidFill>
                        </a:rPr>
                        <a:t>URL</a:t>
                      </a:r>
                      <a:endParaRPr lang="ko-KR" altLang="en-US" sz="8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193081585"/>
                  </a:ext>
                </a:extLst>
              </a:tr>
              <a:tr h="0">
                <a:tc>
                  <a:txBody>
                    <a:bodyPr/>
                    <a:lstStyle/>
                    <a:p>
                      <a:pPr latinLnBrk="1"/>
                      <a:r>
                        <a:rPr lang="ko-KR" altLang="en-US" sz="800" b="0">
                          <a:solidFill>
                            <a:schemeClr val="tx1"/>
                          </a:solidFill>
                        </a:rPr>
                        <a:t>검사항목</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23141564"/>
                  </a:ext>
                </a:extLst>
              </a:tr>
              <a:tr h="324000">
                <a:tc>
                  <a:txBody>
                    <a:bodyPr/>
                    <a:lstStyle/>
                    <a:p>
                      <a:pPr latinLnBrk="1"/>
                      <a:r>
                        <a:rPr lang="ko-KR" altLang="en-US" sz="800" b="0">
                          <a:solidFill>
                            <a:schemeClr val="tx1"/>
                          </a:solidFill>
                        </a:rPr>
                        <a:t>오류유형</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latinLnBrk="1"/>
                      <a:endParaRPr lang="en-US" altLang="ko-KR" sz="900" b="0">
                        <a:solidFill>
                          <a:schemeClr val="tx1"/>
                        </a:solidFill>
                      </a:endParaRPr>
                    </a:p>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ctr" latinLnBrk="1"/>
                      <a:r>
                        <a:rPr lang="ko-KR" altLang="en-US" sz="800" b="0">
                          <a:solidFill>
                            <a:schemeClr val="tx1"/>
                          </a:solidFill>
                        </a:rPr>
                        <a:t>중요도</a:t>
                      </a:r>
                    </a:p>
                  </a:txBody>
                  <a:tcPr marL="72000"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algn="l" latinLnBrk="1"/>
                      <a:endParaRPr lang="ko-KR" altLang="en-US" sz="900" b="0">
                        <a:solidFill>
                          <a:schemeClr val="tx1"/>
                        </a:solidFill>
                      </a:endParaRPr>
                    </a:p>
                  </a:txBody>
                  <a:tcPr marL="0" marR="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695531405"/>
                  </a:ext>
                </a:extLst>
              </a:tr>
            </a:tbl>
          </a:graphicData>
        </a:graphic>
      </p:graphicFrame>
      <p:sp>
        <p:nvSpPr>
          <p:cNvPr id="16" name="페이지명">
            <a:extLst>
              <a:ext uri="{FF2B5EF4-FFF2-40B4-BE49-F238E27FC236}">
                <a16:creationId xmlns:a16="http://schemas.microsoft.com/office/drawing/2014/main" id="{380154ED-30A8-A336-58D7-0B484D0F1D0D}"/>
              </a:ext>
            </a:extLst>
          </p:cNvPr>
          <p:cNvSpPr>
            <a:spLocks noGrp="1"/>
          </p:cNvSpPr>
          <p:nvPr>
            <p:ph type="body" sz="quarter" idx="11" hasCustomPrompt="1"/>
          </p:nvPr>
        </p:nvSpPr>
        <p:spPr>
          <a:xfrm>
            <a:off x="1265556" y="8087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ko-KR" altLang="en-US"/>
              <a:t>최상위 페이지 </a:t>
            </a:r>
            <a:r>
              <a:rPr lang="en-US" altLang="ko-KR"/>
              <a:t>&gt; </a:t>
            </a:r>
            <a:r>
              <a:rPr lang="ko-KR" altLang="en-US"/>
              <a:t>하위 페이지 </a:t>
            </a:r>
            <a:r>
              <a:rPr lang="en-US" altLang="ko-KR"/>
              <a:t>&gt; </a:t>
            </a:r>
            <a:r>
              <a:rPr lang="ko-KR" altLang="en-US"/>
              <a:t>하위 페이지        </a:t>
            </a:r>
            <a:r>
              <a:rPr lang="en-US" altLang="ko-KR"/>
              <a:t>*</a:t>
            </a:r>
            <a:r>
              <a:rPr lang="ko-KR" altLang="en-US"/>
              <a:t>경로 구분자는 </a:t>
            </a:r>
            <a:r>
              <a:rPr lang="en-US" altLang="ko-KR"/>
              <a:t>‘&gt;’ </a:t>
            </a:r>
            <a:r>
              <a:rPr lang="ko-KR" altLang="en-US"/>
              <a:t>사용</a:t>
            </a:r>
            <a:r>
              <a:rPr lang="en-US" altLang="ko-KR"/>
              <a:t>, </a:t>
            </a:r>
            <a:r>
              <a:rPr lang="ko-KR" altLang="en-US"/>
              <a:t>경로가 </a:t>
            </a:r>
            <a:r>
              <a:rPr lang="en-US" altLang="ko-KR"/>
              <a:t>2</a:t>
            </a:r>
            <a:r>
              <a:rPr lang="ko-KR" altLang="en-US"/>
              <a:t>개 이상일 때 가장 하위 페이지는 굵게</a:t>
            </a:r>
            <a:endParaRPr lang="en-US" altLang="ko-KR"/>
          </a:p>
        </p:txBody>
      </p:sp>
      <p:sp>
        <p:nvSpPr>
          <p:cNvPr id="17" name="URL">
            <a:extLst>
              <a:ext uri="{FF2B5EF4-FFF2-40B4-BE49-F238E27FC236}">
                <a16:creationId xmlns:a16="http://schemas.microsoft.com/office/drawing/2014/main" id="{DACA466D-CD52-7FD1-3548-A18E2D7DF6AF}"/>
              </a:ext>
            </a:extLst>
          </p:cNvPr>
          <p:cNvSpPr>
            <a:spLocks noGrp="1"/>
          </p:cNvSpPr>
          <p:nvPr>
            <p:ph type="body" sz="quarter" idx="15" hasCustomPrompt="1"/>
          </p:nvPr>
        </p:nvSpPr>
        <p:spPr>
          <a:xfrm>
            <a:off x="1265556" y="10031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URL </a:t>
            </a:r>
            <a:r>
              <a:rPr lang="ko-KR" altLang="en-US"/>
              <a:t>입력     *모든 페이지 </a:t>
            </a:r>
            <a:r>
              <a:rPr lang="en-US" altLang="ko-KR"/>
              <a:t>URL</a:t>
            </a:r>
            <a:r>
              <a:rPr lang="ko-KR" altLang="en-US"/>
              <a:t>이 동일할 경우 ‘</a:t>
            </a:r>
            <a:r>
              <a:rPr lang="en-US" altLang="ko-KR"/>
              <a:t>-(</a:t>
            </a:r>
            <a:r>
              <a:rPr lang="ko-KR" altLang="en-US"/>
              <a:t>대시</a:t>
            </a:r>
            <a:r>
              <a:rPr lang="en-US" altLang="ko-KR"/>
              <a:t>)’ </a:t>
            </a:r>
            <a:r>
              <a:rPr lang="ko-KR" altLang="en-US"/>
              <a:t>표기</a:t>
            </a:r>
          </a:p>
        </p:txBody>
      </p:sp>
      <p:sp>
        <p:nvSpPr>
          <p:cNvPr id="18" name="검사항목">
            <a:extLst>
              <a:ext uri="{FF2B5EF4-FFF2-40B4-BE49-F238E27FC236}">
                <a16:creationId xmlns:a16="http://schemas.microsoft.com/office/drawing/2014/main" id="{AB5CCB1E-CB74-3477-5EFF-2049D9998B42}"/>
              </a:ext>
            </a:extLst>
          </p:cNvPr>
          <p:cNvSpPr>
            <a:spLocks noGrp="1"/>
          </p:cNvSpPr>
          <p:nvPr>
            <p:ph type="body" sz="quarter" idx="16" hasCustomPrompt="1"/>
          </p:nvPr>
        </p:nvSpPr>
        <p:spPr>
          <a:xfrm>
            <a:off x="1265556" y="11975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24</a:t>
            </a:r>
            <a:r>
              <a:rPr lang="ko-KR" altLang="en-US"/>
              <a:t>개 지침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19" name="오류유형">
            <a:extLst>
              <a:ext uri="{FF2B5EF4-FFF2-40B4-BE49-F238E27FC236}">
                <a16:creationId xmlns:a16="http://schemas.microsoft.com/office/drawing/2014/main" id="{165814A8-5A4A-3658-56AC-1FCF3C4276D6}"/>
              </a:ext>
            </a:extLst>
          </p:cNvPr>
          <p:cNvSpPr>
            <a:spLocks noGrp="1"/>
          </p:cNvSpPr>
          <p:nvPr>
            <p:ph type="body" sz="quarter" idx="14" hasCustomPrompt="1"/>
          </p:nvPr>
        </p:nvSpPr>
        <p:spPr>
          <a:xfrm>
            <a:off x="1265556" y="1391926"/>
            <a:ext cx="6567444" cy="331200"/>
          </a:xfrm>
          <a:prstGeom prst="rect">
            <a:avLst/>
          </a:prstGeom>
        </p:spPr>
        <p:txBody>
          <a:bodyPr lIns="90000" tIns="36000" rIns="90000" bIns="360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a:t>인증심사 지침 오류 유형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20" name="텍스트 개체 틀 14">
            <a:extLst>
              <a:ext uri="{FF2B5EF4-FFF2-40B4-BE49-F238E27FC236}">
                <a16:creationId xmlns:a16="http://schemas.microsoft.com/office/drawing/2014/main" id="{25FEB9A4-EF80-FD33-B2AC-349899B394F2}"/>
              </a:ext>
            </a:extLst>
          </p:cNvPr>
          <p:cNvSpPr>
            <a:spLocks noGrp="1"/>
          </p:cNvSpPr>
          <p:nvPr>
            <p:ph type="body" sz="quarter" idx="19" hasCustomPrompt="1"/>
          </p:nvPr>
        </p:nvSpPr>
        <p:spPr>
          <a:xfrm>
            <a:off x="8409000" y="1391926"/>
            <a:ext cx="1080000" cy="331200"/>
          </a:xfrm>
          <a:prstGeom prst="rect">
            <a:avLst/>
          </a:prstGeom>
        </p:spPr>
        <p:txBody>
          <a:bodyPr lIns="0" tIns="36000" rIns="0" bIns="36000" anchor="ctr">
            <a:noAutofit/>
          </a:bodyPr>
          <a:lstStyle>
            <a:lvl1pPr marL="0" indent="0" algn="ctr">
              <a:lnSpc>
                <a:spcPct val="100000"/>
              </a:lnSpc>
              <a:buNone/>
              <a:defRPr sz="800">
                <a:latin typeface="+mn-ea"/>
                <a:ea typeface="+mn-ea"/>
                <a:cs typeface="Pretendard" panose="02000503000000020004" pitchFamily="2" charset="-127"/>
              </a:defRPr>
            </a:lvl1pPr>
          </a:lstStyle>
          <a:p>
            <a:pPr lvl="0"/>
            <a:r>
              <a:rPr lang="ko-KR" altLang="en-US"/>
              <a:t>상      중      하</a:t>
            </a:r>
          </a:p>
        </p:txBody>
      </p:sp>
    </p:spTree>
    <p:extLst>
      <p:ext uri="{BB962C8B-B14F-4D97-AF65-F5344CB8AC3E}">
        <p14:creationId xmlns:p14="http://schemas.microsoft.com/office/powerpoint/2010/main" val="2231531415"/>
      </p:ext>
    </p:extLst>
  </p:cSld>
  <p:clrMapOvr>
    <a:masterClrMapping/>
  </p:clrMapOvr>
  <p:extLst>
    <p:ext uri="{DCECCB84-F9BA-43D5-87BE-67443E8EF086}">
      <p15:sldGuideLst xmlns:p15="http://schemas.microsoft.com/office/powerpoint/2012/main">
        <p15:guide id="1" pos="2984" userDrawn="1">
          <p15:clr>
            <a:srgbClr val="FBAE40"/>
          </p15:clr>
        </p15:guide>
        <p15:guide id="2" pos="3256" userDrawn="1">
          <p15:clr>
            <a:srgbClr val="FBAE40"/>
          </p15:clr>
        </p15:guide>
        <p15:guide id="3" pos="1691" userDrawn="1">
          <p15:clr>
            <a:srgbClr val="FBAE40"/>
          </p15:clr>
        </p15:guide>
        <p15:guide id="7" pos="452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개선방안_넓게_필수">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79F8E6-9A5A-472A-AC33-0B83FE1EBD68}"/>
              </a:ext>
            </a:extLst>
          </p:cNvPr>
          <p:cNvSpPr>
            <a:spLocks noGrp="1"/>
          </p:cNvSpPr>
          <p:nvPr>
            <p:ph type="title"/>
          </p:nvPr>
        </p:nvSpPr>
        <p:spPr/>
        <p:txBody>
          <a:bodyPr/>
          <a:lstStyle/>
          <a:p>
            <a:r>
              <a:rPr lang="ko-KR" altLang="en-US"/>
              <a:t>마스터 제목 스타일 편집</a:t>
            </a:r>
          </a:p>
        </p:txBody>
      </p:sp>
      <p:graphicFrame>
        <p:nvGraphicFramePr>
          <p:cNvPr id="4" name="문제점 및 개선 방안">
            <a:extLst>
              <a:ext uri="{FF2B5EF4-FFF2-40B4-BE49-F238E27FC236}">
                <a16:creationId xmlns:a16="http://schemas.microsoft.com/office/drawing/2014/main" id="{3C9EBF25-435E-4713-846B-2829852AEC7D}"/>
              </a:ext>
            </a:extLst>
          </p:cNvPr>
          <p:cNvGraphicFramePr>
            <a:graphicFrameLocks noGrp="1"/>
          </p:cNvGraphicFramePr>
          <p:nvPr userDrawn="1">
            <p:extLst>
              <p:ext uri="{D42A27DB-BD31-4B8C-83A1-F6EECF244321}">
                <p14:modId xmlns:p14="http://schemas.microsoft.com/office/powerpoint/2010/main" val="3178164799"/>
              </p:ext>
            </p:extLst>
          </p:nvPr>
        </p:nvGraphicFramePr>
        <p:xfrm>
          <a:off x="412705" y="1785599"/>
          <a:ext cx="9080590" cy="4837920"/>
        </p:xfrm>
        <a:graphic>
          <a:graphicData uri="http://schemas.openxmlformats.org/drawingml/2006/table">
            <a:tbl>
              <a:tblPr>
                <a:tableStyleId>{5C22544A-7EE6-4342-B048-85BDC9FD1C3A}</a:tableStyleId>
              </a:tblPr>
              <a:tblGrid>
                <a:gridCol w="4540295">
                  <a:extLst>
                    <a:ext uri="{9D8B030D-6E8A-4147-A177-3AD203B41FA5}">
                      <a16:colId xmlns:a16="http://schemas.microsoft.com/office/drawing/2014/main" val="1748455716"/>
                    </a:ext>
                  </a:extLst>
                </a:gridCol>
                <a:gridCol w="4540295">
                  <a:extLst>
                    <a:ext uri="{9D8B030D-6E8A-4147-A177-3AD203B41FA5}">
                      <a16:colId xmlns:a16="http://schemas.microsoft.com/office/drawing/2014/main" val="1793000155"/>
                    </a:ext>
                  </a:extLst>
                </a:gridCol>
              </a:tblGrid>
              <a:tr h="18000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800" b="0"/>
                        <a:t>문제점 및 개선 방안</a:t>
                      </a:r>
                    </a:p>
                  </a:txBody>
                  <a:tcPr marL="72000" marR="72000" marT="36000" marB="360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marT="36000" marB="360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1745960"/>
                  </a:ext>
                </a:extLst>
              </a:tr>
              <a:tr h="464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1270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1396524"/>
                  </a:ext>
                </a:extLst>
              </a:tr>
            </a:tbl>
          </a:graphicData>
        </a:graphic>
      </p:graphicFrame>
      <p:sp>
        <p:nvSpPr>
          <p:cNvPr id="5" name="텍스트 개체 틀 19">
            <a:extLst>
              <a:ext uri="{FF2B5EF4-FFF2-40B4-BE49-F238E27FC236}">
                <a16:creationId xmlns:a16="http://schemas.microsoft.com/office/drawing/2014/main" id="{56F55E1F-0622-7014-CBD2-32C9C69BC41E}"/>
              </a:ext>
            </a:extLst>
          </p:cNvPr>
          <p:cNvSpPr>
            <a:spLocks noGrp="1"/>
          </p:cNvSpPr>
          <p:nvPr>
            <p:ph type="body" sz="quarter" idx="20"/>
          </p:nvPr>
        </p:nvSpPr>
        <p:spPr>
          <a:xfrm>
            <a:off x="631825" y="2145600"/>
            <a:ext cx="8640000" cy="1082329"/>
          </a:xfrm>
          <a:prstGeom prst="rect">
            <a:avLst/>
          </a:prstGeom>
        </p:spPr>
        <p:txBody>
          <a:bodyPr lIns="0" tIns="0" rIns="0" bIns="144000">
            <a:spAutoFit/>
          </a:bodyPr>
          <a:lstStyle>
            <a:lvl1pPr marL="144000" indent="-144000" latinLnBrk="0">
              <a:lnSpc>
                <a:spcPct val="110000"/>
              </a:lnSpc>
              <a:spcBef>
                <a:spcPts val="600"/>
              </a:spcBef>
              <a:defRPr sz="1000"/>
            </a:lvl1pPr>
            <a:lvl2pPr marL="288000" indent="-144000" latinLnBrk="0">
              <a:lnSpc>
                <a:spcPct val="110000"/>
              </a:lnSpc>
              <a:spcBef>
                <a:spcPts val="400"/>
              </a:spcBef>
              <a:buFont typeface="Spoqa Han Sans Neo Regular" panose="020B0500000000000000" pitchFamily="50" charset="-127"/>
              <a:buChar char="‑"/>
              <a:defRPr sz="900"/>
            </a:lvl2pPr>
            <a:lvl3pPr marL="288000" indent="-144000" latinLnBrk="0">
              <a:lnSpc>
                <a:spcPct val="110000"/>
              </a:lnSpc>
              <a:spcBef>
                <a:spcPts val="400"/>
              </a:spcBef>
              <a:buFont typeface="+mj-lt"/>
              <a:buAutoNum type="arabicParenR"/>
              <a:defRPr sz="900"/>
            </a:lvl3pPr>
            <a:lvl4pPr marL="144000" indent="0" latinLnBrk="0">
              <a:lnSpc>
                <a:spcPct val="110000"/>
              </a:lnSpc>
              <a:spcBef>
                <a:spcPts val="400"/>
              </a:spcBef>
              <a:buNone/>
              <a:defRPr sz="900"/>
            </a:lvl4pPr>
            <a:lvl5pPr marL="432000" indent="-144000" latinLnBrk="0">
              <a:lnSpc>
                <a:spcPct val="110000"/>
              </a:lnSpc>
              <a:spcBef>
                <a:spcPts val="200"/>
              </a:spcBef>
              <a:buFont typeface="SamsungOne 400" panose="020B0503030303020204" pitchFamily="34" charset="0"/>
              <a:buChar char="⸰"/>
              <a:defRPr sz="80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graphicFrame>
        <p:nvGraphicFramePr>
          <p:cNvPr id="17" name="인덱스">
            <a:extLst>
              <a:ext uri="{FF2B5EF4-FFF2-40B4-BE49-F238E27FC236}">
                <a16:creationId xmlns:a16="http://schemas.microsoft.com/office/drawing/2014/main" id="{EE00E7F5-492E-1A18-BD5F-ECE220D2C00C}"/>
              </a:ext>
            </a:extLst>
          </p:cNvPr>
          <p:cNvGraphicFramePr>
            <a:graphicFrameLocks noGrp="1"/>
          </p:cNvGraphicFramePr>
          <p:nvPr userDrawn="1">
            <p:extLst>
              <p:ext uri="{D42A27DB-BD31-4B8C-83A1-F6EECF244321}">
                <p14:modId xmlns:p14="http://schemas.microsoft.com/office/powerpoint/2010/main" val="84971252"/>
              </p:ext>
            </p:extLst>
          </p:nvPr>
        </p:nvGraphicFramePr>
        <p:xfrm>
          <a:off x="415926" y="808726"/>
          <a:ext cx="9074160" cy="916200"/>
        </p:xfrm>
        <a:graphic>
          <a:graphicData uri="http://schemas.openxmlformats.org/drawingml/2006/table">
            <a:tbl>
              <a:tblPr firstRow="1" bandRow="1">
                <a:tableStyleId>{5C22544A-7EE6-4342-B048-85BDC9FD1C3A}</a:tableStyleId>
              </a:tblPr>
              <a:tblGrid>
                <a:gridCol w="822521">
                  <a:extLst>
                    <a:ext uri="{9D8B030D-6E8A-4147-A177-3AD203B41FA5}">
                      <a16:colId xmlns:a16="http://schemas.microsoft.com/office/drawing/2014/main" val="1748890955"/>
                    </a:ext>
                  </a:extLst>
                </a:gridCol>
                <a:gridCol w="6594553">
                  <a:extLst>
                    <a:ext uri="{9D8B030D-6E8A-4147-A177-3AD203B41FA5}">
                      <a16:colId xmlns:a16="http://schemas.microsoft.com/office/drawing/2014/main" val="534013626"/>
                    </a:ext>
                  </a:extLst>
                </a:gridCol>
                <a:gridCol w="576000">
                  <a:extLst>
                    <a:ext uri="{9D8B030D-6E8A-4147-A177-3AD203B41FA5}">
                      <a16:colId xmlns:a16="http://schemas.microsoft.com/office/drawing/2014/main" val="738566408"/>
                    </a:ext>
                  </a:extLst>
                </a:gridCol>
                <a:gridCol w="1081086">
                  <a:extLst>
                    <a:ext uri="{9D8B030D-6E8A-4147-A177-3AD203B41FA5}">
                      <a16:colId xmlns:a16="http://schemas.microsoft.com/office/drawing/2014/main" val="2549213934"/>
                    </a:ext>
                  </a:extLst>
                </a:gridCol>
              </a:tblGrid>
              <a:tr h="0">
                <a:tc>
                  <a:txBody>
                    <a:bodyPr/>
                    <a:lstStyle/>
                    <a:p>
                      <a:pPr latinLnBrk="1"/>
                      <a:r>
                        <a:rPr lang="ko-KR" altLang="en-US" sz="800" b="0">
                          <a:solidFill>
                            <a:schemeClr val="tx1"/>
                          </a:solidFill>
                        </a:rPr>
                        <a:t>페이지명</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9851862"/>
                  </a:ext>
                </a:extLst>
              </a:tr>
              <a:tr h="0">
                <a:tc>
                  <a:txBody>
                    <a:bodyPr/>
                    <a:lstStyle/>
                    <a:p>
                      <a:pPr latinLnBrk="1"/>
                      <a:r>
                        <a:rPr lang="en-US" altLang="ko-KR" sz="800" b="0">
                          <a:solidFill>
                            <a:schemeClr val="tx1"/>
                          </a:solidFill>
                        </a:rPr>
                        <a:t>URL</a:t>
                      </a:r>
                      <a:endParaRPr lang="ko-KR" altLang="en-US" sz="8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193081585"/>
                  </a:ext>
                </a:extLst>
              </a:tr>
              <a:tr h="0">
                <a:tc>
                  <a:txBody>
                    <a:bodyPr/>
                    <a:lstStyle/>
                    <a:p>
                      <a:pPr latinLnBrk="1"/>
                      <a:r>
                        <a:rPr lang="ko-KR" altLang="en-US" sz="800" b="0">
                          <a:solidFill>
                            <a:schemeClr val="tx1"/>
                          </a:solidFill>
                        </a:rPr>
                        <a:t>검사항목</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23141564"/>
                  </a:ext>
                </a:extLst>
              </a:tr>
              <a:tr h="324000">
                <a:tc>
                  <a:txBody>
                    <a:bodyPr/>
                    <a:lstStyle/>
                    <a:p>
                      <a:pPr latinLnBrk="1"/>
                      <a:r>
                        <a:rPr lang="ko-KR" altLang="en-US" sz="800" b="0">
                          <a:solidFill>
                            <a:schemeClr val="tx1"/>
                          </a:solidFill>
                        </a:rPr>
                        <a:t>오류유형</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latinLnBrk="1"/>
                      <a:endParaRPr lang="en-US" altLang="ko-KR" sz="900" b="0">
                        <a:solidFill>
                          <a:schemeClr val="tx1"/>
                        </a:solidFill>
                      </a:endParaRPr>
                    </a:p>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ctr" latinLnBrk="1"/>
                      <a:r>
                        <a:rPr lang="ko-KR" altLang="en-US" sz="800" b="0">
                          <a:solidFill>
                            <a:schemeClr val="tx1"/>
                          </a:solidFill>
                        </a:rPr>
                        <a:t>중요도</a:t>
                      </a:r>
                    </a:p>
                  </a:txBody>
                  <a:tcPr marL="72000"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algn="l" latinLnBrk="1"/>
                      <a:endParaRPr lang="ko-KR" altLang="en-US" sz="900" b="0">
                        <a:solidFill>
                          <a:schemeClr val="tx1"/>
                        </a:solidFill>
                      </a:endParaRPr>
                    </a:p>
                  </a:txBody>
                  <a:tcPr marL="0" marR="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695531405"/>
                  </a:ext>
                </a:extLst>
              </a:tr>
            </a:tbl>
          </a:graphicData>
        </a:graphic>
      </p:graphicFrame>
      <p:sp>
        <p:nvSpPr>
          <p:cNvPr id="18" name="페이지명">
            <a:extLst>
              <a:ext uri="{FF2B5EF4-FFF2-40B4-BE49-F238E27FC236}">
                <a16:creationId xmlns:a16="http://schemas.microsoft.com/office/drawing/2014/main" id="{2FFAB550-1DC0-4493-5D48-334FF82DC75D}"/>
              </a:ext>
            </a:extLst>
          </p:cNvPr>
          <p:cNvSpPr>
            <a:spLocks noGrp="1"/>
          </p:cNvSpPr>
          <p:nvPr>
            <p:ph type="body" sz="quarter" idx="11" hasCustomPrompt="1"/>
          </p:nvPr>
        </p:nvSpPr>
        <p:spPr>
          <a:xfrm>
            <a:off x="1265556" y="8087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ko-KR" altLang="en-US"/>
              <a:t>최상위 페이지 </a:t>
            </a:r>
            <a:r>
              <a:rPr lang="en-US" altLang="ko-KR"/>
              <a:t>&gt; </a:t>
            </a:r>
            <a:r>
              <a:rPr lang="ko-KR" altLang="en-US"/>
              <a:t>하위 페이지 </a:t>
            </a:r>
            <a:r>
              <a:rPr lang="en-US" altLang="ko-KR"/>
              <a:t>&gt; </a:t>
            </a:r>
            <a:r>
              <a:rPr lang="ko-KR" altLang="en-US"/>
              <a:t>하위 페이지        </a:t>
            </a:r>
            <a:r>
              <a:rPr lang="en-US" altLang="ko-KR"/>
              <a:t>*</a:t>
            </a:r>
            <a:r>
              <a:rPr lang="ko-KR" altLang="en-US"/>
              <a:t>경로 구분자는 </a:t>
            </a:r>
            <a:r>
              <a:rPr lang="en-US" altLang="ko-KR"/>
              <a:t>‘&gt;’ </a:t>
            </a:r>
            <a:r>
              <a:rPr lang="ko-KR" altLang="en-US"/>
              <a:t>사용</a:t>
            </a:r>
            <a:r>
              <a:rPr lang="en-US" altLang="ko-KR"/>
              <a:t>, </a:t>
            </a:r>
            <a:r>
              <a:rPr lang="ko-KR" altLang="en-US"/>
              <a:t>경로가 </a:t>
            </a:r>
            <a:r>
              <a:rPr lang="en-US" altLang="ko-KR"/>
              <a:t>2</a:t>
            </a:r>
            <a:r>
              <a:rPr lang="ko-KR" altLang="en-US"/>
              <a:t>개 이상일 때 가장 하위 페이지는 굵게</a:t>
            </a:r>
            <a:endParaRPr lang="en-US" altLang="ko-KR"/>
          </a:p>
        </p:txBody>
      </p:sp>
      <p:sp>
        <p:nvSpPr>
          <p:cNvPr id="19" name="URL">
            <a:extLst>
              <a:ext uri="{FF2B5EF4-FFF2-40B4-BE49-F238E27FC236}">
                <a16:creationId xmlns:a16="http://schemas.microsoft.com/office/drawing/2014/main" id="{DAB234C2-AD38-7F1C-627D-7CF2207FBB88}"/>
              </a:ext>
            </a:extLst>
          </p:cNvPr>
          <p:cNvSpPr>
            <a:spLocks noGrp="1"/>
          </p:cNvSpPr>
          <p:nvPr>
            <p:ph type="body" sz="quarter" idx="15" hasCustomPrompt="1"/>
          </p:nvPr>
        </p:nvSpPr>
        <p:spPr>
          <a:xfrm>
            <a:off x="1265556" y="10031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URL </a:t>
            </a:r>
            <a:r>
              <a:rPr lang="ko-KR" altLang="en-US"/>
              <a:t>입력     *모든 페이지 </a:t>
            </a:r>
            <a:r>
              <a:rPr lang="en-US" altLang="ko-KR"/>
              <a:t>URL</a:t>
            </a:r>
            <a:r>
              <a:rPr lang="ko-KR" altLang="en-US"/>
              <a:t>이 동일할 경우 ‘</a:t>
            </a:r>
            <a:r>
              <a:rPr lang="en-US" altLang="ko-KR"/>
              <a:t>-(</a:t>
            </a:r>
            <a:r>
              <a:rPr lang="ko-KR" altLang="en-US"/>
              <a:t>대시</a:t>
            </a:r>
            <a:r>
              <a:rPr lang="en-US" altLang="ko-KR"/>
              <a:t>)’ </a:t>
            </a:r>
            <a:r>
              <a:rPr lang="ko-KR" altLang="en-US"/>
              <a:t>표기</a:t>
            </a:r>
          </a:p>
        </p:txBody>
      </p:sp>
      <p:sp>
        <p:nvSpPr>
          <p:cNvPr id="20" name="검사항목">
            <a:extLst>
              <a:ext uri="{FF2B5EF4-FFF2-40B4-BE49-F238E27FC236}">
                <a16:creationId xmlns:a16="http://schemas.microsoft.com/office/drawing/2014/main" id="{7E04DC44-5996-68E8-B7E1-AA49C1319DF0}"/>
              </a:ext>
            </a:extLst>
          </p:cNvPr>
          <p:cNvSpPr>
            <a:spLocks noGrp="1"/>
          </p:cNvSpPr>
          <p:nvPr>
            <p:ph type="body" sz="quarter" idx="16" hasCustomPrompt="1"/>
          </p:nvPr>
        </p:nvSpPr>
        <p:spPr>
          <a:xfrm>
            <a:off x="1265556" y="11975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24</a:t>
            </a:r>
            <a:r>
              <a:rPr lang="ko-KR" altLang="en-US"/>
              <a:t>개 지침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21" name="오류유형">
            <a:extLst>
              <a:ext uri="{FF2B5EF4-FFF2-40B4-BE49-F238E27FC236}">
                <a16:creationId xmlns:a16="http://schemas.microsoft.com/office/drawing/2014/main" id="{75A7E4D1-33C8-7885-1144-52D7F87E7A0C}"/>
              </a:ext>
            </a:extLst>
          </p:cNvPr>
          <p:cNvSpPr>
            <a:spLocks noGrp="1"/>
          </p:cNvSpPr>
          <p:nvPr>
            <p:ph type="body" sz="quarter" idx="14" hasCustomPrompt="1"/>
          </p:nvPr>
        </p:nvSpPr>
        <p:spPr>
          <a:xfrm>
            <a:off x="1265556" y="1391926"/>
            <a:ext cx="6567444" cy="331200"/>
          </a:xfrm>
          <a:prstGeom prst="rect">
            <a:avLst/>
          </a:prstGeom>
        </p:spPr>
        <p:txBody>
          <a:bodyPr lIns="90000" tIns="36000" rIns="90000" bIns="360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a:t>인증심사 지침 오류 유형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22" name="텍스트 개체 틀 14">
            <a:extLst>
              <a:ext uri="{FF2B5EF4-FFF2-40B4-BE49-F238E27FC236}">
                <a16:creationId xmlns:a16="http://schemas.microsoft.com/office/drawing/2014/main" id="{7FF852AC-DACE-84B6-85E6-690267D99985}"/>
              </a:ext>
            </a:extLst>
          </p:cNvPr>
          <p:cNvSpPr>
            <a:spLocks noGrp="1"/>
          </p:cNvSpPr>
          <p:nvPr>
            <p:ph type="body" sz="quarter" idx="19" hasCustomPrompt="1"/>
          </p:nvPr>
        </p:nvSpPr>
        <p:spPr>
          <a:xfrm>
            <a:off x="8409000" y="1391926"/>
            <a:ext cx="1080000" cy="331200"/>
          </a:xfrm>
          <a:prstGeom prst="rect">
            <a:avLst/>
          </a:prstGeom>
        </p:spPr>
        <p:txBody>
          <a:bodyPr lIns="0" tIns="36000" rIns="0" bIns="36000" anchor="ctr">
            <a:noAutofit/>
          </a:bodyPr>
          <a:lstStyle>
            <a:lvl1pPr marL="0" indent="0" algn="ctr">
              <a:lnSpc>
                <a:spcPct val="100000"/>
              </a:lnSpc>
              <a:buNone/>
              <a:defRPr sz="800">
                <a:latin typeface="+mn-ea"/>
                <a:ea typeface="+mn-ea"/>
                <a:cs typeface="Pretendard" panose="02000503000000020004" pitchFamily="2" charset="-127"/>
              </a:defRPr>
            </a:lvl1pPr>
          </a:lstStyle>
          <a:p>
            <a:pPr lvl="0"/>
            <a:r>
              <a:rPr lang="ko-KR" altLang="en-US"/>
              <a:t>상      중      하</a:t>
            </a:r>
          </a:p>
        </p:txBody>
      </p:sp>
    </p:spTree>
    <p:extLst>
      <p:ext uri="{BB962C8B-B14F-4D97-AF65-F5344CB8AC3E}">
        <p14:creationId xmlns:p14="http://schemas.microsoft.com/office/powerpoint/2010/main" val="868410022"/>
      </p:ext>
    </p:extLst>
  </p:cSld>
  <p:clrMapOvr>
    <a:masterClrMapping/>
  </p:clrMapOvr>
  <p:extLst>
    <p:ext uri="{DCECCB84-F9BA-43D5-87BE-67443E8EF086}">
      <p15:sldGuideLst xmlns:p15="http://schemas.microsoft.com/office/powerpoint/2012/main">
        <p15:guide id="1" pos="2984" userDrawn="1">
          <p15:clr>
            <a:srgbClr val="FBAE40"/>
          </p15:clr>
        </p15:guide>
        <p15:guide id="2" pos="3256" userDrawn="1">
          <p15:clr>
            <a:srgbClr val="FBAE40"/>
          </p15:clr>
        </p15:guide>
        <p15:guide id="3" pos="1691" userDrawn="1">
          <p15:clr>
            <a:srgbClr val="FBAE40"/>
          </p15:clr>
        </p15:guide>
        <p15:guide id="4" orient="horz" pos="1344" userDrawn="1">
          <p15:clr>
            <a:srgbClr val="FBAE40"/>
          </p15:clr>
        </p15:guide>
        <p15:guide id="6" orient="horz" pos="2750" userDrawn="1">
          <p15:clr>
            <a:srgbClr val="FBAE40"/>
          </p15:clr>
        </p15:guide>
        <p15:guide id="7" pos="454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개선방안_넓게_필수(계속)">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79F8E6-9A5A-472A-AC33-0B83FE1EBD68}"/>
              </a:ext>
            </a:extLst>
          </p:cNvPr>
          <p:cNvSpPr>
            <a:spLocks noGrp="1"/>
          </p:cNvSpPr>
          <p:nvPr>
            <p:ph type="title"/>
          </p:nvPr>
        </p:nvSpPr>
        <p:spPr/>
        <p:txBody>
          <a:bodyPr/>
          <a:lstStyle/>
          <a:p>
            <a:r>
              <a:rPr lang="ko-KR" altLang="en-US"/>
              <a:t>마스터 제목 스타일 편집</a:t>
            </a:r>
          </a:p>
        </p:txBody>
      </p:sp>
      <p:graphicFrame>
        <p:nvGraphicFramePr>
          <p:cNvPr id="4" name="문제점 및 개선 방안">
            <a:extLst>
              <a:ext uri="{FF2B5EF4-FFF2-40B4-BE49-F238E27FC236}">
                <a16:creationId xmlns:a16="http://schemas.microsoft.com/office/drawing/2014/main" id="{3C9EBF25-435E-4713-846B-2829852AEC7D}"/>
              </a:ext>
            </a:extLst>
          </p:cNvPr>
          <p:cNvGraphicFramePr>
            <a:graphicFrameLocks noGrp="1"/>
          </p:cNvGraphicFramePr>
          <p:nvPr userDrawn="1">
            <p:extLst>
              <p:ext uri="{D42A27DB-BD31-4B8C-83A1-F6EECF244321}">
                <p14:modId xmlns:p14="http://schemas.microsoft.com/office/powerpoint/2010/main" val="2868855708"/>
              </p:ext>
            </p:extLst>
          </p:nvPr>
        </p:nvGraphicFramePr>
        <p:xfrm>
          <a:off x="412705" y="1785600"/>
          <a:ext cx="9080590" cy="4845600"/>
        </p:xfrm>
        <a:graphic>
          <a:graphicData uri="http://schemas.openxmlformats.org/drawingml/2006/table">
            <a:tbl>
              <a:tblPr>
                <a:tableStyleId>{5C22544A-7EE6-4342-B048-85BDC9FD1C3A}</a:tableStyleId>
              </a:tblPr>
              <a:tblGrid>
                <a:gridCol w="4540295">
                  <a:extLst>
                    <a:ext uri="{9D8B030D-6E8A-4147-A177-3AD203B41FA5}">
                      <a16:colId xmlns:a16="http://schemas.microsoft.com/office/drawing/2014/main" val="1748455716"/>
                    </a:ext>
                  </a:extLst>
                </a:gridCol>
                <a:gridCol w="4540295">
                  <a:extLst>
                    <a:ext uri="{9D8B030D-6E8A-4147-A177-3AD203B41FA5}">
                      <a16:colId xmlns:a16="http://schemas.microsoft.com/office/drawing/2014/main" val="1793000155"/>
                    </a:ext>
                  </a:extLst>
                </a:gridCol>
              </a:tblGrid>
              <a:tr h="4845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3175" cap="flat" cmpd="sng" algn="ctr">
                      <a:solidFill>
                        <a:schemeClr val="tx1">
                          <a:lumMod val="65000"/>
                          <a:lumOff val="3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ko-KR" altLang="en-US" sz="1000" b="1"/>
                    </a:p>
                  </a:txBody>
                  <a:tcPr anchor="ctr">
                    <a:lnL w="12700"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1396524"/>
                  </a:ext>
                </a:extLst>
              </a:tr>
            </a:tbl>
          </a:graphicData>
        </a:graphic>
      </p:graphicFrame>
      <p:graphicFrame>
        <p:nvGraphicFramePr>
          <p:cNvPr id="15" name="인덱스">
            <a:extLst>
              <a:ext uri="{FF2B5EF4-FFF2-40B4-BE49-F238E27FC236}">
                <a16:creationId xmlns:a16="http://schemas.microsoft.com/office/drawing/2014/main" id="{BF8251BE-423D-8651-5CF7-71B9A03B9985}"/>
              </a:ext>
            </a:extLst>
          </p:cNvPr>
          <p:cNvGraphicFramePr>
            <a:graphicFrameLocks noGrp="1"/>
          </p:cNvGraphicFramePr>
          <p:nvPr userDrawn="1">
            <p:extLst>
              <p:ext uri="{D42A27DB-BD31-4B8C-83A1-F6EECF244321}">
                <p14:modId xmlns:p14="http://schemas.microsoft.com/office/powerpoint/2010/main" val="84971252"/>
              </p:ext>
            </p:extLst>
          </p:nvPr>
        </p:nvGraphicFramePr>
        <p:xfrm>
          <a:off x="415926" y="808726"/>
          <a:ext cx="9074160" cy="916200"/>
        </p:xfrm>
        <a:graphic>
          <a:graphicData uri="http://schemas.openxmlformats.org/drawingml/2006/table">
            <a:tbl>
              <a:tblPr firstRow="1" bandRow="1">
                <a:tableStyleId>{5C22544A-7EE6-4342-B048-85BDC9FD1C3A}</a:tableStyleId>
              </a:tblPr>
              <a:tblGrid>
                <a:gridCol w="822521">
                  <a:extLst>
                    <a:ext uri="{9D8B030D-6E8A-4147-A177-3AD203B41FA5}">
                      <a16:colId xmlns:a16="http://schemas.microsoft.com/office/drawing/2014/main" val="1748890955"/>
                    </a:ext>
                  </a:extLst>
                </a:gridCol>
                <a:gridCol w="6594553">
                  <a:extLst>
                    <a:ext uri="{9D8B030D-6E8A-4147-A177-3AD203B41FA5}">
                      <a16:colId xmlns:a16="http://schemas.microsoft.com/office/drawing/2014/main" val="534013626"/>
                    </a:ext>
                  </a:extLst>
                </a:gridCol>
                <a:gridCol w="576000">
                  <a:extLst>
                    <a:ext uri="{9D8B030D-6E8A-4147-A177-3AD203B41FA5}">
                      <a16:colId xmlns:a16="http://schemas.microsoft.com/office/drawing/2014/main" val="738566408"/>
                    </a:ext>
                  </a:extLst>
                </a:gridCol>
                <a:gridCol w="1081086">
                  <a:extLst>
                    <a:ext uri="{9D8B030D-6E8A-4147-A177-3AD203B41FA5}">
                      <a16:colId xmlns:a16="http://schemas.microsoft.com/office/drawing/2014/main" val="2549213934"/>
                    </a:ext>
                  </a:extLst>
                </a:gridCol>
              </a:tblGrid>
              <a:tr h="0">
                <a:tc>
                  <a:txBody>
                    <a:bodyPr/>
                    <a:lstStyle/>
                    <a:p>
                      <a:pPr latinLnBrk="1"/>
                      <a:r>
                        <a:rPr lang="ko-KR" altLang="en-US" sz="800" b="0">
                          <a:solidFill>
                            <a:schemeClr val="tx1"/>
                          </a:solidFill>
                        </a:rPr>
                        <a:t>페이지명</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9851862"/>
                  </a:ext>
                </a:extLst>
              </a:tr>
              <a:tr h="0">
                <a:tc>
                  <a:txBody>
                    <a:bodyPr/>
                    <a:lstStyle/>
                    <a:p>
                      <a:pPr latinLnBrk="1"/>
                      <a:r>
                        <a:rPr lang="en-US" altLang="ko-KR" sz="800" b="0">
                          <a:solidFill>
                            <a:schemeClr val="tx1"/>
                          </a:solidFill>
                        </a:rPr>
                        <a:t>URL</a:t>
                      </a:r>
                      <a:endParaRPr lang="ko-KR" altLang="en-US" sz="8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193081585"/>
                  </a:ext>
                </a:extLst>
              </a:tr>
              <a:tr h="0">
                <a:tc>
                  <a:txBody>
                    <a:bodyPr/>
                    <a:lstStyle/>
                    <a:p>
                      <a:pPr latinLnBrk="1"/>
                      <a:r>
                        <a:rPr lang="ko-KR" altLang="en-US" sz="800" b="0">
                          <a:solidFill>
                            <a:schemeClr val="tx1"/>
                          </a:solidFill>
                        </a:rPr>
                        <a:t>검사항목</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gridSpan="3">
                  <a:txBody>
                    <a:bodyPr/>
                    <a:lstStyle/>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723141564"/>
                  </a:ext>
                </a:extLst>
              </a:tr>
              <a:tr h="324000">
                <a:tc>
                  <a:txBody>
                    <a:bodyPr/>
                    <a:lstStyle/>
                    <a:p>
                      <a:pPr latinLnBrk="1"/>
                      <a:r>
                        <a:rPr lang="ko-KR" altLang="en-US" sz="800" b="0">
                          <a:solidFill>
                            <a:schemeClr val="tx1"/>
                          </a:solidFill>
                        </a:rPr>
                        <a:t>오류유형</a:t>
                      </a: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latinLnBrk="1"/>
                      <a:endParaRPr lang="en-US" altLang="ko-KR" sz="900" b="0">
                        <a:solidFill>
                          <a:schemeClr val="tx1"/>
                        </a:solidFill>
                      </a:endParaRPr>
                    </a:p>
                    <a:p>
                      <a:pPr latinLnBrk="1"/>
                      <a:endParaRPr lang="ko-KR" altLang="en-US" sz="900" b="0">
                        <a:solidFill>
                          <a:schemeClr val="tx1"/>
                        </a:solidFill>
                      </a:endParaRPr>
                    </a:p>
                  </a:txBody>
                  <a:tcPr marL="72000" marR="72000" marT="28800" marB="28800" anchor="ctr">
                    <a:lnL w="3175" cap="flat" cmpd="sng" algn="ctr">
                      <a:solidFill>
                        <a:schemeClr val="tx1">
                          <a:lumMod val="65000"/>
                          <a:lumOff val="35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ctr" latinLnBrk="1"/>
                      <a:r>
                        <a:rPr lang="ko-KR" altLang="en-US" sz="800" b="0">
                          <a:solidFill>
                            <a:schemeClr val="tx1"/>
                          </a:solidFill>
                        </a:rPr>
                        <a:t>중요도</a:t>
                      </a:r>
                    </a:p>
                  </a:txBody>
                  <a:tcPr marL="72000" marR="7200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solidFill>
                      <a:schemeClr val="bg1">
                        <a:lumMod val="95000"/>
                      </a:schemeClr>
                    </a:solidFill>
                  </a:tcPr>
                </a:tc>
                <a:tc>
                  <a:txBody>
                    <a:bodyPr/>
                    <a:lstStyle/>
                    <a:p>
                      <a:pPr algn="l" latinLnBrk="1"/>
                      <a:endParaRPr lang="ko-KR" altLang="en-US" sz="900" b="0">
                        <a:solidFill>
                          <a:schemeClr val="tx1"/>
                        </a:solidFill>
                      </a:endParaRPr>
                    </a:p>
                  </a:txBody>
                  <a:tcPr marL="0" marR="0" marT="28800" marB="28800" anchor="ctr">
                    <a:lnL w="3175" cap="flat" cmpd="sng" algn="ctr">
                      <a:solidFill>
                        <a:schemeClr val="bg1">
                          <a:lumMod val="50000"/>
                        </a:schemeClr>
                      </a:solid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a16="http://schemas.microsoft.com/office/drawing/2014/main" val="1695531405"/>
                  </a:ext>
                </a:extLst>
              </a:tr>
            </a:tbl>
          </a:graphicData>
        </a:graphic>
      </p:graphicFrame>
      <p:sp>
        <p:nvSpPr>
          <p:cNvPr id="16" name="페이지명">
            <a:extLst>
              <a:ext uri="{FF2B5EF4-FFF2-40B4-BE49-F238E27FC236}">
                <a16:creationId xmlns:a16="http://schemas.microsoft.com/office/drawing/2014/main" id="{FF05A8FA-0D4B-FFEF-1A47-E577368D2CFE}"/>
              </a:ext>
            </a:extLst>
          </p:cNvPr>
          <p:cNvSpPr>
            <a:spLocks noGrp="1"/>
          </p:cNvSpPr>
          <p:nvPr>
            <p:ph type="body" sz="quarter" idx="11" hasCustomPrompt="1"/>
          </p:nvPr>
        </p:nvSpPr>
        <p:spPr>
          <a:xfrm>
            <a:off x="1265556" y="8087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ko-KR" altLang="en-US"/>
              <a:t>최상위 페이지 </a:t>
            </a:r>
            <a:r>
              <a:rPr lang="en-US" altLang="ko-KR"/>
              <a:t>&gt; </a:t>
            </a:r>
            <a:r>
              <a:rPr lang="ko-KR" altLang="en-US"/>
              <a:t>하위 페이지 </a:t>
            </a:r>
            <a:r>
              <a:rPr lang="en-US" altLang="ko-KR"/>
              <a:t>&gt; </a:t>
            </a:r>
            <a:r>
              <a:rPr lang="ko-KR" altLang="en-US"/>
              <a:t>하위 페이지        </a:t>
            </a:r>
            <a:r>
              <a:rPr lang="en-US" altLang="ko-KR"/>
              <a:t>*</a:t>
            </a:r>
            <a:r>
              <a:rPr lang="ko-KR" altLang="en-US"/>
              <a:t>경로 구분자는 </a:t>
            </a:r>
            <a:r>
              <a:rPr lang="en-US" altLang="ko-KR"/>
              <a:t>‘&gt;’ </a:t>
            </a:r>
            <a:r>
              <a:rPr lang="ko-KR" altLang="en-US"/>
              <a:t>사용</a:t>
            </a:r>
            <a:r>
              <a:rPr lang="en-US" altLang="ko-KR"/>
              <a:t>, </a:t>
            </a:r>
            <a:r>
              <a:rPr lang="ko-KR" altLang="en-US"/>
              <a:t>경로가 </a:t>
            </a:r>
            <a:r>
              <a:rPr lang="en-US" altLang="ko-KR"/>
              <a:t>2</a:t>
            </a:r>
            <a:r>
              <a:rPr lang="ko-KR" altLang="en-US"/>
              <a:t>개 이상일 때 가장 하위 페이지는 굵게</a:t>
            </a:r>
            <a:endParaRPr lang="en-US" altLang="ko-KR"/>
          </a:p>
        </p:txBody>
      </p:sp>
      <p:sp>
        <p:nvSpPr>
          <p:cNvPr id="17" name="URL">
            <a:extLst>
              <a:ext uri="{FF2B5EF4-FFF2-40B4-BE49-F238E27FC236}">
                <a16:creationId xmlns:a16="http://schemas.microsoft.com/office/drawing/2014/main" id="{BD6085EC-3F1D-8866-0FCC-76BBD0C2577E}"/>
              </a:ext>
            </a:extLst>
          </p:cNvPr>
          <p:cNvSpPr>
            <a:spLocks noGrp="1"/>
          </p:cNvSpPr>
          <p:nvPr>
            <p:ph type="body" sz="quarter" idx="15" hasCustomPrompt="1"/>
          </p:nvPr>
        </p:nvSpPr>
        <p:spPr>
          <a:xfrm>
            <a:off x="1265556" y="10031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URL </a:t>
            </a:r>
            <a:r>
              <a:rPr lang="ko-KR" altLang="en-US"/>
              <a:t>입력     *모든 페이지 </a:t>
            </a:r>
            <a:r>
              <a:rPr lang="en-US" altLang="ko-KR"/>
              <a:t>URL</a:t>
            </a:r>
            <a:r>
              <a:rPr lang="ko-KR" altLang="en-US"/>
              <a:t>이 동일할 경우 ‘</a:t>
            </a:r>
            <a:r>
              <a:rPr lang="en-US" altLang="ko-KR"/>
              <a:t>-(</a:t>
            </a:r>
            <a:r>
              <a:rPr lang="ko-KR" altLang="en-US"/>
              <a:t>대시</a:t>
            </a:r>
            <a:r>
              <a:rPr lang="en-US" altLang="ko-KR"/>
              <a:t>)’ </a:t>
            </a:r>
            <a:r>
              <a:rPr lang="ko-KR" altLang="en-US"/>
              <a:t>표기</a:t>
            </a:r>
          </a:p>
        </p:txBody>
      </p:sp>
      <p:sp>
        <p:nvSpPr>
          <p:cNvPr id="18" name="검사항목">
            <a:extLst>
              <a:ext uri="{FF2B5EF4-FFF2-40B4-BE49-F238E27FC236}">
                <a16:creationId xmlns:a16="http://schemas.microsoft.com/office/drawing/2014/main" id="{94EDC4EE-15C3-9498-AEFB-773F2CA0A2C0}"/>
              </a:ext>
            </a:extLst>
          </p:cNvPr>
          <p:cNvSpPr>
            <a:spLocks noGrp="1"/>
          </p:cNvSpPr>
          <p:nvPr>
            <p:ph type="body" sz="quarter" idx="16" hasCustomPrompt="1"/>
          </p:nvPr>
        </p:nvSpPr>
        <p:spPr>
          <a:xfrm>
            <a:off x="1265556" y="1197526"/>
            <a:ext cx="8224519" cy="194400"/>
          </a:xfrm>
          <a:prstGeom prst="rect">
            <a:avLst/>
          </a:prstGeom>
        </p:spPr>
        <p:txBody>
          <a:bodyPr lIns="90000" tIns="46800" rIns="90000" bIns="468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ltLang="ko-KR"/>
              <a:t>24</a:t>
            </a:r>
            <a:r>
              <a:rPr lang="ko-KR" altLang="en-US"/>
              <a:t>개 지침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19" name="오류유형">
            <a:extLst>
              <a:ext uri="{FF2B5EF4-FFF2-40B4-BE49-F238E27FC236}">
                <a16:creationId xmlns:a16="http://schemas.microsoft.com/office/drawing/2014/main" id="{A8E5EB26-D81A-D67B-2969-339298EE80D3}"/>
              </a:ext>
            </a:extLst>
          </p:cNvPr>
          <p:cNvSpPr>
            <a:spLocks noGrp="1"/>
          </p:cNvSpPr>
          <p:nvPr>
            <p:ph type="body" sz="quarter" idx="14" hasCustomPrompt="1"/>
          </p:nvPr>
        </p:nvSpPr>
        <p:spPr>
          <a:xfrm>
            <a:off x="1265556" y="1391926"/>
            <a:ext cx="6567444" cy="331200"/>
          </a:xfrm>
          <a:prstGeom prst="rect">
            <a:avLst/>
          </a:prstGeom>
        </p:spPr>
        <p:txBody>
          <a:bodyPr lIns="90000" tIns="36000" rIns="90000" bIns="36000" anchor="ctr">
            <a:noAutofit/>
          </a:bodyPr>
          <a:lstStyle>
            <a:lvl1pPr marL="0" indent="0">
              <a:lnSpc>
                <a:spcPct val="100000"/>
              </a:lnSpc>
              <a:spcBef>
                <a:spcPts val="0"/>
              </a:spcBef>
              <a:buNone/>
              <a:defRPr sz="800"/>
            </a:lvl1pPr>
            <a:lvl2pPr marL="457200" indent="0">
              <a:buNone/>
              <a:defRPr sz="1000"/>
            </a:lvl2pPr>
            <a:lvl3pPr marL="914400" indent="0">
              <a:buNone/>
              <a:defRPr sz="1000"/>
            </a:lvl3pPr>
            <a:lvl4pPr marL="1371600" indent="0">
              <a:buNone/>
              <a:defRPr sz="1000"/>
            </a:lvl4pPr>
            <a:lvl5pPr marL="1828800" indent="0">
              <a:buNone/>
              <a:defRPr sz="1000"/>
            </a:lvl5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ko-KR" altLang="en-US"/>
              <a:t>인증심사 지침 오류 유형     </a:t>
            </a:r>
            <a:r>
              <a:rPr lang="en-US" altLang="ko-KR"/>
              <a:t>*</a:t>
            </a:r>
            <a:r>
              <a:rPr lang="ko-KR" altLang="en-US"/>
              <a:t>사용성 또는 사용자 진단 결과에 의한 수정일 경우</a:t>
            </a:r>
            <a:r>
              <a:rPr lang="en-US" altLang="ko-KR"/>
              <a:t>, </a:t>
            </a:r>
            <a:r>
              <a:rPr lang="ko-KR" altLang="en-US"/>
              <a:t>해당 항목이 없더라도 </a:t>
            </a:r>
            <a:r>
              <a:rPr lang="en-US" altLang="ko-KR"/>
              <a:t>'-(</a:t>
            </a:r>
            <a:r>
              <a:rPr lang="ko-KR" altLang="en-US"/>
              <a:t>대시</a:t>
            </a:r>
            <a:r>
              <a:rPr lang="en-US" altLang="ko-KR"/>
              <a:t>)' </a:t>
            </a:r>
            <a:r>
              <a:rPr lang="ko-KR" altLang="en-US"/>
              <a:t>표기</a:t>
            </a:r>
          </a:p>
        </p:txBody>
      </p:sp>
      <p:sp>
        <p:nvSpPr>
          <p:cNvPr id="20" name="텍스트 개체 틀 14">
            <a:extLst>
              <a:ext uri="{FF2B5EF4-FFF2-40B4-BE49-F238E27FC236}">
                <a16:creationId xmlns:a16="http://schemas.microsoft.com/office/drawing/2014/main" id="{D849D460-E0DF-7052-139F-CA0D6F8C0734}"/>
              </a:ext>
            </a:extLst>
          </p:cNvPr>
          <p:cNvSpPr>
            <a:spLocks noGrp="1"/>
          </p:cNvSpPr>
          <p:nvPr>
            <p:ph type="body" sz="quarter" idx="19" hasCustomPrompt="1"/>
          </p:nvPr>
        </p:nvSpPr>
        <p:spPr>
          <a:xfrm>
            <a:off x="8409000" y="1391926"/>
            <a:ext cx="1080000" cy="331200"/>
          </a:xfrm>
          <a:prstGeom prst="rect">
            <a:avLst/>
          </a:prstGeom>
        </p:spPr>
        <p:txBody>
          <a:bodyPr lIns="0" tIns="36000" rIns="0" bIns="36000" anchor="ctr">
            <a:noAutofit/>
          </a:bodyPr>
          <a:lstStyle>
            <a:lvl1pPr marL="0" indent="0" algn="ctr">
              <a:lnSpc>
                <a:spcPct val="100000"/>
              </a:lnSpc>
              <a:buNone/>
              <a:defRPr sz="800">
                <a:latin typeface="+mn-ea"/>
                <a:ea typeface="+mn-ea"/>
                <a:cs typeface="Pretendard" panose="02000503000000020004" pitchFamily="2" charset="-127"/>
              </a:defRPr>
            </a:lvl1pPr>
          </a:lstStyle>
          <a:p>
            <a:pPr lvl="0"/>
            <a:r>
              <a:rPr lang="ko-KR" altLang="en-US"/>
              <a:t>상      중      하</a:t>
            </a:r>
          </a:p>
        </p:txBody>
      </p:sp>
    </p:spTree>
    <p:extLst>
      <p:ext uri="{BB962C8B-B14F-4D97-AF65-F5344CB8AC3E}">
        <p14:creationId xmlns:p14="http://schemas.microsoft.com/office/powerpoint/2010/main" val="904373809"/>
      </p:ext>
    </p:extLst>
  </p:cSld>
  <p:clrMapOvr>
    <a:masterClrMapping/>
  </p:clrMapOvr>
  <p:extLst>
    <p:ext uri="{DCECCB84-F9BA-43D5-87BE-67443E8EF086}">
      <p15:sldGuideLst xmlns:p15="http://schemas.microsoft.com/office/powerpoint/2012/main">
        <p15:guide id="1" pos="2984" userDrawn="1">
          <p15:clr>
            <a:srgbClr val="FBAE40"/>
          </p15:clr>
        </p15:guide>
        <p15:guide id="2" pos="3256" userDrawn="1">
          <p15:clr>
            <a:srgbClr val="FBAE40"/>
          </p15:clr>
        </p15:guide>
        <p15:guide id="3" pos="1691" userDrawn="1">
          <p15:clr>
            <a:srgbClr val="FBAE40"/>
          </p15:clr>
        </p15:guide>
        <p15:guide id="7" pos="454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제목 없음">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787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314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5010" y="444925"/>
            <a:ext cx="6436800" cy="263149"/>
          </a:xfrm>
          <a:prstGeom prst="rect">
            <a:avLst/>
          </a:prstGeom>
          <a:noFill/>
        </p:spPr>
        <p:txBody>
          <a:bodyPr vert="horz" wrap="square" lIns="0" tIns="0" rIns="0" bIns="0" rtlCol="0" anchor="ctr" anchorCtr="0">
            <a:spAutoFit/>
          </a:bodyPr>
          <a:lstStyle/>
          <a:p>
            <a:pPr marL="0" lvl="0" defTabSz="457200" latinLnBrk="0"/>
            <a:r>
              <a:rPr lang="ko-KR" altLang="en-US"/>
              <a:t>마스터 제목 스타일 편집</a:t>
            </a:r>
            <a:endParaRPr lang="en-US"/>
          </a:p>
        </p:txBody>
      </p:sp>
      <p:sp>
        <p:nvSpPr>
          <p:cNvPr id="5" name="슬라이드 번호 개체 틀 2">
            <a:extLst>
              <a:ext uri="{FF2B5EF4-FFF2-40B4-BE49-F238E27FC236}">
                <a16:creationId xmlns:a16="http://schemas.microsoft.com/office/drawing/2014/main" id="{49D477C1-B80A-436A-873B-8939B1660757}"/>
              </a:ext>
            </a:extLst>
          </p:cNvPr>
          <p:cNvSpPr txBox="1">
            <a:spLocks/>
          </p:cNvSpPr>
          <p:nvPr userDrawn="1"/>
        </p:nvSpPr>
        <p:spPr>
          <a:xfrm>
            <a:off x="3513000" y="127975"/>
            <a:ext cx="5981076" cy="183600"/>
          </a:xfrm>
          <a:prstGeom prst="rect">
            <a:avLst/>
          </a:prstGeom>
        </p:spPr>
        <p:txBody>
          <a:bodyPr lIns="0" rIns="0" anchor="ctr"/>
          <a:lstStyle>
            <a:defPPr>
              <a:defRPr lang="en-US"/>
            </a:defPPr>
            <a:lvl1pPr marL="0" algn="r"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latinLnBrk="1"/>
            <a:r>
              <a:rPr lang="en-US" altLang="ko-KR" sz="800"/>
              <a:t>CJ</a:t>
            </a:r>
            <a:r>
              <a:rPr lang="ko-KR" altLang="en-US" sz="800"/>
              <a:t>대한통운 건설부문 </a:t>
            </a:r>
            <a:r>
              <a:rPr lang="en-US" altLang="ko-KR" sz="800"/>
              <a:t>PC </a:t>
            </a:r>
            <a:r>
              <a:rPr lang="ko-KR" altLang="en-US" sz="800"/>
              <a:t>웹사이트 접근성 진단 보고서  </a:t>
            </a:r>
            <a:r>
              <a:rPr lang="ko-KR" altLang="en-US" sz="800" b="1">
                <a:solidFill>
                  <a:schemeClr val="tx1">
                    <a:lumMod val="95000"/>
                    <a:lumOff val="5000"/>
                  </a:schemeClr>
                </a:solidFill>
              </a:rPr>
              <a:t> </a:t>
            </a:r>
            <a:fld id="{57DCFE9F-B2B4-47BC-97BE-9C043A2ED687}" type="slidenum">
              <a:rPr lang="en-US" altLang="ko-KR" sz="800" b="0" smtClean="0">
                <a:solidFill>
                  <a:schemeClr val="tx1">
                    <a:lumMod val="95000"/>
                    <a:lumOff val="5000"/>
                  </a:schemeClr>
                </a:solidFill>
                <a:latin typeface="+mj-ea"/>
                <a:ea typeface="+mj-ea"/>
              </a:rPr>
              <a:pPr defTabSz="914400" latinLnBrk="1"/>
              <a:t>‹#›</a:t>
            </a:fld>
            <a:r>
              <a:rPr lang="ko-KR" altLang="en-US" sz="800" b="0">
                <a:solidFill>
                  <a:schemeClr val="tx1">
                    <a:lumMod val="95000"/>
                    <a:lumOff val="5000"/>
                  </a:schemeClr>
                </a:solidFill>
                <a:latin typeface="+mj-ea"/>
                <a:ea typeface="+mj-ea"/>
              </a:rPr>
              <a:t> </a:t>
            </a:r>
            <a:endParaRPr lang="en-US" sz="800" b="0">
              <a:solidFill>
                <a:schemeClr val="tx1">
                  <a:lumMod val="95000"/>
                  <a:lumOff val="5000"/>
                </a:schemeClr>
              </a:solidFill>
              <a:latin typeface="+mj-ea"/>
              <a:ea typeface="+mj-ea"/>
            </a:endParaRPr>
          </a:p>
        </p:txBody>
      </p:sp>
    </p:spTree>
    <p:extLst>
      <p:ext uri="{BB962C8B-B14F-4D97-AF65-F5344CB8AC3E}">
        <p14:creationId xmlns:p14="http://schemas.microsoft.com/office/powerpoint/2010/main" val="3730080836"/>
      </p:ext>
    </p:extLst>
  </p:cSld>
  <p:clrMap bg1="lt1" tx1="dk1" bg2="lt2" tx2="dk2" accent1="accent1" accent2="accent2" accent3="accent3" accent4="accent4" accent5="accent5" accent6="accent6" hlink="hlink" folHlink="folHlink"/>
  <p:sldLayoutIdLst>
    <p:sldLayoutId id="2147483703" r:id="rId1"/>
    <p:sldLayoutId id="2147483716" r:id="rId2"/>
    <p:sldLayoutId id="2147483717" r:id="rId3"/>
    <p:sldLayoutId id="2147483715" r:id="rId4"/>
    <p:sldLayoutId id="2147483718" r:id="rId5"/>
    <p:sldLayoutId id="2147483721" r:id="rId6"/>
    <p:sldLayoutId id="2147483723" r:id="rId7"/>
  </p:sldLayoutIdLst>
  <p:hf hdr="0" ftr="0" dt="0"/>
  <p:txStyles>
    <p:titleStyle>
      <a:lvl1pPr algn="l" defTabSz="914400" rtl="0" eaLnBrk="1" latinLnBrk="1" hangingPunct="1">
        <a:lnSpc>
          <a:spcPct val="90000"/>
        </a:lnSpc>
        <a:spcBef>
          <a:spcPct val="0"/>
        </a:spcBef>
        <a:buNone/>
        <a:defRPr lang="en-US" altLang="en-US" sz="1900" b="0" kern="1200" spc="-100" baseline="0" dirty="0">
          <a:solidFill>
            <a:schemeClr val="tx1">
              <a:lumMod val="95000"/>
              <a:lumOff val="5000"/>
            </a:schemeClr>
          </a:solidFill>
          <a:latin typeface="+mj-ea"/>
          <a:ea typeface="+mj-ea"/>
          <a:cs typeface="+mn-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2" userDrawn="1">
          <p15:clr>
            <a:srgbClr val="F26B43"/>
          </p15:clr>
        </p15:guide>
        <p15:guide id="2" pos="398" userDrawn="1">
          <p15:clr>
            <a:srgbClr val="F26B43"/>
          </p15:clr>
        </p15:guide>
        <p15:guide id="3" pos="5842" userDrawn="1">
          <p15:clr>
            <a:srgbClr val="F26B43"/>
          </p15:clr>
        </p15:guide>
        <p15:guide id="4" pos="5978" userDrawn="1">
          <p15:clr>
            <a:srgbClr val="F26B43"/>
          </p15:clr>
        </p15:guide>
        <p15:guide id="5" pos="3120" userDrawn="1">
          <p15:clr>
            <a:srgbClr val="F26B43"/>
          </p15:clr>
        </p15:guide>
        <p15:guide id="9" orient="horz" pos="4178" userDrawn="1">
          <p15:clr>
            <a:srgbClr val="F26B43"/>
          </p15:clr>
        </p15:guide>
        <p15:guide id="12" orient="horz" pos="5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890_71E9FC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893_DE17B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8D9_F62304DF.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8C4_76C4048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8E3_A9443388.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8C9_ABFEFDA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8CA_679BF34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8D1_EF47687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8CC_E29020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8A9_41300C7F.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8C7_79D5D180.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8BE_6F1BC0BE.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891_E2E31A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894_A60DDA4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885_BB1ECD2A.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8D2_52E842EA.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8A8_1B11D9FF.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microsoft.com/office/2018/10/relationships/comments" Target="../comments/modernComment_8D3_E113F4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897_4318C96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8AC_605F528C.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8/10/relationships/comments" Target="../comments/modernComment_8E2_EFAC429F.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8E4_F4B722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8CE_B89AC1A.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8AA_962CA45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8CD_B4C742DB.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8CF_85158D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89B_1D06FD3F.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8E0_CB3AFCF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8DD_6473783E.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microsoft.com/office/2018/10/relationships/comments" Target="../comments/modernComment_8E1_DE10FF9E.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8DE_BDF7999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8/10/relationships/comments" Target="../comments/modernComment_8B3_A33E9A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8/10/relationships/comments" Target="../comments/modernComment_89C_A680EDEB.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8/10/relationships/comments" Target="../comments/modernComment_89D_91C0F35C.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8/10/relationships/comments" Target="../comments/modernComment_8D6_867556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8/10/relationships/comments" Target="../comments/modernComment_8D8_F97F1D8A.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8/10/relationships/comments" Target="../comments/modernComment_89E_D743E36F.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88C_84392DC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8/10/relationships/comments" Target="../comments/modernComment_89F_66FF09C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microsoft.com/office/2018/10/relationships/comments" Target="../comments/modernComment_380_268C32AB.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381_1944ECA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8E5_DE20A8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88F_402D9E0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C5EC-29CA-AFF8-1D78-F802CED80B4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6569215-FED0-450B-E28D-3EC2AEC693FC}"/>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10" name="텍스트 개체 틀 9">
            <a:extLst>
              <a:ext uri="{FF2B5EF4-FFF2-40B4-BE49-F238E27FC236}">
                <a16:creationId xmlns:a16="http://schemas.microsoft.com/office/drawing/2014/main" id="{8ADE5A6F-5668-DD6A-3351-E3E2F0A82F66}"/>
              </a:ext>
            </a:extLst>
          </p:cNvPr>
          <p:cNvSpPr>
            <a:spLocks noGrp="1"/>
          </p:cNvSpPr>
          <p:nvPr>
            <p:ph type="body" sz="quarter" idx="11"/>
          </p:nvPr>
        </p:nvSpPr>
        <p:spPr/>
        <p:txBody>
          <a:bodyPr/>
          <a:lstStyle/>
          <a:p>
            <a:r>
              <a:rPr lang="ko-KR" altLang="en-US"/>
              <a:t>메인</a:t>
            </a:r>
          </a:p>
        </p:txBody>
      </p:sp>
      <p:sp>
        <p:nvSpPr>
          <p:cNvPr id="12" name="텍스트 개체 틀 11">
            <a:extLst>
              <a:ext uri="{FF2B5EF4-FFF2-40B4-BE49-F238E27FC236}">
                <a16:creationId xmlns:a16="http://schemas.microsoft.com/office/drawing/2014/main" id="{6A94754C-ABD8-2530-3A2F-055783A7EC90}"/>
              </a:ext>
            </a:extLst>
          </p:cNvPr>
          <p:cNvSpPr>
            <a:spLocks noGrp="1"/>
          </p:cNvSpPr>
          <p:nvPr>
            <p:ph type="body" sz="quarter" idx="15"/>
          </p:nvPr>
        </p:nvSpPr>
        <p:spPr/>
        <p:txBody>
          <a:bodyPr/>
          <a:lstStyle/>
          <a:p>
            <a:r>
              <a:rPr lang="en-US" altLang="ko-KR"/>
              <a:t>https://www.cjenc.co.kr/kr/Default.asp</a:t>
            </a:r>
            <a:endParaRPr lang="ko-KR" altLang="en-US"/>
          </a:p>
        </p:txBody>
      </p:sp>
      <p:sp>
        <p:nvSpPr>
          <p:cNvPr id="15" name="텍스트 개체 틀 14">
            <a:extLst>
              <a:ext uri="{FF2B5EF4-FFF2-40B4-BE49-F238E27FC236}">
                <a16:creationId xmlns:a16="http://schemas.microsoft.com/office/drawing/2014/main" id="{4459550B-7D5F-7248-754B-DF2BF3804D22}"/>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11" name="텍스트 개체 틀 10">
            <a:extLst>
              <a:ext uri="{FF2B5EF4-FFF2-40B4-BE49-F238E27FC236}">
                <a16:creationId xmlns:a16="http://schemas.microsoft.com/office/drawing/2014/main" id="{E64A4261-2D03-5BD8-ECEA-1F568EA20F8B}"/>
              </a:ext>
            </a:extLst>
          </p:cNvPr>
          <p:cNvSpPr>
            <a:spLocks noGrp="1"/>
          </p:cNvSpPr>
          <p:nvPr>
            <p:ph type="body" sz="quarter" idx="14"/>
          </p:nvPr>
        </p:nvSpPr>
        <p:spPr/>
        <p:txBody>
          <a:bodyPr/>
          <a:lstStyle/>
          <a:p>
            <a:r>
              <a:rPr lang="ko-KR" altLang="en-US" err="1"/>
              <a:t>불릿이나</a:t>
            </a:r>
            <a:r>
              <a:rPr lang="ko-KR" altLang="en-US"/>
              <a:t> </a:t>
            </a:r>
            <a:r>
              <a:rPr lang="ko-KR" altLang="en-US" err="1"/>
              <a:t>배경이미지</a:t>
            </a:r>
            <a:r>
              <a:rPr lang="ko-KR" altLang="en-US"/>
              <a:t> 등 의미 없는 이미지에 </a:t>
            </a:r>
            <a:r>
              <a:rPr lang="en-US" altLang="ko-KR"/>
              <a:t>alt </a:t>
            </a:r>
            <a:r>
              <a:rPr lang="ko-KR" altLang="en-US"/>
              <a:t>속성을 제공하지 않거나 공백이 아닌 불필요한 대체 텍스트를 제공한 경우</a:t>
            </a:r>
          </a:p>
        </p:txBody>
      </p:sp>
      <p:sp>
        <p:nvSpPr>
          <p:cNvPr id="21" name="텍스트 개체 틀 20">
            <a:extLst>
              <a:ext uri="{FF2B5EF4-FFF2-40B4-BE49-F238E27FC236}">
                <a16:creationId xmlns:a16="http://schemas.microsoft.com/office/drawing/2014/main" id="{C965E29D-6AFD-8F39-6449-D3E60D9DDE7A}"/>
              </a:ext>
            </a:extLst>
          </p:cNvPr>
          <p:cNvSpPr>
            <a:spLocks noGrp="1"/>
          </p:cNvSpPr>
          <p:nvPr>
            <p:ph type="body" sz="quarter" idx="19"/>
          </p:nvPr>
        </p:nvSpPr>
        <p:spPr/>
        <p:txBody>
          <a:bodyPr/>
          <a:lstStyle/>
          <a:p>
            <a:r>
              <a:rPr lang="ko-KR" altLang="en-US"/>
              <a:t>중</a:t>
            </a:r>
          </a:p>
        </p:txBody>
      </p:sp>
      <p:sp>
        <p:nvSpPr>
          <p:cNvPr id="20" name="텍스트 개체 틀 19">
            <a:extLst>
              <a:ext uri="{FF2B5EF4-FFF2-40B4-BE49-F238E27FC236}">
                <a16:creationId xmlns:a16="http://schemas.microsoft.com/office/drawing/2014/main" id="{27859BD8-231E-F679-DC96-220B19C939ED}"/>
              </a:ext>
            </a:extLst>
          </p:cNvPr>
          <p:cNvSpPr>
            <a:spLocks noGrp="1"/>
          </p:cNvSpPr>
          <p:nvPr>
            <p:ph type="body" sz="quarter" idx="20"/>
          </p:nvPr>
        </p:nvSpPr>
        <p:spPr>
          <a:xfrm>
            <a:off x="631825" y="2146610"/>
            <a:ext cx="4104000" cy="467802"/>
          </a:xfrm>
        </p:spPr>
        <p:txBody>
          <a:bodyPr/>
          <a:lstStyle/>
          <a:p>
            <a:r>
              <a:rPr lang="ko-KR" altLang="en-US"/>
              <a:t>장식 등 심미적 효과를 위한 이미지에는 대체 텍스트를 생략하고 공백 문자를 제공해야 함</a:t>
            </a:r>
            <a:endParaRPr lang="en-US" altLang="ko-KR"/>
          </a:p>
        </p:txBody>
      </p:sp>
      <p:grpSp>
        <p:nvGrpSpPr>
          <p:cNvPr id="3" name="그룹 2">
            <a:extLst>
              <a:ext uri="{FF2B5EF4-FFF2-40B4-BE49-F238E27FC236}">
                <a16:creationId xmlns:a16="http://schemas.microsoft.com/office/drawing/2014/main" id="{35344D3B-C6F7-D880-9B85-76353CD67A9D}"/>
              </a:ext>
            </a:extLst>
          </p:cNvPr>
          <p:cNvGrpSpPr/>
          <p:nvPr/>
        </p:nvGrpSpPr>
        <p:grpSpPr>
          <a:xfrm>
            <a:off x="631521" y="2830462"/>
            <a:ext cx="4104304" cy="828140"/>
            <a:chOff x="633404" y="2845589"/>
            <a:chExt cx="4104304" cy="828140"/>
          </a:xfrm>
        </p:grpSpPr>
        <p:sp>
          <p:nvSpPr>
            <p:cNvPr id="4" name="TextBox 3">
              <a:extLst>
                <a:ext uri="{FF2B5EF4-FFF2-40B4-BE49-F238E27FC236}">
                  <a16:creationId xmlns:a16="http://schemas.microsoft.com/office/drawing/2014/main" id="{CE351C88-7D3B-76F3-AA7E-3FF00D2DDB87}"/>
                </a:ext>
              </a:extLst>
            </p:cNvPr>
            <p:cNvSpPr txBox="1"/>
            <p:nvPr/>
          </p:nvSpPr>
          <p:spPr>
            <a:xfrm>
              <a:off x="633708" y="2845589"/>
              <a:ext cx="4104000" cy="180425"/>
            </a:xfrm>
            <a:prstGeom prst="rect">
              <a:avLst/>
            </a:prstGeom>
            <a:noFill/>
          </p:spPr>
          <p:txBody>
            <a:bodyPr wrap="square" lIns="0" tIns="0" rIns="0" bIns="72000" rtlCol="0">
              <a:spAutoFit/>
            </a:bodyPr>
            <a:lstStyle/>
            <a:p>
              <a:pPr algn="l"/>
              <a:r>
                <a:rPr lang="ko-KR" altLang="en-US" sz="700">
                  <a:latin typeface="+mj-ea"/>
                  <a:ea typeface="+mj-ea"/>
                </a:rPr>
                <a:t>문제점</a:t>
              </a:r>
            </a:p>
          </p:txBody>
        </p:sp>
        <p:sp>
          <p:nvSpPr>
            <p:cNvPr id="5" name="직사각형 4">
              <a:extLst>
                <a:ext uri="{FF2B5EF4-FFF2-40B4-BE49-F238E27FC236}">
                  <a16:creationId xmlns:a16="http://schemas.microsoft.com/office/drawing/2014/main" id="{7A140D2E-84A1-168D-9B97-67FE57CA6377}"/>
                </a:ext>
              </a:extLst>
            </p:cNvPr>
            <p:cNvSpPr/>
            <p:nvPr/>
          </p:nvSpPr>
          <p:spPr>
            <a:xfrm>
              <a:off x="633404" y="3056792"/>
              <a:ext cx="4104000" cy="616937"/>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="images/main/mainsection2_img5.jpg" </a:t>
              </a:r>
              <a:r>
                <a:rPr lang="en-US" altLang="ko-KR" sz="800" b="1">
                  <a:solidFill>
                    <a:srgbClr val="C00000"/>
                  </a:solidFill>
                  <a:latin typeface="Consolas" panose="020B0609020204030204" pitchFamily="49" charset="0"/>
                </a:rPr>
                <a:t>alt="</a:t>
              </a:r>
              <a:r>
                <a:rPr lang="ko-KR" altLang="en-US" sz="800" b="1">
                  <a:solidFill>
                    <a:srgbClr val="C00000"/>
                  </a:solidFill>
                  <a:latin typeface="Consolas" panose="020B0609020204030204" pitchFamily="49" charset="0"/>
                </a:rPr>
                <a:t>건설 이미지</a:t>
              </a:r>
              <a:r>
                <a:rPr lang="en-US" altLang="ko-KR" sz="800" b="1">
                  <a:solidFill>
                    <a:srgbClr val="C00000"/>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a:t>
              </a:r>
            </a:p>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="images/main/mainsection2_img4.jpg" </a:t>
              </a:r>
              <a:r>
                <a:rPr lang="en-US" altLang="ko-KR" sz="800" b="1">
                  <a:solidFill>
                    <a:srgbClr val="C00000"/>
                  </a:solidFill>
                  <a:latin typeface="Consolas" panose="020B0609020204030204" pitchFamily="49" charset="0"/>
                </a:rPr>
                <a:t>alt="</a:t>
              </a:r>
              <a:r>
                <a:rPr lang="ko-KR" altLang="en-US" sz="800" b="1">
                  <a:solidFill>
                    <a:srgbClr val="C00000"/>
                  </a:solidFill>
                  <a:latin typeface="Consolas" panose="020B0609020204030204" pitchFamily="49" charset="0"/>
                </a:rPr>
                <a:t>리조트 이미지</a:t>
              </a:r>
              <a:r>
                <a:rPr lang="en-US" altLang="ko-KR" sz="800" b="1">
                  <a:solidFill>
                    <a:srgbClr val="C00000"/>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 </a:t>
              </a:r>
            </a:p>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="images/main/mainsection2_img6.jpg" </a:t>
              </a:r>
              <a:r>
                <a:rPr lang="en-US" altLang="ko-KR" sz="800" b="1">
                  <a:solidFill>
                    <a:srgbClr val="C00000"/>
                  </a:solidFill>
                  <a:latin typeface="Consolas" panose="020B0609020204030204" pitchFamily="49" charset="0"/>
                </a:rPr>
                <a:t>alt="</a:t>
              </a:r>
              <a:r>
                <a:rPr lang="ko-KR" altLang="en-US" sz="800" b="1">
                  <a:solidFill>
                    <a:srgbClr val="C00000"/>
                  </a:solidFill>
                  <a:latin typeface="Consolas" panose="020B0609020204030204" pitchFamily="49" charset="0"/>
                </a:rPr>
                <a:t>부동산 이미지</a:t>
              </a:r>
              <a:r>
                <a:rPr lang="en-US" altLang="ko-KR" sz="800" b="1">
                  <a:solidFill>
                    <a:srgbClr val="C00000"/>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a:t>
              </a:r>
            </a:p>
          </p:txBody>
        </p:sp>
      </p:grpSp>
      <p:grpSp>
        <p:nvGrpSpPr>
          <p:cNvPr id="6" name="그룹 5">
            <a:extLst>
              <a:ext uri="{FF2B5EF4-FFF2-40B4-BE49-F238E27FC236}">
                <a16:creationId xmlns:a16="http://schemas.microsoft.com/office/drawing/2014/main" id="{208DD0B4-7C7B-A67F-A9C4-CC38E944CD97}"/>
              </a:ext>
            </a:extLst>
          </p:cNvPr>
          <p:cNvGrpSpPr/>
          <p:nvPr/>
        </p:nvGrpSpPr>
        <p:grpSpPr>
          <a:xfrm>
            <a:off x="629942" y="3847594"/>
            <a:ext cx="4104304" cy="828140"/>
            <a:chOff x="631825" y="4319397"/>
            <a:chExt cx="4104304" cy="828140"/>
          </a:xfrm>
        </p:grpSpPr>
        <p:sp>
          <p:nvSpPr>
            <p:cNvPr id="7" name="TextBox 6">
              <a:extLst>
                <a:ext uri="{FF2B5EF4-FFF2-40B4-BE49-F238E27FC236}">
                  <a16:creationId xmlns:a16="http://schemas.microsoft.com/office/drawing/2014/main" id="{3F72877B-011A-0658-876F-B61B7291E377}"/>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3" name="직사각형 12">
              <a:extLst>
                <a:ext uri="{FF2B5EF4-FFF2-40B4-BE49-F238E27FC236}">
                  <a16:creationId xmlns:a16="http://schemas.microsoft.com/office/drawing/2014/main" id="{AF0BAB2E-B831-55F0-88DB-349BD1B3522A}"/>
                </a:ext>
              </a:extLst>
            </p:cNvPr>
            <p:cNvSpPr/>
            <p:nvPr/>
          </p:nvSpPr>
          <p:spPr>
            <a:xfrm>
              <a:off x="631825" y="4530600"/>
              <a:ext cx="4104000" cy="616937"/>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="images/main/mainsection2_img5.jpg" </a:t>
              </a:r>
              <a:r>
                <a:rPr lang="en-US" altLang="ko-KR" sz="800" b="1">
                  <a:solidFill>
                    <a:schemeClr val="accent1"/>
                  </a:solidFill>
                  <a:latin typeface="Consolas" panose="020B0609020204030204" pitchFamily="49" charset="0"/>
                </a:rPr>
                <a:t>alt=""</a:t>
              </a:r>
              <a:r>
                <a:rPr lang="en-US" altLang="ko-KR" sz="800">
                  <a:solidFill>
                    <a:schemeClr val="tx1">
                      <a:lumMod val="95000"/>
                      <a:lumOff val="5000"/>
                    </a:schemeClr>
                  </a:solidFill>
                  <a:latin typeface="Consolas" panose="020B0609020204030204" pitchFamily="49" charset="0"/>
                </a:rPr>
                <a:t>&gt;</a:t>
              </a:r>
            </a:p>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="images/main/mainsection2_img4.jpg" </a:t>
              </a:r>
              <a:r>
                <a:rPr lang="en-US" altLang="ko-KR" sz="800" b="1">
                  <a:solidFill>
                    <a:schemeClr val="accent1"/>
                  </a:solidFill>
                  <a:latin typeface="Consolas" panose="020B0609020204030204" pitchFamily="49" charset="0"/>
                </a:rPr>
                <a:t>alt=""</a:t>
              </a:r>
              <a:r>
                <a:rPr lang="en-US" altLang="ko-KR" sz="800">
                  <a:solidFill>
                    <a:schemeClr val="tx1">
                      <a:lumMod val="95000"/>
                      <a:lumOff val="5000"/>
                    </a:schemeClr>
                  </a:solidFill>
                  <a:latin typeface="Consolas" panose="020B0609020204030204" pitchFamily="49" charset="0"/>
                </a:rPr>
                <a:t>&gt; </a:t>
              </a:r>
            </a:p>
            <a:p>
              <a:pPr defTabSz="144000">
                <a:lnSpc>
                  <a:spcPct val="110000"/>
                </a:lnSpc>
              </a:pPr>
              <a:r>
                <a:rPr lang="en-US" altLang="ko-KR" sz="800">
                  <a:solidFill>
                    <a:schemeClr val="tx1">
                      <a:lumMod val="95000"/>
                      <a:lumOff val="5000"/>
                    </a:schemeClr>
                  </a:solidFill>
                  <a:latin typeface="Consolas" panose="020B0609020204030204" pitchFamily="49" charset="0"/>
                </a:rPr>
                <a:t>&lt;</a:t>
              </a:r>
              <a:r>
                <a:rPr lang="en-US" altLang="ko-KR" sz="800" err="1">
                  <a:solidFill>
                    <a:schemeClr val="tx1">
                      <a:lumMod val="95000"/>
                      <a:lumOff val="5000"/>
                    </a:schemeClr>
                  </a:solidFill>
                  <a:latin typeface="Consolas" panose="020B0609020204030204" pitchFamily="49" charset="0"/>
                </a:rPr>
                <a:t>img</a:t>
              </a:r>
              <a:r>
                <a:rPr lang="en-US" altLang="ko-KR" sz="800">
                  <a:solidFill>
                    <a:schemeClr val="tx1">
                      <a:lumMod val="95000"/>
                      <a:lumOff val="5000"/>
                    </a:schemeClr>
                  </a:solidFill>
                  <a:latin typeface="Consolas" panose="020B0609020204030204" pitchFamily="49" charset="0"/>
                </a:rPr>
                <a:t> </a:t>
              </a:r>
              <a:r>
                <a:rPr lang="en-US" altLang="ko-KR" sz="800" err="1">
                  <a:solidFill>
                    <a:schemeClr val="tx1">
                      <a:lumMod val="95000"/>
                      <a:lumOff val="5000"/>
                    </a:schemeClr>
                  </a:solidFill>
                  <a:latin typeface="Consolas" panose="020B0609020204030204" pitchFamily="49" charset="0"/>
                </a:rPr>
                <a:t>src</a:t>
              </a:r>
              <a:r>
                <a:rPr lang="en-US" altLang="ko-KR" sz="800">
                  <a:solidFill>
                    <a:schemeClr val="tx1">
                      <a:lumMod val="95000"/>
                      <a:lumOff val="5000"/>
                    </a:schemeClr>
                  </a:solidFill>
                  <a:latin typeface="Consolas" panose="020B0609020204030204" pitchFamily="49" charset="0"/>
                </a:rPr>
                <a:t>="images/main/mainsection2_img6.jpg" </a:t>
              </a:r>
              <a:r>
                <a:rPr lang="en-US" altLang="ko-KR" sz="800" b="1">
                  <a:solidFill>
                    <a:schemeClr val="accent1"/>
                  </a:solidFill>
                  <a:latin typeface="Consolas" panose="020B0609020204030204" pitchFamily="49" charset="0"/>
                </a:rPr>
                <a:t>alt=""</a:t>
              </a:r>
              <a:r>
                <a:rPr lang="en-US" altLang="ko-KR" sz="800">
                  <a:solidFill>
                    <a:schemeClr val="tx1">
                      <a:lumMod val="95000"/>
                      <a:lumOff val="5000"/>
                    </a:schemeClr>
                  </a:solidFill>
                  <a:latin typeface="Consolas" panose="020B0609020204030204" pitchFamily="49" charset="0"/>
                </a:rPr>
                <a:t>&gt;</a:t>
              </a:r>
            </a:p>
          </p:txBody>
        </p:sp>
      </p:grpSp>
      <p:pic>
        <p:nvPicPr>
          <p:cNvPr id="9" name="그림 8">
            <a:extLst>
              <a:ext uri="{FF2B5EF4-FFF2-40B4-BE49-F238E27FC236}">
                <a16:creationId xmlns:a16="http://schemas.microsoft.com/office/drawing/2014/main" id="{11FBDDC2-721B-31A2-73B7-6D0A3231C330}"/>
              </a:ext>
            </a:extLst>
          </p:cNvPr>
          <p:cNvPicPr>
            <a:picLocks noChangeAspect="1"/>
          </p:cNvPicPr>
          <p:nvPr/>
        </p:nvPicPr>
        <p:blipFill>
          <a:blip r:embed="rId2"/>
          <a:stretch>
            <a:fillRect/>
          </a:stretch>
        </p:blipFill>
        <p:spPr>
          <a:xfrm>
            <a:off x="5202186" y="3139448"/>
            <a:ext cx="4051578" cy="1271318"/>
          </a:xfrm>
          <a:prstGeom prst="rect">
            <a:avLst/>
          </a:prstGeom>
        </p:spPr>
      </p:pic>
      <p:sp>
        <p:nvSpPr>
          <p:cNvPr id="16" name="직사각형 15">
            <a:extLst>
              <a:ext uri="{FF2B5EF4-FFF2-40B4-BE49-F238E27FC236}">
                <a16:creationId xmlns:a16="http://schemas.microsoft.com/office/drawing/2014/main" id="{A2856E62-1EAB-37EB-4FD1-69A98E414939}"/>
              </a:ext>
            </a:extLst>
          </p:cNvPr>
          <p:cNvSpPr/>
          <p:nvPr/>
        </p:nvSpPr>
        <p:spPr>
          <a:xfrm>
            <a:off x="6551265" y="3117518"/>
            <a:ext cx="1349726" cy="69645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3" name="직사각형 22">
            <a:extLst>
              <a:ext uri="{FF2B5EF4-FFF2-40B4-BE49-F238E27FC236}">
                <a16:creationId xmlns:a16="http://schemas.microsoft.com/office/drawing/2014/main" id="{77C4D00D-C822-B2E8-76AC-9EF343BC9A98}"/>
              </a:ext>
            </a:extLst>
          </p:cNvPr>
          <p:cNvSpPr/>
          <p:nvPr/>
        </p:nvSpPr>
        <p:spPr>
          <a:xfrm>
            <a:off x="5198492" y="3116437"/>
            <a:ext cx="1349726" cy="7034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4" name="직사각형 23">
            <a:extLst>
              <a:ext uri="{FF2B5EF4-FFF2-40B4-BE49-F238E27FC236}">
                <a16:creationId xmlns:a16="http://schemas.microsoft.com/office/drawing/2014/main" id="{9F208886-5D5D-0917-7E6E-810E799A6D57}"/>
              </a:ext>
            </a:extLst>
          </p:cNvPr>
          <p:cNvSpPr/>
          <p:nvPr/>
        </p:nvSpPr>
        <p:spPr>
          <a:xfrm>
            <a:off x="7898322" y="3116437"/>
            <a:ext cx="1349726" cy="7034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286386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318C6-32BA-98FD-2E80-ED1D5B979210}"/>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2029A7A-0D06-0922-F8A5-9C7FD6906E4C}"/>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387D7D93-F6DC-DCB6-3AB2-D462F96A411D}"/>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AF19CCB1-B1A8-54EB-2786-EB2EB1457657}"/>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282DB16A-8D6A-16A8-53CD-E3A66FC4237A}"/>
              </a:ext>
            </a:extLst>
          </p:cNvPr>
          <p:cNvSpPr>
            <a:spLocks noGrp="1"/>
          </p:cNvSpPr>
          <p:nvPr>
            <p:ph type="body" sz="quarter" idx="20"/>
          </p:nvPr>
        </p:nvSpPr>
        <p:spPr>
          <a:xfrm>
            <a:off x="631825" y="2146610"/>
            <a:ext cx="4104000" cy="1325473"/>
          </a:xfrm>
        </p:spPr>
        <p:txBody>
          <a:bodyPr/>
          <a:lstStyle/>
          <a:p>
            <a:pPr>
              <a:buSzPts val="1000"/>
            </a:pPr>
            <a:r>
              <a:rPr lang="ko-KR" altLang="en-US">
                <a:solidFill>
                  <a:srgbClr val="000000"/>
                </a:solidFill>
                <a:latin typeface="+mn-ea"/>
              </a:rPr>
              <a:t>이미지 요소 전</a:t>
            </a:r>
            <a:r>
              <a:rPr lang="en-US" altLang="ko-KR">
                <a:solidFill>
                  <a:srgbClr val="000000"/>
                </a:solidFill>
                <a:latin typeface="+mn-ea"/>
              </a:rPr>
              <a:t>·</a:t>
            </a:r>
            <a:r>
              <a:rPr lang="ko-KR" altLang="en-US">
                <a:solidFill>
                  <a:srgbClr val="000000"/>
                </a:solidFill>
                <a:latin typeface="+mn-ea"/>
              </a:rPr>
              <a:t>후에 제공된 텍스트를 통해 이미지에서 전달하고자 하는 정보를 충분히 파악할 수 있으므로 대체 텍스트 속성을 빈 값으로 제공해야 함</a:t>
            </a:r>
            <a:endParaRPr lang="en-US" altLang="ko-KR">
              <a:latin typeface="+mn-ea"/>
            </a:endParaRPr>
          </a:p>
          <a:p>
            <a:r>
              <a:rPr lang="ko-KR" altLang="en-US"/>
              <a:t>링크 텍스트만으로 목적을 충분히 이해할 수 있음에도 불구하고 </a:t>
            </a:r>
            <a:r>
              <a:rPr lang="en-US" altLang="ko-KR"/>
              <a:t>title </a:t>
            </a:r>
            <a:r>
              <a:rPr lang="ko-KR" altLang="en-US"/>
              <a:t>속성에 동일한 설명을 중복 제공함</a:t>
            </a:r>
            <a:endParaRPr lang="en-US" altLang="ko-KR"/>
          </a:p>
          <a:p>
            <a:r>
              <a:rPr lang="ko-KR" altLang="en-US"/>
              <a:t>스크린리더 사용자에게  중복되는 정보를 제공하지 않도록 </a:t>
            </a:r>
            <a:r>
              <a:rPr lang="en-US" altLang="ko-KR"/>
              <a:t>title</a:t>
            </a:r>
            <a:r>
              <a:rPr lang="ko-KR" altLang="en-US"/>
              <a:t> 속성과 </a:t>
            </a:r>
            <a:r>
              <a:rPr lang="en-US" altLang="ko-KR"/>
              <a:t>alt</a:t>
            </a:r>
            <a:r>
              <a:rPr lang="ko-KR" altLang="en-US"/>
              <a:t>값의 내용을 제거해야 함</a:t>
            </a:r>
            <a:endParaRPr lang="en-US" altLang="ko-KR"/>
          </a:p>
        </p:txBody>
      </p:sp>
      <p:grpSp>
        <p:nvGrpSpPr>
          <p:cNvPr id="10" name="그룹 9">
            <a:extLst>
              <a:ext uri="{FF2B5EF4-FFF2-40B4-BE49-F238E27FC236}">
                <a16:creationId xmlns:a16="http://schemas.microsoft.com/office/drawing/2014/main" id="{364584E0-8DF8-9260-C2F6-5699C1BD9F06}"/>
              </a:ext>
            </a:extLst>
          </p:cNvPr>
          <p:cNvGrpSpPr/>
          <p:nvPr/>
        </p:nvGrpSpPr>
        <p:grpSpPr>
          <a:xfrm>
            <a:off x="631521" y="3851188"/>
            <a:ext cx="4104304" cy="1234405"/>
            <a:chOff x="633404" y="2845589"/>
            <a:chExt cx="4104304" cy="1234405"/>
          </a:xfrm>
        </p:grpSpPr>
        <p:sp>
          <p:nvSpPr>
            <p:cNvPr id="11" name="TextBox 10">
              <a:extLst>
                <a:ext uri="{FF2B5EF4-FFF2-40B4-BE49-F238E27FC236}">
                  <a16:creationId xmlns:a16="http://schemas.microsoft.com/office/drawing/2014/main" id="{FCCE2367-90D0-A9A0-9C48-26D04EC70186}"/>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A9394906-69EE-9ED4-5755-A2E5305E0650}"/>
                </a:ext>
              </a:extLst>
            </p:cNvPr>
            <p:cNvSpPr/>
            <p:nvPr/>
          </p:nvSpPr>
          <p:spPr>
            <a:xfrm>
              <a:off x="633404" y="3056792"/>
              <a:ext cx="4104000" cy="102320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 onclick="</a:t>
              </a:r>
              <a:r>
                <a:rPr lang="en-US" altLang="ko-KR" sz="800" kern="0" err="1">
                  <a:latin typeface="Consolas" panose="020B0609020204030204" pitchFamily="49" charset="0"/>
                  <a:ea typeface="Spoqa Han Sans Neo Regular"/>
                </a:rPr>
                <a:t>fnLayerMore</a:t>
              </a:r>
              <a:r>
                <a:rPr lang="en-US" altLang="ko-KR" sz="800" kern="0">
                  <a:latin typeface="Consolas" panose="020B0609020204030204" pitchFamily="49" charset="0"/>
                  <a:ea typeface="Spoqa Han Sans Neo Regular"/>
                </a:rPr>
                <a:t>(78)" </a:t>
              </a:r>
              <a:r>
                <a:rPr lang="en-US" altLang="ko-KR" sz="800" b="1" kern="0">
                  <a:solidFill>
                    <a:srgbClr val="D83933"/>
                  </a:solidFill>
                  <a:latin typeface="Consolas" panose="020B0609020204030204" pitchFamily="49" charset="0"/>
                  <a:ea typeface="Spoqa Han Sans Neo Regular"/>
                </a:rPr>
                <a:t>title="</a:t>
              </a:r>
              <a:r>
                <a:rPr lang="en-US" altLang="ko-KR" sz="800" b="1" kern="0">
                  <a:solidFill>
                    <a:srgbClr val="D83933"/>
                  </a:solidFill>
                  <a:latin typeface="+mn-ea"/>
                </a:rPr>
                <a:t>CJ</a:t>
              </a:r>
              <a:r>
                <a:rPr lang="ko-KR" altLang="en-US" sz="800" b="1" kern="0">
                  <a:solidFill>
                    <a:srgbClr val="D83933"/>
                  </a:solidFill>
                  <a:latin typeface="+mn-ea"/>
                </a:rPr>
                <a:t>대한통운 택배 </a:t>
              </a:r>
              <a:r>
                <a:rPr lang="ko-KR" altLang="en-US" sz="800" b="1" kern="0" err="1">
                  <a:solidFill>
                    <a:srgbClr val="D83933"/>
                  </a:solidFill>
                  <a:latin typeface="+mn-ea"/>
                </a:rPr>
                <a:t>메가허브</a:t>
              </a:r>
              <a:r>
                <a:rPr lang="ko-KR" altLang="en-US" sz="800" b="1" kern="0">
                  <a:solidFill>
                    <a:srgbClr val="D83933"/>
                  </a:solidFill>
                  <a:latin typeface="+mn-ea"/>
                </a:rPr>
                <a:t> 터미널 상세페이지 보기</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r>
                <a:rPr lang="en-US" altLang="ko-KR" sz="800" kern="0">
                  <a:latin typeface="+mn-ea"/>
                </a:rPr>
                <a:t>CJ</a:t>
              </a:r>
              <a:r>
                <a:rPr lang="ko-KR" altLang="en-US" sz="800" kern="0">
                  <a:latin typeface="+mn-ea"/>
                </a:rPr>
                <a:t>대한통운 택배 </a:t>
              </a:r>
              <a:r>
                <a:rPr lang="ko-KR" altLang="en-US" sz="800" kern="0" err="1">
                  <a:latin typeface="+mn-ea"/>
                </a:rPr>
                <a:t>메가허브</a:t>
              </a:r>
              <a:r>
                <a:rPr lang="ko-KR" altLang="en-US" sz="800" kern="0">
                  <a:latin typeface="+mn-ea"/>
                </a:rPr>
                <a:t> 터미널 상세페이지 보기</a:t>
              </a:r>
              <a:r>
                <a:rPr lang="en-US" altLang="ko-KR" sz="800" kern="0">
                  <a:latin typeface="Consolas" panose="020B0609020204030204" pitchFamily="49" charset="0"/>
                  <a:ea typeface="Spoqa Han Sans Neo Regular"/>
                </a:rPr>
                <a:t>&lt;/a&gt;</a:t>
              </a:r>
            </a:p>
            <a:p>
              <a:pPr lvl="0" defTabSz="144000">
                <a:lnSpc>
                  <a:spcPct val="110000"/>
                </a:lnSpc>
                <a:defRPr/>
              </a:pPr>
              <a:r>
                <a:rPr lang="en-US" altLang="ko-KR" sz="800" kern="0">
                  <a:latin typeface="Consolas" panose="020B0609020204030204" pitchFamily="49" charset="0"/>
                  <a:ea typeface="Spoqa Han Sans Neo Regular"/>
                </a:rPr>
                <a:t>&lt;span class="</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motion2"&gt;</a:t>
              </a:r>
            </a:p>
            <a:p>
              <a:pPr lvl="0" defTabSz="144000">
                <a:lnSpc>
                  <a:spcPct val="110000"/>
                </a:lnSpc>
                <a:defRPr/>
              </a:pPr>
              <a:r>
                <a:rPr lang="en-US" altLang="ko-KR" sz="800" kern="0">
                  <a:latin typeface="Consolas" panose="020B0609020204030204" pitchFamily="49" charset="0"/>
                  <a:ea typeface="Spoqa Han Sans Neo Regular"/>
                </a:rPr>
                <a:t>	&lt;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="images/main/building_n3.png" </a:t>
              </a:r>
              <a:r>
                <a:rPr lang="en-US" altLang="ko-KR" sz="800" b="1" kern="0">
                  <a:solidFill>
                    <a:schemeClr val="accent5"/>
                  </a:solidFill>
                  <a:latin typeface="Consolas" panose="020B0609020204030204" pitchFamily="49" charset="0"/>
                  <a:ea typeface="Spoqa Han Sans Neo Regular"/>
                </a:rPr>
                <a:t>alt="</a:t>
              </a:r>
              <a:r>
                <a:rPr lang="en-US" altLang="ko-KR" sz="800" b="1" kern="0">
                  <a:solidFill>
                    <a:schemeClr val="accent5"/>
                  </a:solidFill>
                  <a:latin typeface="+mn-ea"/>
                </a:rPr>
                <a:t>CJ</a:t>
              </a:r>
              <a:r>
                <a:rPr lang="ko-KR" altLang="en-US" sz="800" b="1" kern="0">
                  <a:solidFill>
                    <a:schemeClr val="accent5"/>
                  </a:solidFill>
                  <a:latin typeface="+mn-ea"/>
                </a:rPr>
                <a:t>대한통운 택배 </a:t>
              </a:r>
              <a:r>
                <a:rPr lang="ko-KR" altLang="en-US" sz="800" b="1" kern="0" err="1">
                  <a:solidFill>
                    <a:schemeClr val="accent5"/>
                  </a:solidFill>
                  <a:latin typeface="+mn-ea"/>
                </a:rPr>
                <a:t>메가허브</a:t>
              </a:r>
              <a:r>
                <a:rPr lang="ko-KR" altLang="en-US" sz="800" b="1" kern="0">
                  <a:solidFill>
                    <a:schemeClr val="accent5"/>
                  </a:solidFill>
                  <a:latin typeface="+mn-ea"/>
                </a:rPr>
                <a:t> 터미널 이미지</a:t>
              </a:r>
              <a:r>
                <a:rPr lang="en-US" altLang="ko-KR" sz="800" b="1" kern="0">
                  <a:solidFill>
                    <a:schemeClr val="accent5"/>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&lt;/span&gt;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FFF993BD-E12E-F9AB-CB63-B0AB79A85859}"/>
              </a:ext>
            </a:extLst>
          </p:cNvPr>
          <p:cNvGrpSpPr/>
          <p:nvPr/>
        </p:nvGrpSpPr>
        <p:grpSpPr>
          <a:xfrm>
            <a:off x="632796" y="5227201"/>
            <a:ext cx="4104304" cy="1234405"/>
            <a:chOff x="631825" y="4319397"/>
            <a:chExt cx="4104304" cy="1234405"/>
          </a:xfrm>
        </p:grpSpPr>
        <p:sp>
          <p:nvSpPr>
            <p:cNvPr id="14" name="TextBox 13">
              <a:extLst>
                <a:ext uri="{FF2B5EF4-FFF2-40B4-BE49-F238E27FC236}">
                  <a16:creationId xmlns:a16="http://schemas.microsoft.com/office/drawing/2014/main" id="{56AC9F1B-B2FF-9B3A-3597-8EBAB31897AB}"/>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F1C28F8-5941-7AC0-3863-726D67189832}"/>
                </a:ext>
              </a:extLst>
            </p:cNvPr>
            <p:cNvSpPr/>
            <p:nvPr/>
          </p:nvSpPr>
          <p:spPr>
            <a:xfrm>
              <a:off x="631825" y="4530600"/>
              <a:ext cx="4104000" cy="102320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 onclick="</a:t>
              </a:r>
              <a:r>
                <a:rPr lang="en-US" altLang="ko-KR" sz="800" kern="0" err="1">
                  <a:latin typeface="Consolas" panose="020B0609020204030204" pitchFamily="49" charset="0"/>
                  <a:ea typeface="Spoqa Han Sans Neo Regular"/>
                </a:rPr>
                <a:t>fnLayerMore</a:t>
              </a:r>
              <a:r>
                <a:rPr lang="en-US" altLang="ko-KR" sz="800" kern="0">
                  <a:latin typeface="Consolas" panose="020B0609020204030204" pitchFamily="49" charset="0"/>
                  <a:ea typeface="Spoqa Han Sans Neo Regular"/>
                </a:rPr>
                <a:t>(78)" </a:t>
              </a:r>
              <a:r>
                <a:rPr lang="en-US" altLang="ko-KR" sz="800" b="1" strike="sngStrike" kern="0">
                  <a:solidFill>
                    <a:schemeClr val="accent1"/>
                  </a:solidFill>
                  <a:latin typeface="Consolas" panose="020B0609020204030204" pitchFamily="49" charset="0"/>
                  <a:ea typeface="Spoqa Han Sans Neo Regular"/>
                </a:rPr>
                <a:t>title="</a:t>
              </a:r>
              <a:r>
                <a:rPr lang="en-US" altLang="ko-KR" sz="800" b="1" strike="sngStrike" kern="0">
                  <a:solidFill>
                    <a:schemeClr val="accent1"/>
                  </a:solidFill>
                  <a:latin typeface="+mn-ea"/>
                </a:rPr>
                <a:t>CJ</a:t>
              </a:r>
              <a:r>
                <a:rPr lang="ko-KR" altLang="en-US" sz="800" b="1" strike="sngStrike" kern="0">
                  <a:solidFill>
                    <a:schemeClr val="accent1"/>
                  </a:solidFill>
                  <a:latin typeface="+mn-ea"/>
                </a:rPr>
                <a:t>대한통운 택배 </a:t>
              </a:r>
              <a:r>
                <a:rPr lang="ko-KR" altLang="en-US" sz="800" b="1" strike="sngStrike" kern="0" err="1">
                  <a:solidFill>
                    <a:schemeClr val="accent1"/>
                  </a:solidFill>
                  <a:latin typeface="+mn-ea"/>
                </a:rPr>
                <a:t>메가허브</a:t>
              </a:r>
              <a:r>
                <a:rPr lang="ko-KR" altLang="en-US" sz="800" b="1" strike="sngStrike" kern="0">
                  <a:solidFill>
                    <a:schemeClr val="accent1"/>
                  </a:solidFill>
                  <a:latin typeface="+mn-ea"/>
                </a:rPr>
                <a:t> 터미널 상세페이지 보기</a:t>
              </a:r>
              <a:r>
                <a:rPr lang="en-US" altLang="ko-KR" sz="800" b="1" strike="sngStrike" kern="0">
                  <a:solidFill>
                    <a:schemeClr val="accent1"/>
                  </a:solidFill>
                  <a:latin typeface="+mn-ea"/>
                </a:rPr>
                <a:t>"</a:t>
              </a:r>
              <a:r>
                <a:rPr lang="en-US" altLang="ko-KR" sz="800" kern="0">
                  <a:latin typeface="Consolas" panose="020B0609020204030204" pitchFamily="49" charset="0"/>
                </a:rPr>
                <a:t>&gt;</a:t>
              </a:r>
              <a:r>
                <a:rPr lang="en-US" altLang="ko-KR" sz="800" kern="0">
                  <a:latin typeface="+mn-ea"/>
                </a:rPr>
                <a:t>CJ</a:t>
              </a:r>
              <a:r>
                <a:rPr lang="ko-KR" altLang="en-US" sz="800" kern="0">
                  <a:latin typeface="+mn-ea"/>
                </a:rPr>
                <a:t>대한통운 택배 </a:t>
              </a:r>
              <a:r>
                <a:rPr lang="ko-KR" altLang="en-US" sz="800" kern="0" err="1">
                  <a:latin typeface="+mn-ea"/>
                </a:rPr>
                <a:t>메가허브</a:t>
              </a:r>
              <a:r>
                <a:rPr lang="ko-KR" altLang="en-US" sz="800" kern="0">
                  <a:latin typeface="+mn-ea"/>
                </a:rPr>
                <a:t> 터미널 상세페이지 보기</a:t>
              </a:r>
              <a:r>
                <a:rPr lang="en-US" altLang="ko-KR" sz="800" kern="0">
                  <a:latin typeface="Consolas" panose="020B0609020204030204" pitchFamily="49" charset="0"/>
                  <a:ea typeface="Spoqa Han Sans Neo Regular"/>
                </a:rPr>
                <a:t>&lt;/a&gt;</a:t>
              </a:r>
            </a:p>
            <a:p>
              <a:pPr lvl="0" defTabSz="144000">
                <a:lnSpc>
                  <a:spcPct val="110000"/>
                </a:lnSpc>
                <a:defRPr/>
              </a:pPr>
              <a:r>
                <a:rPr lang="en-US" altLang="ko-KR" sz="800" kern="0">
                  <a:latin typeface="Consolas" panose="020B0609020204030204" pitchFamily="49" charset="0"/>
                  <a:ea typeface="Spoqa Han Sans Neo Regular"/>
                </a:rPr>
                <a:t>&lt;span class="</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motion2"&gt;</a:t>
              </a:r>
            </a:p>
            <a:p>
              <a:pPr lvl="0" defTabSz="144000">
                <a:lnSpc>
                  <a:spcPct val="110000"/>
                </a:lnSpc>
                <a:defRPr/>
              </a:pPr>
              <a:r>
                <a:rPr lang="en-US" altLang="ko-KR" sz="800" kern="0">
                  <a:latin typeface="Consolas" panose="020B0609020204030204" pitchFamily="49" charset="0"/>
                  <a:ea typeface="Spoqa Han Sans Neo Regular"/>
                </a:rPr>
                <a:t>	&lt;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="images/main/building_n3.png" </a:t>
              </a:r>
              <a:r>
                <a:rPr lang="en-US" altLang="ko-KR" sz="800" b="1" strike="sngStrike" kern="0">
                  <a:solidFill>
                    <a:schemeClr val="accent1"/>
                  </a:solidFill>
                  <a:latin typeface="Consolas" panose="020B0609020204030204" pitchFamily="49" charset="0"/>
                  <a:ea typeface="Spoqa Han Sans Neo Regular"/>
                </a:rPr>
                <a:t>alt="</a:t>
              </a:r>
              <a:r>
                <a:rPr lang="en-US" altLang="ko-KR" sz="800" b="1" strike="sngStrike" kern="0">
                  <a:solidFill>
                    <a:schemeClr val="accent1"/>
                  </a:solidFill>
                  <a:latin typeface="+mn-ea"/>
                </a:rPr>
                <a:t>CJ</a:t>
              </a:r>
              <a:r>
                <a:rPr lang="ko-KR" altLang="en-US" sz="800" b="1" strike="sngStrike" kern="0">
                  <a:solidFill>
                    <a:schemeClr val="accent1"/>
                  </a:solidFill>
                  <a:latin typeface="+mn-ea"/>
                </a:rPr>
                <a:t>대한통운 택배 </a:t>
              </a:r>
              <a:r>
                <a:rPr lang="ko-KR" altLang="en-US" sz="800" b="1" strike="sngStrike" kern="0" err="1">
                  <a:solidFill>
                    <a:schemeClr val="accent1"/>
                  </a:solidFill>
                  <a:latin typeface="+mn-ea"/>
                </a:rPr>
                <a:t>메가허브</a:t>
              </a:r>
              <a:r>
                <a:rPr lang="ko-KR" altLang="en-US" sz="800" b="1" strike="sngStrike" kern="0">
                  <a:solidFill>
                    <a:schemeClr val="accent1"/>
                  </a:solidFill>
                  <a:latin typeface="+mn-ea"/>
                </a:rPr>
                <a:t> 터미널 이미지</a:t>
              </a:r>
              <a:r>
                <a:rPr lang="en-US" altLang="ko-KR" sz="800" b="1" strike="sngStrike"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&lt;/span&gt;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7AB8F4F1-C00E-0223-C183-318FC4434A40}"/>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A8495AC1-4DE6-5EB1-139F-40A3288FFBCC}"/>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97B60E43-5FD2-13B6-3682-F84BF0063467}"/>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77164EE4-46BF-79C5-0994-E999E6B6A886}"/>
              </a:ext>
            </a:extLst>
          </p:cNvPr>
          <p:cNvPicPr>
            <a:picLocks noChangeAspect="1"/>
          </p:cNvPicPr>
          <p:nvPr/>
        </p:nvPicPr>
        <p:blipFill>
          <a:blip r:embed="rId2"/>
          <a:stretch>
            <a:fillRect/>
          </a:stretch>
        </p:blipFill>
        <p:spPr>
          <a:xfrm>
            <a:off x="5187854" y="2679538"/>
            <a:ext cx="4079517" cy="3263612"/>
          </a:xfrm>
          <a:prstGeom prst="rect">
            <a:avLst/>
          </a:prstGeom>
        </p:spPr>
      </p:pic>
      <p:sp>
        <p:nvSpPr>
          <p:cNvPr id="4" name="직사각형 3">
            <a:extLst>
              <a:ext uri="{FF2B5EF4-FFF2-40B4-BE49-F238E27FC236}">
                <a16:creationId xmlns:a16="http://schemas.microsoft.com/office/drawing/2014/main" id="{9768EC3D-B393-887E-B887-3DA305E9FBA6}"/>
              </a:ext>
            </a:extLst>
          </p:cNvPr>
          <p:cNvSpPr/>
          <p:nvPr/>
        </p:nvSpPr>
        <p:spPr>
          <a:xfrm>
            <a:off x="5872666" y="3113160"/>
            <a:ext cx="918225" cy="55421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ACEF8076-F27F-4E30-81FA-BCEE0F89DF7C}"/>
              </a:ext>
            </a:extLst>
          </p:cNvPr>
          <p:cNvSpPr/>
          <p:nvPr/>
        </p:nvSpPr>
        <p:spPr>
          <a:xfrm>
            <a:off x="8257726" y="3281455"/>
            <a:ext cx="918225" cy="73765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직사각형 18">
            <a:extLst>
              <a:ext uri="{FF2B5EF4-FFF2-40B4-BE49-F238E27FC236}">
                <a16:creationId xmlns:a16="http://schemas.microsoft.com/office/drawing/2014/main" id="{1419B36C-82A7-A71C-EF2C-F3133A9EF786}"/>
              </a:ext>
            </a:extLst>
          </p:cNvPr>
          <p:cNvSpPr/>
          <p:nvPr/>
        </p:nvSpPr>
        <p:spPr>
          <a:xfrm>
            <a:off x="5381287" y="3669544"/>
            <a:ext cx="1398961" cy="9380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직사각형 19">
            <a:extLst>
              <a:ext uri="{FF2B5EF4-FFF2-40B4-BE49-F238E27FC236}">
                <a16:creationId xmlns:a16="http://schemas.microsoft.com/office/drawing/2014/main" id="{135D443F-C83E-C7CB-48D2-17D2502533DD}"/>
              </a:ext>
            </a:extLst>
          </p:cNvPr>
          <p:cNvSpPr/>
          <p:nvPr/>
        </p:nvSpPr>
        <p:spPr>
          <a:xfrm>
            <a:off x="5247047" y="4666579"/>
            <a:ext cx="1789361" cy="103190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1" name="직사각형 20">
            <a:extLst>
              <a:ext uri="{FF2B5EF4-FFF2-40B4-BE49-F238E27FC236}">
                <a16:creationId xmlns:a16="http://schemas.microsoft.com/office/drawing/2014/main" id="{E5678345-82FA-B3BA-FF0B-96F18168D75D}"/>
              </a:ext>
            </a:extLst>
          </p:cNvPr>
          <p:cNvSpPr/>
          <p:nvPr/>
        </p:nvSpPr>
        <p:spPr>
          <a:xfrm>
            <a:off x="6794544" y="2699180"/>
            <a:ext cx="1437567" cy="129386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2" name="직사각형 21">
            <a:extLst>
              <a:ext uri="{FF2B5EF4-FFF2-40B4-BE49-F238E27FC236}">
                <a16:creationId xmlns:a16="http://schemas.microsoft.com/office/drawing/2014/main" id="{C665D946-6F31-91AE-FE11-EC357BA7F7C4}"/>
              </a:ext>
            </a:extLst>
          </p:cNvPr>
          <p:cNvSpPr/>
          <p:nvPr/>
        </p:nvSpPr>
        <p:spPr>
          <a:xfrm>
            <a:off x="7912682" y="4024286"/>
            <a:ext cx="1243451" cy="172212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3" name="직사각형 22">
            <a:extLst>
              <a:ext uri="{FF2B5EF4-FFF2-40B4-BE49-F238E27FC236}">
                <a16:creationId xmlns:a16="http://schemas.microsoft.com/office/drawing/2014/main" id="{D64D8C6F-AAB3-AA9D-E3E3-74EE419BF86D}"/>
              </a:ext>
            </a:extLst>
          </p:cNvPr>
          <p:cNvSpPr/>
          <p:nvPr/>
        </p:nvSpPr>
        <p:spPr>
          <a:xfrm>
            <a:off x="6801157" y="4049478"/>
            <a:ext cx="1111053" cy="55421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4" name="직사각형 23">
            <a:extLst>
              <a:ext uri="{FF2B5EF4-FFF2-40B4-BE49-F238E27FC236}">
                <a16:creationId xmlns:a16="http://schemas.microsoft.com/office/drawing/2014/main" id="{A598097F-2E32-73F4-06C1-97F8E6E3FA86}"/>
              </a:ext>
            </a:extLst>
          </p:cNvPr>
          <p:cNvSpPr/>
          <p:nvPr/>
        </p:nvSpPr>
        <p:spPr>
          <a:xfrm>
            <a:off x="7039319" y="4657254"/>
            <a:ext cx="868645" cy="124860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05210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F9F502B0-9DEE-CE4C-2938-D0DD2CBCA633}"/>
              </a:ext>
            </a:extLst>
          </p:cNvPr>
          <p:cNvSpPr>
            <a:spLocks noGrp="1"/>
          </p:cNvSpPr>
          <p:nvPr>
            <p:ph type="body" sz="quarter" idx="19"/>
          </p:nvPr>
        </p:nvSpPr>
        <p:spPr/>
        <p:txBody>
          <a:bodyPr/>
          <a:lstStyle/>
          <a:p>
            <a:r>
              <a:rPr lang="ko-KR" altLang="en-US"/>
              <a:t>중</a:t>
            </a:r>
          </a:p>
        </p:txBody>
      </p:sp>
      <p:grpSp>
        <p:nvGrpSpPr>
          <p:cNvPr id="10" name="그룹 9">
            <a:extLst>
              <a:ext uri="{FF2B5EF4-FFF2-40B4-BE49-F238E27FC236}">
                <a16:creationId xmlns:a16="http://schemas.microsoft.com/office/drawing/2014/main" id="{5720A3E2-F366-A3D1-183F-31FF49567D54}"/>
              </a:ext>
            </a:extLst>
          </p:cNvPr>
          <p:cNvGrpSpPr/>
          <p:nvPr/>
        </p:nvGrpSpPr>
        <p:grpSpPr>
          <a:xfrm>
            <a:off x="632796" y="3239088"/>
            <a:ext cx="4104304" cy="1098983"/>
            <a:chOff x="633404" y="2845589"/>
            <a:chExt cx="4104304" cy="1098983"/>
          </a:xfrm>
        </p:grpSpPr>
        <p:sp>
          <p:nvSpPr>
            <p:cNvPr id="11" name="TextBox 10">
              <a:extLst>
                <a:ext uri="{FF2B5EF4-FFF2-40B4-BE49-F238E27FC236}">
                  <a16:creationId xmlns:a16="http://schemas.microsoft.com/office/drawing/2014/main" id="{84077676-0F08-7BFF-FF1E-8B47474DEC44}"/>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827EFB53-5E33-E37D-302D-22B3A3CA6A64}"/>
                </a:ext>
              </a:extLst>
            </p:cNvPr>
            <p:cNvSpPr/>
            <p:nvPr/>
          </p:nvSpPr>
          <p:spPr>
            <a:xfrm>
              <a:off x="633404" y="3056792"/>
              <a:ext cx="4104000" cy="88778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a:t>
              </a:r>
              <a:r>
                <a:rPr lang="en-US" altLang="ko-KR" sz="800" b="1" kern="0" err="1">
                  <a:solidFill>
                    <a:srgbClr val="D83933"/>
                  </a:solidFill>
                  <a:latin typeface="Consolas" panose="020B0609020204030204" pitchFamily="49" charset="0"/>
                  <a:ea typeface="Spoqa Han Sans Neo Regular"/>
                </a:rPr>
                <a:t>kr</a:t>
              </a:r>
              <a:r>
                <a:rPr lang="en-US" altLang="ko-KR" sz="800" b="1" kern="0">
                  <a:solidFill>
                    <a:srgbClr val="D83933"/>
                  </a:solidFill>
                  <a:latin typeface="Consolas" panose="020B0609020204030204" pitchFamily="49" charset="0"/>
                  <a:ea typeface="Spoqa Han Sans Neo Regular"/>
                </a:rPr>
                <a:t>/business/building-img.asp"&gt;</a:t>
              </a:r>
              <a:r>
                <a:rPr lang="en-US" altLang="ko-KR" sz="800" kern="0">
                  <a:latin typeface="Consolas" panose="020B0609020204030204" pitchFamily="49" charset="0"/>
                  <a:ea typeface="Spoqa Han Sans Neo Regular"/>
                </a:rPr>
                <a:t>MORE</a:t>
              </a:r>
              <a:r>
                <a:rPr lang="en-US" altLang="ko-KR" sz="800" b="1" kern="0">
                  <a:solidFill>
                    <a:srgbClr val="D83933"/>
                  </a:solidFill>
                  <a:latin typeface="Consolas" panose="020B0609020204030204" pitchFamily="49" charset="0"/>
                  <a:ea typeface="Spoqa Han Sans Neo Regular"/>
                </a:rPr>
                <a:t>&lt;/a&gt;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a:t>
              </a:r>
              <a:r>
                <a:rPr lang="en-US" altLang="ko-KR" sz="800" b="1" kern="0" err="1">
                  <a:solidFill>
                    <a:srgbClr val="D83933"/>
                  </a:solidFill>
                  <a:latin typeface="Consolas" panose="020B0609020204030204" pitchFamily="49" charset="0"/>
                  <a:ea typeface="Spoqa Han Sans Neo Regular"/>
                </a:rPr>
                <a:t>kr</a:t>
              </a:r>
              <a:r>
                <a:rPr lang="en-US" altLang="ko-KR" sz="800" b="1" kern="0">
                  <a:solidFill>
                    <a:srgbClr val="D83933"/>
                  </a:solidFill>
                  <a:latin typeface="Consolas" panose="020B0609020204030204" pitchFamily="49" charset="0"/>
                  <a:ea typeface="Spoqa Han Sans Neo Regular"/>
                </a:rPr>
                <a:t>/business/environment-img.asp"&gt;</a:t>
              </a:r>
              <a:r>
                <a:rPr lang="en-US" altLang="ko-KR" sz="800" kern="0">
                  <a:latin typeface="Consolas" panose="020B0609020204030204" pitchFamily="49" charset="0"/>
                  <a:ea typeface="Spoqa Han Sans Neo Regular"/>
                </a:rPr>
                <a:t>MORE</a:t>
              </a:r>
              <a:r>
                <a:rPr lang="en-US" altLang="ko-KR" sz="800" b="1" kern="0">
                  <a:solidFill>
                    <a:srgbClr val="D83933"/>
                  </a:solidFill>
                  <a:latin typeface="Consolas" panose="020B0609020204030204" pitchFamily="49" charset="0"/>
                  <a:ea typeface="Spoqa Han Sans Neo Regular"/>
                </a:rPr>
                <a:t>&lt;/a&gt;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a:t>
              </a:r>
              <a:r>
                <a:rPr lang="en-US" altLang="ko-KR" sz="800" b="1" kern="0" err="1">
                  <a:solidFill>
                    <a:srgbClr val="D83933"/>
                  </a:solidFill>
                  <a:latin typeface="Consolas" panose="020B0609020204030204" pitchFamily="49" charset="0"/>
                  <a:ea typeface="Spoqa Han Sans Neo Regular"/>
                </a:rPr>
                <a:t>kr</a:t>
              </a:r>
              <a:r>
                <a:rPr lang="en-US" altLang="ko-KR" sz="800" b="1" kern="0">
                  <a:solidFill>
                    <a:srgbClr val="D83933"/>
                  </a:solidFill>
                  <a:latin typeface="Consolas" panose="020B0609020204030204" pitchFamily="49" charset="0"/>
                  <a:ea typeface="Spoqa Han Sans Neo Regular"/>
                </a:rPr>
                <a:t>/business/property-dev-img.asp"&gt;</a:t>
              </a:r>
              <a:r>
                <a:rPr lang="en-US" altLang="ko-KR" sz="800" kern="0">
                  <a:latin typeface="Consolas" panose="020B0609020204030204" pitchFamily="49" charset="0"/>
                  <a:ea typeface="Spoqa Han Sans Neo Regular"/>
                </a:rPr>
                <a:t>MORE</a:t>
              </a:r>
              <a:r>
                <a:rPr lang="en-US" altLang="ko-KR" sz="800" b="1" kern="0">
                  <a:solidFill>
                    <a:srgbClr val="D83933"/>
                  </a:solidFill>
                  <a:latin typeface="Consolas" panose="020B0609020204030204" pitchFamily="49" charset="0"/>
                  <a:ea typeface="Spoqa Han Sans Neo Regular"/>
                </a:rPr>
                <a:t>&lt;/a&gt;</a:t>
              </a:r>
            </a:p>
            <a:p>
              <a:pPr lvl="0" defTabSz="144000">
                <a:lnSpc>
                  <a:spcPct val="110000"/>
                </a:lnSpc>
                <a:defRPr/>
              </a:pPr>
              <a:endPar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a:t>
              </a:r>
              <a:r>
                <a:rPr lang="en-US" altLang="ko-KR" sz="800" b="1" kern="0" err="1">
                  <a:solidFill>
                    <a:srgbClr val="D83933"/>
                  </a:solidFill>
                  <a:latin typeface="Consolas" panose="020B0609020204030204" pitchFamily="49" charset="0"/>
                  <a:ea typeface="Spoqa Han Sans Neo Regular"/>
                </a:rPr>
                <a:t>kr</a:t>
              </a:r>
              <a:r>
                <a:rPr lang="en-US" altLang="ko-KR" sz="800" b="1" kern="0">
                  <a:solidFill>
                    <a:srgbClr val="D83933"/>
                  </a:solidFill>
                  <a:latin typeface="Consolas" panose="020B0609020204030204" pitchFamily="49" charset="0"/>
                  <a:ea typeface="Spoqa Han Sans Neo Regular"/>
                </a:rPr>
                <a:t>/business/building-img.asp"&gt;</a:t>
              </a:r>
              <a:r>
                <a:rPr lang="en-US" altLang="ko-KR" sz="800" kern="0">
                  <a:latin typeface="Consolas" panose="020B0609020204030204" pitchFamily="49" charset="0"/>
                  <a:ea typeface="Spoqa Han Sans Neo Regular"/>
                </a:rPr>
                <a:t>MORE</a:t>
              </a:r>
              <a:r>
                <a:rPr lang="en-US" altLang="ko-KR" sz="800" b="1" kern="0">
                  <a:solidFill>
                    <a:srgbClr val="D83933"/>
                  </a:solidFill>
                  <a:latin typeface="Consolas" panose="020B0609020204030204" pitchFamily="49" charset="0"/>
                  <a:ea typeface="Spoqa Han Sans Neo Regular"/>
                </a:rPr>
                <a: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EBBC86B6-F91A-FBEC-3478-6D6EA2CE52C2}"/>
              </a:ext>
            </a:extLst>
          </p:cNvPr>
          <p:cNvGrpSpPr/>
          <p:nvPr/>
        </p:nvGrpSpPr>
        <p:grpSpPr>
          <a:xfrm>
            <a:off x="632796" y="4623043"/>
            <a:ext cx="4104304" cy="1100009"/>
            <a:chOff x="631825" y="4319397"/>
            <a:chExt cx="4104304" cy="1100009"/>
          </a:xfrm>
        </p:grpSpPr>
        <p:sp>
          <p:nvSpPr>
            <p:cNvPr id="14" name="TextBox 13">
              <a:extLst>
                <a:ext uri="{FF2B5EF4-FFF2-40B4-BE49-F238E27FC236}">
                  <a16:creationId xmlns:a16="http://schemas.microsoft.com/office/drawing/2014/main" id="{1D501451-15F0-236A-B5AD-370E86DE56C8}"/>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F71484C3-55FE-5C5A-A557-379924FE5941}"/>
                </a:ext>
              </a:extLst>
            </p:cNvPr>
            <p:cNvSpPr/>
            <p:nvPr/>
          </p:nvSpPr>
          <p:spPr>
            <a:xfrm>
              <a:off x="631825" y="4530600"/>
              <a:ext cx="4104000" cy="88880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/business/building-img.asp"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건설</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&gt;MORE&lt;/a&gt;</a:t>
              </a:r>
            </a:p>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/business/environment-img.asp"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환경</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&gt;MORE&lt;/a&gt;</a:t>
              </a:r>
            </a:p>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/business/property-dev-img.asp</a:t>
              </a:r>
              <a:r>
                <a:rPr lang="en-US" altLang="ko-KR" sz="800" b="1" kern="0">
                  <a:solidFill>
                    <a:schemeClr val="accent1"/>
                  </a:solidFill>
                  <a:latin typeface="Consolas" panose="020B0609020204030204" pitchFamily="49" charset="0"/>
                  <a:ea typeface="Spoqa Han Sans Neo Regular"/>
                </a:rPr>
                <a:t>" title="</a:t>
              </a:r>
              <a:r>
                <a:rPr lang="ko-KR" altLang="en-US" sz="800" b="1" kern="0">
                  <a:solidFill>
                    <a:schemeClr val="accent1"/>
                  </a:solidFill>
                  <a:latin typeface="+mn-ea"/>
                </a:rPr>
                <a:t>부동산</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&gt;MORE&lt;/a&gt;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/business/building-img.asp"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건설</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&gt;MORE&lt;/a&gt;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5CB305FE-A9FB-AB0A-4052-70A1FE775DDA}"/>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778046ED-1333-2F54-2C7E-EAFD12348462}"/>
              </a:ext>
            </a:extLst>
          </p:cNvPr>
          <p:cNvSpPr>
            <a:spLocks noGrp="1"/>
          </p:cNvSpPr>
          <p:nvPr>
            <p:ph type="body" sz="quarter" idx="15"/>
          </p:nvPr>
        </p:nvSpPr>
        <p:spPr>
          <a:xfrm>
            <a:off x="1265556" y="1003126"/>
            <a:ext cx="8224519" cy="194400"/>
          </a:xfrm>
        </p:spPr>
        <p:txBody>
          <a:bodyPr/>
          <a:lstStyle/>
          <a:p>
            <a:r>
              <a:rPr lang="en-US" altLang="ko-KR" dirty="0"/>
              <a:t>https://www.cjenc.co.kr/kr/Default.asp</a:t>
            </a:r>
            <a:endParaRPr lang="ko-KR" altLang="en-US" dirty="0"/>
          </a:p>
        </p:txBody>
      </p:sp>
      <p:sp>
        <p:nvSpPr>
          <p:cNvPr id="18" name="제목 1">
            <a:extLst>
              <a:ext uri="{FF2B5EF4-FFF2-40B4-BE49-F238E27FC236}">
                <a16:creationId xmlns:a16="http://schemas.microsoft.com/office/drawing/2014/main" id="{8B2A2F0F-A1DA-CC19-4457-92800F5122F3}"/>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67A33804-65EC-6B6D-FCAD-1C060CAFED95}"/>
              </a:ext>
            </a:extLst>
          </p:cNvPr>
          <p:cNvPicPr>
            <a:picLocks noChangeAspect="1"/>
          </p:cNvPicPr>
          <p:nvPr/>
        </p:nvPicPr>
        <p:blipFill>
          <a:blip r:embed="rId3"/>
          <a:stretch>
            <a:fillRect/>
          </a:stretch>
        </p:blipFill>
        <p:spPr>
          <a:xfrm>
            <a:off x="5169609" y="2133600"/>
            <a:ext cx="4103857" cy="2086781"/>
          </a:xfrm>
          <a:prstGeom prst="rect">
            <a:avLst/>
          </a:prstGeom>
        </p:spPr>
      </p:pic>
      <p:pic>
        <p:nvPicPr>
          <p:cNvPr id="8" name="그림 7">
            <a:extLst>
              <a:ext uri="{FF2B5EF4-FFF2-40B4-BE49-F238E27FC236}">
                <a16:creationId xmlns:a16="http://schemas.microsoft.com/office/drawing/2014/main" id="{151603EC-0EB5-4CEB-33BC-ABBAD58A4264}"/>
              </a:ext>
            </a:extLst>
          </p:cNvPr>
          <p:cNvPicPr>
            <a:picLocks noChangeAspect="1"/>
          </p:cNvPicPr>
          <p:nvPr/>
        </p:nvPicPr>
        <p:blipFill>
          <a:blip r:embed="rId4"/>
          <a:stretch>
            <a:fillRect/>
          </a:stretch>
        </p:blipFill>
        <p:spPr>
          <a:xfrm>
            <a:off x="5428462" y="4864575"/>
            <a:ext cx="3605834" cy="1472251"/>
          </a:xfrm>
          <a:prstGeom prst="rect">
            <a:avLst/>
          </a:prstGeom>
        </p:spPr>
      </p:pic>
      <p:sp>
        <p:nvSpPr>
          <p:cNvPr id="19" name="직사각형 18">
            <a:extLst>
              <a:ext uri="{FF2B5EF4-FFF2-40B4-BE49-F238E27FC236}">
                <a16:creationId xmlns:a16="http://schemas.microsoft.com/office/drawing/2014/main" id="{720765A1-85F9-0551-0BBF-377182BD6702}"/>
              </a:ext>
            </a:extLst>
          </p:cNvPr>
          <p:cNvSpPr/>
          <p:nvPr/>
        </p:nvSpPr>
        <p:spPr>
          <a:xfrm>
            <a:off x="6982043" y="5829987"/>
            <a:ext cx="463748" cy="268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직사각형 19">
            <a:extLst>
              <a:ext uri="{FF2B5EF4-FFF2-40B4-BE49-F238E27FC236}">
                <a16:creationId xmlns:a16="http://schemas.microsoft.com/office/drawing/2014/main" id="{9AC86062-1626-EEDF-1C89-442A5A6DA670}"/>
              </a:ext>
            </a:extLst>
          </p:cNvPr>
          <p:cNvSpPr/>
          <p:nvPr/>
        </p:nvSpPr>
        <p:spPr>
          <a:xfrm>
            <a:off x="5236647" y="3869160"/>
            <a:ext cx="307431" cy="15156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1" name="직사각형 20">
            <a:extLst>
              <a:ext uri="{FF2B5EF4-FFF2-40B4-BE49-F238E27FC236}">
                <a16:creationId xmlns:a16="http://schemas.microsoft.com/office/drawing/2014/main" id="{2061E622-AE98-D723-FE23-7EA9A52B1D40}"/>
              </a:ext>
            </a:extLst>
          </p:cNvPr>
          <p:cNvSpPr/>
          <p:nvPr/>
        </p:nvSpPr>
        <p:spPr>
          <a:xfrm>
            <a:off x="6554379" y="3869160"/>
            <a:ext cx="307431" cy="15156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2" name="직사각형 21">
            <a:extLst>
              <a:ext uri="{FF2B5EF4-FFF2-40B4-BE49-F238E27FC236}">
                <a16:creationId xmlns:a16="http://schemas.microsoft.com/office/drawing/2014/main" id="{52D7A8A8-FC58-9B7A-3786-116A2BA7888E}"/>
              </a:ext>
            </a:extLst>
          </p:cNvPr>
          <p:cNvSpPr/>
          <p:nvPr/>
        </p:nvSpPr>
        <p:spPr>
          <a:xfrm>
            <a:off x="7833000" y="3869159"/>
            <a:ext cx="307431" cy="15156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32" name="텍스트 개체 틀 5">
            <a:extLst>
              <a:ext uri="{FF2B5EF4-FFF2-40B4-BE49-F238E27FC236}">
                <a16:creationId xmlns:a16="http://schemas.microsoft.com/office/drawing/2014/main" id="{B0FE3831-BB7E-7025-8BBF-23297C16C61E}"/>
              </a:ext>
            </a:extLst>
          </p:cNvPr>
          <p:cNvSpPr txBox="1">
            <a:spLocks/>
          </p:cNvSpPr>
          <p:nvPr/>
        </p:nvSpPr>
        <p:spPr>
          <a:xfrm>
            <a:off x="1265556" y="1391926"/>
            <a:ext cx="6567444" cy="331200"/>
          </a:xfrm>
          <a:prstGeom prst="rect">
            <a:avLst/>
          </a:prstGeom>
        </p:spPr>
        <p:txBody>
          <a:bodyPr lIns="90000" tIns="36000" rIns="90000" bIns="36000" anchor="ctr">
            <a:noAutofit/>
          </a:bodyPr>
          <a:lstStyle>
            <a:lvl1pPr marL="0" indent="0" algn="l" defTabSz="914400" rtl="0" eaLnBrk="1" latinLnBrk="1" hangingPunct="1">
              <a:lnSpc>
                <a:spcPct val="100000"/>
              </a:lnSpc>
              <a:spcBef>
                <a:spcPts val="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목적이나 용도를 알기 어려운 링크 텍스트를 제공한 경우</a:t>
            </a:r>
          </a:p>
        </p:txBody>
      </p:sp>
      <p:sp>
        <p:nvSpPr>
          <p:cNvPr id="33" name="텍스트 개체 틀 2">
            <a:extLst>
              <a:ext uri="{FF2B5EF4-FFF2-40B4-BE49-F238E27FC236}">
                <a16:creationId xmlns:a16="http://schemas.microsoft.com/office/drawing/2014/main" id="{43DAC284-1A9F-767F-D415-C4EEB17D04DF}"/>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34" name="텍스트 개체 틀 19">
            <a:extLst>
              <a:ext uri="{FF2B5EF4-FFF2-40B4-BE49-F238E27FC236}">
                <a16:creationId xmlns:a16="http://schemas.microsoft.com/office/drawing/2014/main" id="{74512C77-DFFA-1FA8-C8ED-25982A4A053A}"/>
              </a:ext>
            </a:extLst>
          </p:cNvPr>
          <p:cNvSpPr txBox="1">
            <a:spLocks/>
          </p:cNvSpPr>
          <p:nvPr/>
        </p:nvSpPr>
        <p:spPr>
          <a:xfrm>
            <a:off x="631825" y="2146610"/>
            <a:ext cx="4104000" cy="467802"/>
          </a:xfrm>
          <a:prstGeom prst="rect">
            <a:avLst/>
          </a:prstGeom>
        </p:spPr>
        <p:txBody>
          <a:bodyPr lIns="0" tIns="0" rIns="0" bIns="144000">
            <a:spAutoFit/>
          </a:bodyPr>
          <a:lstStyle>
            <a:lvl1pPr marL="0" indent="-144000" algn="l" defTabSz="914400" rtl="0" eaLnBrk="1" latinLnBrk="1" hangingPunct="1">
              <a:lnSpc>
                <a:spcPct val="106000"/>
              </a:lnSpc>
              <a:spcBef>
                <a:spcPts val="800"/>
              </a:spcBef>
              <a:buFont typeface="Arial" panose="020B0604020202020204" pitchFamily="34" charset="0"/>
              <a:buChar char="•"/>
              <a:defRPr sz="1000" kern="1200">
                <a:solidFill>
                  <a:schemeClr val="tx1"/>
                </a:solidFill>
                <a:latin typeface="+mn-lt"/>
                <a:ea typeface="+mn-ea"/>
                <a:cs typeface="+mn-cs"/>
              </a:defRPr>
            </a:lvl1pPr>
            <a:lvl2pPr marL="288000" indent="-144000" algn="l" defTabSz="914400" rtl="0" eaLnBrk="1" latinLnBrk="1" hangingPunct="1">
              <a:lnSpc>
                <a:spcPct val="106000"/>
              </a:lnSpc>
              <a:spcBef>
                <a:spcPts val="400"/>
              </a:spcBef>
              <a:buFont typeface="Spoqa Han Sans Neo Regular" panose="020B0500000000000000" pitchFamily="50" charset="-127"/>
              <a:buChar char="‑"/>
              <a:defRPr sz="900" kern="1200">
                <a:solidFill>
                  <a:schemeClr val="tx1"/>
                </a:solidFill>
                <a:latin typeface="+mn-lt"/>
                <a:ea typeface="+mn-ea"/>
                <a:cs typeface="+mn-cs"/>
              </a:defRPr>
            </a:lvl2pPr>
            <a:lvl3pPr marL="288000" indent="-144000" algn="l" defTabSz="914400" rtl="0" eaLnBrk="1" latinLnBrk="1" hangingPunct="1">
              <a:lnSpc>
                <a:spcPct val="106000"/>
              </a:lnSpc>
              <a:spcBef>
                <a:spcPts val="400"/>
              </a:spcBef>
              <a:buFont typeface="+mj-lt"/>
              <a:buAutoNum type="arabicParenR"/>
              <a:defRPr sz="900" kern="1200">
                <a:solidFill>
                  <a:schemeClr val="tx1"/>
                </a:solidFill>
                <a:latin typeface="+mn-lt"/>
                <a:ea typeface="+mn-ea"/>
                <a:cs typeface="+mn-cs"/>
              </a:defRPr>
            </a:lvl3pPr>
            <a:lvl4pPr marL="144000" indent="0" algn="l" defTabSz="914400" rtl="0" eaLnBrk="1" latinLnBrk="1" hangingPunct="1">
              <a:lnSpc>
                <a:spcPct val="106000"/>
              </a:lnSpc>
              <a:spcBef>
                <a:spcPts val="400"/>
              </a:spcBef>
              <a:buFont typeface="Arial" panose="020B0604020202020204" pitchFamily="34" charset="0"/>
              <a:buNone/>
              <a:defRPr sz="900" kern="1200">
                <a:solidFill>
                  <a:schemeClr val="tx1"/>
                </a:solidFill>
                <a:latin typeface="+mn-lt"/>
                <a:ea typeface="+mn-ea"/>
                <a:cs typeface="+mn-cs"/>
              </a:defRPr>
            </a:lvl4pPr>
            <a:lvl5pPr marL="432000" indent="-144000" algn="l" defTabSz="914400" rtl="0" eaLnBrk="1" latinLnBrk="1" hangingPunct="1">
              <a:lnSpc>
                <a:spcPct val="106000"/>
              </a:lnSpc>
              <a:spcBef>
                <a:spcPts val="200"/>
              </a:spcBef>
              <a:buFont typeface="SamsungOne 400" panose="020B0503030303020204" pitchFamily="34" charset="0"/>
              <a:buChar char="⸰"/>
              <a:defRPr sz="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한 페이지에 같은 이름을 가진 링크가 여러 개 있어 스크린 리더 사용자가 목적지를 혼동할 수 있으므로 각각의 링크에 정확한 이름을 제공하여 개선해야 함</a:t>
            </a:r>
          </a:p>
        </p:txBody>
      </p:sp>
    </p:spTree>
    <p:extLst>
      <p:ext uri="{BB962C8B-B14F-4D97-AF65-F5344CB8AC3E}">
        <p14:creationId xmlns:p14="http://schemas.microsoft.com/office/powerpoint/2010/main" val="191115984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ECB6A-3B7C-11D4-8C1D-597F4B813B8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2CC9311-5048-8CCA-5A5D-EDC01C54DA85}"/>
              </a:ext>
            </a:extLst>
          </p:cNvPr>
          <p:cNvSpPr>
            <a:spLocks noGrp="1"/>
          </p:cNvSpPr>
          <p:nvPr>
            <p:ph type="body" sz="quarter" idx="16"/>
          </p:nvPr>
        </p:nvSpPr>
        <p:spPr/>
        <p:txBody>
          <a:bodyPr/>
          <a:lstStyle/>
          <a:p>
            <a:r>
              <a:rPr lang="en-US" altLang="ko-KR"/>
              <a:t>26. (</a:t>
            </a:r>
            <a:r>
              <a:rPr lang="ko-KR" altLang="en-US"/>
              <a:t>사용자 요구에 따른 실행</a:t>
            </a:r>
            <a:r>
              <a:rPr lang="en-US" altLang="ko-KR"/>
              <a:t>) </a:t>
            </a:r>
            <a:r>
              <a:rPr lang="ko-KR" altLang="en-US"/>
              <a:t>사용자가 의도하지 않은 기능</a:t>
            </a:r>
            <a:r>
              <a:rPr lang="en-US" altLang="ko-KR"/>
              <a:t>(</a:t>
            </a:r>
            <a:r>
              <a:rPr lang="ko-KR" altLang="en-US"/>
              <a:t>새 창</a:t>
            </a:r>
            <a:r>
              <a:rPr lang="en-US" altLang="ko-KR"/>
              <a:t>, </a:t>
            </a:r>
            <a:r>
              <a:rPr lang="ko-KR" altLang="en-US"/>
              <a:t>초점에 의한 맥락 변화 등</a:t>
            </a:r>
            <a:r>
              <a:rPr lang="en-US" altLang="ko-KR"/>
              <a:t>)</a:t>
            </a:r>
            <a:r>
              <a:rPr lang="ko-KR" altLang="en-US"/>
              <a:t>은 실행되지 않아야 한다</a:t>
            </a:r>
            <a:r>
              <a:rPr lang="en-US" altLang="ko-KR"/>
              <a:t>.</a:t>
            </a:r>
            <a:endParaRPr lang="ko-KR" altLang="en-US"/>
          </a:p>
        </p:txBody>
      </p:sp>
      <p:sp>
        <p:nvSpPr>
          <p:cNvPr id="6" name="텍스트 개체 틀 5">
            <a:extLst>
              <a:ext uri="{FF2B5EF4-FFF2-40B4-BE49-F238E27FC236}">
                <a16:creationId xmlns:a16="http://schemas.microsoft.com/office/drawing/2014/main" id="{5AE05166-EDA0-7E6D-655E-49CE860E790A}"/>
              </a:ext>
            </a:extLst>
          </p:cNvPr>
          <p:cNvSpPr>
            <a:spLocks noGrp="1"/>
          </p:cNvSpPr>
          <p:nvPr>
            <p:ph type="body" sz="quarter" idx="14"/>
          </p:nvPr>
        </p:nvSpPr>
        <p:spPr/>
        <p:txBody>
          <a:bodyPr/>
          <a:lstStyle/>
          <a:p>
            <a:r>
              <a:rPr lang="ko-KR" altLang="en-US"/>
              <a:t>사용자가 실행하지 않은 상황에서 예측하지 않은 새 창이 열리는 경우</a:t>
            </a:r>
          </a:p>
        </p:txBody>
      </p:sp>
      <p:sp>
        <p:nvSpPr>
          <p:cNvPr id="7" name="텍스트 개체 틀 6">
            <a:extLst>
              <a:ext uri="{FF2B5EF4-FFF2-40B4-BE49-F238E27FC236}">
                <a16:creationId xmlns:a16="http://schemas.microsoft.com/office/drawing/2014/main" id="{9C52627A-26D0-68D9-8D1C-C7B645C84AA5}"/>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F65B412B-1C89-E89C-8112-9AA3395FF20D}"/>
              </a:ext>
            </a:extLst>
          </p:cNvPr>
          <p:cNvSpPr>
            <a:spLocks noGrp="1"/>
          </p:cNvSpPr>
          <p:nvPr>
            <p:ph type="body" sz="quarter" idx="20"/>
          </p:nvPr>
        </p:nvSpPr>
        <p:spPr>
          <a:xfrm>
            <a:off x="631825" y="2146610"/>
            <a:ext cx="4104000" cy="1059759"/>
          </a:xfrm>
        </p:spPr>
        <p:txBody>
          <a:bodyPr/>
          <a:lstStyle/>
          <a:p>
            <a:r>
              <a:rPr lang="ko-KR" altLang="en-US"/>
              <a:t>링크 텍스트만으로 목적을 충분히 이해할 수 있음에도 불구하고 </a:t>
            </a:r>
            <a:r>
              <a:rPr lang="en-US" altLang="ko-KR"/>
              <a:t>title </a:t>
            </a:r>
            <a:r>
              <a:rPr lang="ko-KR" altLang="en-US"/>
              <a:t>속성에 동일한 설명을 중복 제공함</a:t>
            </a:r>
            <a:endParaRPr lang="en-US" altLang="ko-KR"/>
          </a:p>
          <a:p>
            <a:r>
              <a:rPr lang="ko-KR" altLang="en-US"/>
              <a:t>스크린 리더가 </a:t>
            </a:r>
            <a:r>
              <a:rPr lang="en-US" altLang="ko-KR"/>
              <a:t>target="_blank", target="_new"</a:t>
            </a:r>
            <a:r>
              <a:rPr lang="ko-KR" altLang="en-US"/>
              <a:t>의</a:t>
            </a:r>
            <a:r>
              <a:rPr lang="en-US" altLang="ko-KR"/>
              <a:t> </a:t>
            </a:r>
            <a:r>
              <a:rPr lang="ko-KR" altLang="en-US"/>
              <a:t>속성 정보를 읽어 주지 않기 때문에</a:t>
            </a:r>
            <a:r>
              <a:rPr lang="en-US" altLang="ko-KR"/>
              <a:t>, </a:t>
            </a:r>
            <a:r>
              <a:rPr lang="ko-KR" altLang="en-US"/>
              <a:t>새 창을 실행시키는 컨트롤 요소에는 </a:t>
            </a:r>
            <a:r>
              <a:rPr lang="en-US" altLang="ko-KR"/>
              <a:t>title </a:t>
            </a:r>
            <a:r>
              <a:rPr lang="ko-KR" altLang="en-US"/>
              <a:t>속성을 사용하여 링크의 동작 방식을 함께 제공해 주어야 함</a:t>
            </a:r>
            <a:endParaRPr lang="en-US" altLang="ko-KR"/>
          </a:p>
        </p:txBody>
      </p:sp>
      <p:grpSp>
        <p:nvGrpSpPr>
          <p:cNvPr id="10" name="그룹 9">
            <a:extLst>
              <a:ext uri="{FF2B5EF4-FFF2-40B4-BE49-F238E27FC236}">
                <a16:creationId xmlns:a16="http://schemas.microsoft.com/office/drawing/2014/main" id="{2462AC9C-1498-30DC-208E-DAA82FBD31F3}"/>
              </a:ext>
            </a:extLst>
          </p:cNvPr>
          <p:cNvGrpSpPr/>
          <p:nvPr/>
        </p:nvGrpSpPr>
        <p:grpSpPr>
          <a:xfrm>
            <a:off x="631521" y="3362600"/>
            <a:ext cx="4104304" cy="1370339"/>
            <a:chOff x="633404" y="2845589"/>
            <a:chExt cx="4104304" cy="1370339"/>
          </a:xfrm>
        </p:grpSpPr>
        <p:sp>
          <p:nvSpPr>
            <p:cNvPr id="11" name="TextBox 10">
              <a:extLst>
                <a:ext uri="{FF2B5EF4-FFF2-40B4-BE49-F238E27FC236}">
                  <a16:creationId xmlns:a16="http://schemas.microsoft.com/office/drawing/2014/main" id="{1F7B1B1E-2A74-69B9-786D-14F2CD15A59D}"/>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30E76444-51A7-43BF-58C2-48C50887FE4D}"/>
                </a:ext>
              </a:extLst>
            </p:cNvPr>
            <p:cNvSpPr/>
            <p:nvPr/>
          </p:nvSpPr>
          <p:spPr>
            <a:xfrm>
              <a:off x="633404" y="3056792"/>
              <a:ext cx="4104000" cy="115913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/tech/certificate.asp" </a:t>
              </a:r>
              <a:r>
                <a:rPr lang="en-US" altLang="ko-KR" sz="800" b="1" kern="0">
                  <a:solidFill>
                    <a:srgbClr val="D83933"/>
                  </a:solidFill>
                  <a:latin typeface="Consolas" panose="020B0609020204030204" pitchFamily="49" charset="0"/>
                  <a:ea typeface="Spoqa Han Sans Neo Regular"/>
                </a:rPr>
                <a:t>title="</a:t>
              </a:r>
              <a:r>
                <a:rPr lang="ko-KR" altLang="en-US" sz="800" b="1" kern="0">
                  <a:solidFill>
                    <a:srgbClr val="D83933"/>
                  </a:solidFill>
                  <a:latin typeface="CJ ONLYONE NEW 본문 Regular" panose="00000500000000000000" pitchFamily="2" charset="-127"/>
                  <a:ea typeface="CJ ONLYONE NEW 본문 Regular" panose="00000500000000000000" pitchFamily="2" charset="-127"/>
                </a:rPr>
                <a:t>보유인증서</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target="_blank" class="certificate"&gt;</a:t>
              </a:r>
            </a:p>
            <a:p>
              <a:pPr lvl="0" defTabSz="144000">
                <a:lnSpc>
                  <a:spcPct val="110000"/>
                </a:lnSpc>
                <a:defRPr/>
              </a:pPr>
              <a:r>
                <a:rPr lang="en-US" altLang="ko-KR" sz="800" kern="0">
                  <a:latin typeface="Consolas" panose="020B0609020204030204" pitchFamily="49" charset="0"/>
                  <a:ea typeface="Spoqa Han Sans Neo Regular"/>
                </a:rPr>
                <a:t>	&lt;span class="txt"&gt;</a:t>
              </a:r>
              <a:r>
                <a:rPr lang="ko-KR" altLang="en-US" sz="800" kern="0">
                  <a:latin typeface="+mn-ea"/>
                </a:rPr>
                <a:t>보유인증서</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&lt;/a&gt;</a:t>
              </a:r>
              <a:br>
                <a:rPr lang="en-US" altLang="ko-KR" sz="800" kern="0">
                  <a:latin typeface="Consolas" panose="020B0609020204030204" pitchFamily="49" charset="0"/>
                  <a:ea typeface="Spoqa Han Sans Neo Regular"/>
                </a:rPr>
              </a:b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="https://ethics.cj.net/whistles/</a:t>
              </a:r>
              <a:r>
                <a:rPr lang="en-US" altLang="ko-KR" sz="800" b="1" kern="0" err="1">
                  <a:solidFill>
                    <a:srgbClr val="D83933"/>
                  </a:solidFill>
                  <a:latin typeface="Consolas" panose="020B0609020204030204" pitchFamily="49" charset="0"/>
                  <a:ea typeface="Spoqa Han Sans Neo Regular"/>
                </a:rPr>
                <a:t>information?cpc</a:t>
              </a:r>
              <a:r>
                <a:rPr lang="en-US" altLang="ko-KR" sz="800" b="1" kern="0">
                  <a:solidFill>
                    <a:srgbClr val="D83933"/>
                  </a:solidFill>
                  <a:latin typeface="Consolas" panose="020B0609020204030204" pitchFamily="49" charset="0"/>
                  <a:ea typeface="Spoqa Han Sans Neo Regular"/>
                </a:rPr>
                <a:t>=C53BA" target="_new"&gt;</a:t>
              </a:r>
              <a:r>
                <a:rPr lang="ko-KR" altLang="en-US" sz="800" kern="0">
                  <a:latin typeface="+mn-ea"/>
                </a:rPr>
                <a:t>온라인제보</a:t>
              </a:r>
              <a:r>
                <a:rPr lang="en-US" altLang="ko-KR" sz="800" b="1" kern="0">
                  <a:solidFill>
                    <a:srgbClr val="D83933"/>
                  </a:solidFill>
                  <a:latin typeface="Consolas" panose="020B0609020204030204" pitchFamily="49" charset="0"/>
                  <a:ea typeface="Spoqa Han Sans Neo Regular"/>
                </a:rPr>
                <a: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A5881E40-85C4-3A76-99F6-7924CBFD3090}"/>
              </a:ext>
            </a:extLst>
          </p:cNvPr>
          <p:cNvGrpSpPr/>
          <p:nvPr/>
        </p:nvGrpSpPr>
        <p:grpSpPr>
          <a:xfrm>
            <a:off x="633100" y="4929656"/>
            <a:ext cx="4104304" cy="1505248"/>
            <a:chOff x="631825" y="4319397"/>
            <a:chExt cx="4104304" cy="1505248"/>
          </a:xfrm>
        </p:grpSpPr>
        <p:sp>
          <p:nvSpPr>
            <p:cNvPr id="14" name="TextBox 13">
              <a:extLst>
                <a:ext uri="{FF2B5EF4-FFF2-40B4-BE49-F238E27FC236}">
                  <a16:creationId xmlns:a16="http://schemas.microsoft.com/office/drawing/2014/main" id="{A9B4B289-B3E4-9720-FD37-36436D5A3B16}"/>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0AD6B2AF-7501-CD02-B2F8-ED14409EF54D}"/>
                </a:ext>
              </a:extLst>
            </p:cNvPr>
            <p:cNvSpPr/>
            <p:nvPr/>
          </p:nvSpPr>
          <p:spPr>
            <a:xfrm>
              <a:off x="631825" y="4530600"/>
              <a:ext cx="4104000" cy="129404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/tech/certificate.asp"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새 창 열림</a:t>
              </a:r>
              <a:r>
                <a:rPr lang="en-US" altLang="ko-KR" sz="800" b="1" kern="0">
                  <a:solidFill>
                    <a:schemeClr val="accent1"/>
                  </a:solidFill>
                  <a:latin typeface="Consolas" panose="020B0609020204030204" pitchFamily="49" charset="0"/>
                  <a:ea typeface="Spoqa Han Sans Neo Regular"/>
                </a:rPr>
                <a:t>"</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target="_blank" class="certificate"&gt;</a:t>
              </a:r>
            </a:p>
            <a:p>
              <a:pPr lvl="0" defTabSz="144000">
                <a:lnSpc>
                  <a:spcPct val="110000"/>
                </a:lnSpc>
                <a:defRPr/>
              </a:pPr>
              <a:r>
                <a:rPr lang="en-US" altLang="ko-KR" sz="800" kern="0">
                  <a:latin typeface="Consolas" panose="020B0609020204030204" pitchFamily="49" charset="0"/>
                  <a:ea typeface="Spoqa Han Sans Neo Regular"/>
                </a:rPr>
                <a:t>	&lt;span class="txt"&gt;</a:t>
              </a:r>
              <a:r>
                <a:rPr lang="ko-KR" altLang="en-US" sz="800" kern="0">
                  <a:latin typeface="+mn-ea"/>
                </a:rPr>
                <a:t>보유인증서</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&lt;/a&gt;</a:t>
              </a:r>
              <a:br>
                <a:rPr lang="en-US" altLang="ko-KR" sz="800" kern="0">
                  <a:latin typeface="Consolas" panose="020B0609020204030204" pitchFamily="49" charset="0"/>
                  <a:ea typeface="Spoqa Han Sans Neo Regular"/>
                </a:rPr>
              </a:b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="https://ethics.cj.net/whistles/</a:t>
              </a:r>
              <a:r>
                <a:rPr lang="en-US" altLang="ko-KR" sz="800" kern="0" err="1">
                  <a:latin typeface="Consolas" panose="020B0609020204030204" pitchFamily="49" charset="0"/>
                  <a:ea typeface="Spoqa Han Sans Neo Regular"/>
                </a:rPr>
                <a:t>information?cpc</a:t>
              </a:r>
              <a:r>
                <a:rPr lang="en-US" altLang="ko-KR" sz="800" kern="0">
                  <a:latin typeface="Consolas" panose="020B0609020204030204" pitchFamily="49" charset="0"/>
                  <a:ea typeface="Spoqa Han Sans Neo Regular"/>
                </a:rPr>
                <a:t>=C53BA" target="_new"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새 창 열림</a:t>
              </a:r>
              <a:r>
                <a:rPr lang="en-US" altLang="ko-KR" sz="800" b="1" kern="0">
                  <a:solidFill>
                    <a:schemeClr val="accent1"/>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&gt;</a:t>
              </a:r>
              <a:r>
                <a:rPr lang="ko-KR" altLang="en-US" sz="800" kern="0">
                  <a:latin typeface="+mn-ea"/>
                </a:rPr>
                <a:t>온라인제보</a:t>
              </a:r>
              <a:r>
                <a:rPr lang="en-US" altLang="ko-KR" sz="800" kern="0">
                  <a:latin typeface="Consolas" panose="020B0609020204030204" pitchFamily="49" charset="0"/>
                  <a:ea typeface="Spoqa Han Sans Neo Regular"/>
                </a:rPr>
                <a:t>&lt;/a&gt;</a:t>
              </a:r>
              <a:endParaRPr lang="ko-KR" altLang="en-US" sz="800" kern="0">
                <a:latin typeface="Consolas" panose="020B0609020204030204" pitchFamily="49" charset="0"/>
                <a:ea typeface="Spoqa Han Sans Neo Regular"/>
              </a:endParaRPr>
            </a:p>
            <a:p>
              <a:pPr marL="0" marR="0" lvl="0" indent="0" defTabSz="144000" eaLnBrk="1" fontAlgn="auto" latinLnBrk="0" hangingPunct="1">
                <a:lnSpc>
                  <a:spcPct val="110000"/>
                </a:lnSpc>
                <a:spcBef>
                  <a:spcPts val="0"/>
                </a:spcBef>
                <a:spcAft>
                  <a:spcPts val="0"/>
                </a:spcAft>
                <a:buClrTx/>
                <a:buSzTx/>
                <a:buFontTx/>
                <a:buNone/>
                <a:tabLst/>
                <a:defRPr/>
              </a:pP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0EA1FB83-6F24-1388-7C59-CCA90D60E67A}"/>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A9CA6CCE-C19C-0B4B-A124-61830858B653}"/>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608FFD92-652A-4C58-4A78-11AA3480D74D}"/>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0038B1B9-1E69-0BDC-AB3F-486C621695F5}"/>
              </a:ext>
            </a:extLst>
          </p:cNvPr>
          <p:cNvPicPr>
            <a:picLocks noChangeAspect="1"/>
          </p:cNvPicPr>
          <p:nvPr/>
        </p:nvPicPr>
        <p:blipFill>
          <a:blip r:embed="rId3"/>
          <a:stretch>
            <a:fillRect/>
          </a:stretch>
        </p:blipFill>
        <p:spPr>
          <a:xfrm>
            <a:off x="5183916" y="3751699"/>
            <a:ext cx="4075243" cy="599955"/>
          </a:xfrm>
          <a:prstGeom prst="rect">
            <a:avLst/>
          </a:prstGeom>
        </p:spPr>
      </p:pic>
      <p:sp>
        <p:nvSpPr>
          <p:cNvPr id="4" name="직사각형 3">
            <a:extLst>
              <a:ext uri="{FF2B5EF4-FFF2-40B4-BE49-F238E27FC236}">
                <a16:creationId xmlns:a16="http://schemas.microsoft.com/office/drawing/2014/main" id="{D10E7B3B-249B-4928-A35E-D2D81EEE9F81}"/>
              </a:ext>
            </a:extLst>
          </p:cNvPr>
          <p:cNvSpPr/>
          <p:nvPr/>
        </p:nvSpPr>
        <p:spPr>
          <a:xfrm>
            <a:off x="8598804" y="3835936"/>
            <a:ext cx="561135" cy="268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0A11120A-8BF0-43F4-BD9F-CD67E55E089A}"/>
              </a:ext>
            </a:extLst>
          </p:cNvPr>
          <p:cNvSpPr/>
          <p:nvPr/>
        </p:nvSpPr>
        <p:spPr>
          <a:xfrm>
            <a:off x="5226667" y="3831845"/>
            <a:ext cx="1323127" cy="22191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3288093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08A2B-6002-EE7D-E90B-571DCDFAC10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5C8F12A-2482-DF8A-F388-1F56F3CF717E}"/>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9FDBF237-A07B-9C71-6A7E-D69DDB5F0AD1}"/>
              </a:ext>
            </a:extLst>
          </p:cNvPr>
          <p:cNvSpPr>
            <a:spLocks noGrp="1"/>
          </p:cNvSpPr>
          <p:nvPr>
            <p:ph type="body" sz="quarter" idx="14"/>
          </p:nvPr>
        </p:nvSpPr>
        <p:spPr/>
        <p:txBody>
          <a:bodyPr/>
          <a:lstStyle/>
          <a:p>
            <a:r>
              <a:rPr lang="ko-KR" altLang="en-US"/>
              <a:t>사용자가 실행하지 않은 상황에서 예측하지 않은 새 창이 열리는 경우</a:t>
            </a:r>
          </a:p>
        </p:txBody>
      </p:sp>
      <p:sp>
        <p:nvSpPr>
          <p:cNvPr id="7" name="텍스트 개체 틀 6">
            <a:extLst>
              <a:ext uri="{FF2B5EF4-FFF2-40B4-BE49-F238E27FC236}">
                <a16:creationId xmlns:a16="http://schemas.microsoft.com/office/drawing/2014/main" id="{FE647FE1-44D3-0157-582C-98BA17E42578}"/>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8E242D4E-145E-0F75-0D6F-2AF5FAF161C1}"/>
              </a:ext>
            </a:extLst>
          </p:cNvPr>
          <p:cNvSpPr>
            <a:spLocks noGrp="1"/>
          </p:cNvSpPr>
          <p:nvPr>
            <p:ph type="body" sz="quarter" idx="20"/>
          </p:nvPr>
        </p:nvSpPr>
        <p:spPr>
          <a:xfrm>
            <a:off x="631825" y="2146610"/>
            <a:ext cx="4104000" cy="733516"/>
          </a:xfrm>
        </p:spPr>
        <p:txBody>
          <a:bodyPr/>
          <a:lstStyle/>
          <a:p>
            <a:r>
              <a:rPr lang="en-US" altLang="ko-KR"/>
              <a:t>CSS </a:t>
            </a:r>
            <a:r>
              <a:rPr lang="ko-KR" altLang="en-US"/>
              <a:t>가상 </a:t>
            </a:r>
            <a:r>
              <a:rPr lang="ko-KR" altLang="en-US" err="1"/>
              <a:t>선택자</a:t>
            </a:r>
            <a:r>
              <a:rPr lang="ko-KR" altLang="en-US"/>
              <a:t> 표현에 대한 대체 콘텐츠를 제공하지 않아 스크린 리더 사용자는 정보를 전달받을 수 없음</a:t>
            </a:r>
            <a:endParaRPr lang="en-US" altLang="ko-KR"/>
          </a:p>
          <a:p>
            <a:r>
              <a:rPr lang="ko-KR" altLang="en-US"/>
              <a:t>링크 텍스트에 </a:t>
            </a:r>
            <a:r>
              <a:rPr lang="en-US" altLang="ko-KR"/>
              <a:t>'MORE'</a:t>
            </a:r>
            <a:r>
              <a:rPr lang="ko-KR" altLang="en-US"/>
              <a:t> 텍스트를 추가해야 함</a:t>
            </a:r>
            <a:endParaRPr lang="en-US" altLang="ko-KR"/>
          </a:p>
        </p:txBody>
      </p:sp>
      <p:grpSp>
        <p:nvGrpSpPr>
          <p:cNvPr id="10" name="그룹 9">
            <a:extLst>
              <a:ext uri="{FF2B5EF4-FFF2-40B4-BE49-F238E27FC236}">
                <a16:creationId xmlns:a16="http://schemas.microsoft.com/office/drawing/2014/main" id="{8433EC95-3D1D-84CB-5FB8-2B5B2F5A51E0}"/>
              </a:ext>
            </a:extLst>
          </p:cNvPr>
          <p:cNvGrpSpPr/>
          <p:nvPr/>
        </p:nvGrpSpPr>
        <p:grpSpPr>
          <a:xfrm>
            <a:off x="646841" y="3404115"/>
            <a:ext cx="4104304" cy="963561"/>
            <a:chOff x="633404" y="2845589"/>
            <a:chExt cx="4104304" cy="963561"/>
          </a:xfrm>
        </p:grpSpPr>
        <p:sp>
          <p:nvSpPr>
            <p:cNvPr id="11" name="TextBox 10">
              <a:extLst>
                <a:ext uri="{FF2B5EF4-FFF2-40B4-BE49-F238E27FC236}">
                  <a16:creationId xmlns:a16="http://schemas.microsoft.com/office/drawing/2014/main" id="{7F396365-A91D-57F9-855E-662F6EE2E94F}"/>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2F7C67B5-276A-129E-BD0B-ECD532B88A5D}"/>
                </a:ext>
              </a:extLst>
            </p:cNvPr>
            <p:cNvSpPr/>
            <p:nvPr/>
          </p:nvSpPr>
          <p:spPr>
            <a:xfrm>
              <a:off x="633404" y="3056792"/>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/tech/certificate.asp" target="_blank" class="certificate"&gt;</a:t>
              </a:r>
            </a:p>
            <a:p>
              <a:pPr lvl="0" defTabSz="144000">
                <a:lnSpc>
                  <a:spcPct val="110000"/>
                </a:lnSpc>
                <a:defRPr/>
              </a:pPr>
              <a:r>
                <a:rPr lang="en-US" altLang="ko-KR" sz="800" b="1" kern="0">
                  <a:solidFill>
                    <a:srgbClr val="C00000"/>
                  </a:solidFill>
                  <a:latin typeface="Consolas" panose="020B0609020204030204" pitchFamily="49" charset="0"/>
                  <a:ea typeface="Spoqa Han Sans Neo Regular"/>
                </a:rPr>
                <a:t>					</a:t>
              </a:r>
              <a:r>
                <a:rPr lang="en-US" altLang="ko-KR" sz="800" kern="0">
                  <a:latin typeface="Consolas" panose="020B0609020204030204" pitchFamily="49" charset="0"/>
                </a:rPr>
                <a:t>&lt;span class="txt"&gt;</a:t>
              </a:r>
              <a:r>
                <a:rPr lang="ko-KR" altLang="en-US" sz="800" b="1" kern="0">
                  <a:solidFill>
                    <a:srgbClr val="C00000"/>
                  </a:solidFill>
                  <a:latin typeface="+mn-ea"/>
                </a:rPr>
                <a:t>보유인증서</a:t>
              </a:r>
              <a:r>
                <a:rPr lang="en-US" altLang="ko-KR" sz="800" kern="0">
                  <a:latin typeface="Consolas" panose="020B0609020204030204" pitchFamily="49" charset="0"/>
                </a:rPr>
                <a:t>&lt;/span&gt;</a:t>
              </a:r>
            </a:p>
            <a:p>
              <a:pPr lvl="0" defTabSz="144000">
                <a:lnSpc>
                  <a:spcPct val="110000"/>
                </a:lnSpc>
                <a:defRPr/>
              </a:pPr>
              <a:r>
                <a:rPr lang="en-US" altLang="ko-KR" sz="800" kern="0">
                  <a:latin typeface="Consolas" panose="020B0609020204030204" pitchFamily="49" charset="0"/>
                  <a:ea typeface="Spoqa Han Sans Neo Regular"/>
                </a:rPr>
                <a:t>&lt;/a&gt;</a:t>
              </a:r>
            </a:p>
          </p:txBody>
        </p:sp>
      </p:grpSp>
      <p:grpSp>
        <p:nvGrpSpPr>
          <p:cNvPr id="13" name="그룹 12">
            <a:extLst>
              <a:ext uri="{FF2B5EF4-FFF2-40B4-BE49-F238E27FC236}">
                <a16:creationId xmlns:a16="http://schemas.microsoft.com/office/drawing/2014/main" id="{70BAA6D5-89F2-F4AD-F0E8-F23799107411}"/>
              </a:ext>
            </a:extLst>
          </p:cNvPr>
          <p:cNvGrpSpPr/>
          <p:nvPr/>
        </p:nvGrpSpPr>
        <p:grpSpPr>
          <a:xfrm>
            <a:off x="633100" y="4635092"/>
            <a:ext cx="4104304" cy="963561"/>
            <a:chOff x="631825" y="4319397"/>
            <a:chExt cx="4104304" cy="963561"/>
          </a:xfrm>
        </p:grpSpPr>
        <p:sp>
          <p:nvSpPr>
            <p:cNvPr id="14" name="TextBox 13">
              <a:extLst>
                <a:ext uri="{FF2B5EF4-FFF2-40B4-BE49-F238E27FC236}">
                  <a16:creationId xmlns:a16="http://schemas.microsoft.com/office/drawing/2014/main" id="{16E82344-BE76-EEB0-FDDD-CAE2920F565B}"/>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810EF321-F064-DB74-AEE3-04C7CEADBC75}"/>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/tech/certificate.asp" title="</a:t>
              </a:r>
              <a:r>
                <a:rPr lang="ko-KR" altLang="en-US" sz="800" kern="0">
                  <a:latin typeface="+mn-ea"/>
                </a:rPr>
                <a:t>새 창 열림</a:t>
              </a:r>
              <a:r>
                <a:rPr lang="en-US" altLang="ko-KR" sz="800" kern="0">
                  <a:latin typeface="Consolas" panose="020B0609020204030204" pitchFamily="49" charset="0"/>
                  <a:ea typeface="Spoqa Han Sans Neo Regular"/>
                </a:rPr>
                <a:t>" target="_blank" class="certificate"&gt;</a:t>
              </a:r>
            </a:p>
            <a:p>
              <a:pPr lvl="0" defTabSz="144000">
                <a:lnSpc>
                  <a:spcPct val="110000"/>
                </a:lnSpc>
                <a:defRPr/>
              </a:pPr>
              <a:r>
                <a:rPr lang="en-US" altLang="ko-KR" sz="800" kern="0">
                  <a:latin typeface="Consolas" panose="020B0609020204030204" pitchFamily="49" charset="0"/>
                  <a:ea typeface="Spoqa Han Sans Neo Regular"/>
                </a:rPr>
                <a:t>					&lt;span class="txt"&gt;</a:t>
              </a:r>
              <a:r>
                <a:rPr lang="ko-KR" altLang="en-US" sz="800" kern="0">
                  <a:latin typeface="+mn-ea"/>
                </a:rPr>
                <a:t>보유인증서</a:t>
              </a:r>
              <a:r>
                <a:rPr lang="ko-KR" altLang="en-US" sz="800" kern="0">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ea typeface="Spoqa Han Sans Neo Regular"/>
                </a:rPr>
                <a:t>MORE</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&lt;/a&gt;</a:t>
              </a:r>
            </a:p>
          </p:txBody>
        </p:sp>
      </p:grpSp>
      <p:sp>
        <p:nvSpPr>
          <p:cNvPr id="16" name="텍스트 개체 틀 9">
            <a:extLst>
              <a:ext uri="{FF2B5EF4-FFF2-40B4-BE49-F238E27FC236}">
                <a16:creationId xmlns:a16="http://schemas.microsoft.com/office/drawing/2014/main" id="{426F4166-8920-FA44-15D9-BA2BF99F4CB8}"/>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71960CBF-9431-6B20-7BC6-0CBCAB658D09}"/>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196E931C-BD04-0B86-839C-3BE625BCD46C}"/>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20CE0741-FF92-EF58-788C-6223CFC8AF23}"/>
              </a:ext>
            </a:extLst>
          </p:cNvPr>
          <p:cNvPicPr>
            <a:picLocks noChangeAspect="1"/>
          </p:cNvPicPr>
          <p:nvPr/>
        </p:nvPicPr>
        <p:blipFill>
          <a:blip r:embed="rId3"/>
          <a:stretch>
            <a:fillRect/>
          </a:stretch>
        </p:blipFill>
        <p:spPr>
          <a:xfrm>
            <a:off x="5183916" y="3751699"/>
            <a:ext cx="4075243" cy="599955"/>
          </a:xfrm>
          <a:prstGeom prst="rect">
            <a:avLst/>
          </a:prstGeom>
        </p:spPr>
      </p:pic>
      <p:sp>
        <p:nvSpPr>
          <p:cNvPr id="4" name="직사각형 3">
            <a:extLst>
              <a:ext uri="{FF2B5EF4-FFF2-40B4-BE49-F238E27FC236}">
                <a16:creationId xmlns:a16="http://schemas.microsoft.com/office/drawing/2014/main" id="{A77D6C86-BB18-73DC-BAA7-5AFA276D5607}"/>
              </a:ext>
            </a:extLst>
          </p:cNvPr>
          <p:cNvSpPr/>
          <p:nvPr/>
        </p:nvSpPr>
        <p:spPr>
          <a:xfrm>
            <a:off x="8598804" y="3835936"/>
            <a:ext cx="561135" cy="268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12949014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FFD9B-6900-C181-6FC6-66D309DB0BD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0B38D82-F41A-65FD-09D2-B807DB9DA400}"/>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F2E5582C-3233-A29F-88BC-88345A271C81}"/>
              </a:ext>
            </a:extLst>
          </p:cNvPr>
          <p:cNvSpPr>
            <a:spLocks noGrp="1"/>
          </p:cNvSpPr>
          <p:nvPr>
            <p:ph type="body" sz="quarter" idx="14"/>
          </p:nvPr>
        </p:nvSpPr>
        <p:spPr/>
        <p:txBody>
          <a:bodyPr/>
          <a:lstStyle/>
          <a:p>
            <a:r>
              <a:rPr lang="en-US" altLang="ko-KR"/>
              <a:t>&lt;</a:t>
            </a:r>
            <a:r>
              <a:rPr lang="en-US" altLang="ko-KR" err="1"/>
              <a:t>img</a:t>
            </a:r>
            <a:r>
              <a:rPr lang="en-US" altLang="ko-KR"/>
              <a:t>&gt;,&lt;input type="image"&gt; </a:t>
            </a:r>
            <a:r>
              <a:rPr lang="ko-KR" altLang="en-US"/>
              <a:t>등 이미지 요소에 대해 </a:t>
            </a:r>
            <a:r>
              <a:rPr lang="en-US" altLang="ko-KR"/>
              <a:t>alt </a:t>
            </a:r>
            <a:r>
              <a:rPr lang="ko-KR" altLang="en-US"/>
              <a:t>속성을 제공하지 않거나 </a:t>
            </a:r>
            <a:r>
              <a:rPr lang="en-US" altLang="ko-KR"/>
              <a:t>alt</a:t>
            </a:r>
            <a:r>
              <a:rPr lang="ko-KR" altLang="en-US"/>
              <a:t>속성은 선언되었으나 그 내용이 </a:t>
            </a:r>
            <a:r>
              <a:rPr lang="en-US" altLang="ko-KR" err="1"/>
              <a:t>img</a:t>
            </a:r>
            <a:r>
              <a:rPr lang="ko-KR" altLang="en-US"/>
              <a:t>의 내용을 대체할 수 없는 경우 그리고 오타로 표기되어 의미가 변경된 경우</a:t>
            </a:r>
          </a:p>
        </p:txBody>
      </p:sp>
      <p:sp>
        <p:nvSpPr>
          <p:cNvPr id="7" name="텍스트 개체 틀 6">
            <a:extLst>
              <a:ext uri="{FF2B5EF4-FFF2-40B4-BE49-F238E27FC236}">
                <a16:creationId xmlns:a16="http://schemas.microsoft.com/office/drawing/2014/main" id="{2C13045E-8170-43E5-9CF1-7AD4EA0CDE07}"/>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BCBCB6A5-1539-EB8A-D5E6-763C49B57DA8}"/>
              </a:ext>
            </a:extLst>
          </p:cNvPr>
          <p:cNvSpPr>
            <a:spLocks noGrp="1"/>
          </p:cNvSpPr>
          <p:nvPr>
            <p:ph type="body" sz="quarter" idx="20"/>
          </p:nvPr>
        </p:nvSpPr>
        <p:spPr>
          <a:xfrm>
            <a:off x="631825" y="2146610"/>
            <a:ext cx="4104000" cy="650032"/>
          </a:xfrm>
        </p:spPr>
        <p:txBody>
          <a:bodyPr/>
          <a:lstStyle/>
          <a:p>
            <a:r>
              <a:rPr lang="ko-KR" altLang="en-US"/>
              <a:t>링크의 텍스트와 이미지의 대체 텍스트에 중복된 내용을 제공하고 있음</a:t>
            </a:r>
            <a:endParaRPr lang="en-US" altLang="ko-KR"/>
          </a:p>
          <a:p>
            <a:pPr lvl="1"/>
            <a:r>
              <a:rPr lang="en-US" altLang="ko-KR"/>
              <a:t> </a:t>
            </a:r>
            <a:r>
              <a:rPr lang="ko-KR" altLang="en-US"/>
              <a:t>이미지 요소 전</a:t>
            </a:r>
            <a:r>
              <a:rPr lang="en-US" altLang="ko-KR"/>
              <a:t>·</a:t>
            </a:r>
            <a:r>
              <a:rPr lang="ko-KR" altLang="en-US"/>
              <a:t>후에 제공된 텍스트를 통해 이미지에서 전달하고자 하는 정보를 충분히 파악할 수 있으므로 대체 텍스트 속성을 빈 값으로 제공해야 함 </a:t>
            </a:r>
            <a:endParaRPr lang="en-US" altLang="ko-KR"/>
          </a:p>
        </p:txBody>
      </p:sp>
      <p:grpSp>
        <p:nvGrpSpPr>
          <p:cNvPr id="10" name="그룹 9">
            <a:extLst>
              <a:ext uri="{FF2B5EF4-FFF2-40B4-BE49-F238E27FC236}">
                <a16:creationId xmlns:a16="http://schemas.microsoft.com/office/drawing/2014/main" id="{A83145D4-3754-7823-8C58-9C907CBC8E46}"/>
              </a:ext>
            </a:extLst>
          </p:cNvPr>
          <p:cNvGrpSpPr/>
          <p:nvPr/>
        </p:nvGrpSpPr>
        <p:grpSpPr>
          <a:xfrm>
            <a:off x="632796" y="3354111"/>
            <a:ext cx="4104304" cy="964074"/>
            <a:chOff x="633404" y="2845589"/>
            <a:chExt cx="4104304" cy="964074"/>
          </a:xfrm>
        </p:grpSpPr>
        <p:sp>
          <p:nvSpPr>
            <p:cNvPr id="11" name="TextBox 10">
              <a:extLst>
                <a:ext uri="{FF2B5EF4-FFF2-40B4-BE49-F238E27FC236}">
                  <a16:creationId xmlns:a16="http://schemas.microsoft.com/office/drawing/2014/main" id="{43F3A5DF-A149-F0E0-7530-E1878B3B402F}"/>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E34A6720-4BFF-501E-F9F4-9100EE012FB7}"/>
                </a:ext>
              </a:extLst>
            </p:cNvPr>
            <p:cNvSpPr/>
            <p:nvPr/>
          </p:nvSpPr>
          <p:spPr>
            <a:xfrm>
              <a:off x="633404" y="3056792"/>
              <a:ext cx="4104000" cy="752871"/>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javascript:void</a:t>
              </a:r>
              <a:r>
                <a:rPr lang="en-US" altLang="ko-KR" sz="800" kern="0">
                  <a:latin typeface="Consolas" panose="020B0609020204030204" pitchFamily="49" charset="0"/>
                  <a:ea typeface="Spoqa Han Sans Neo Regular"/>
                </a:rPr>
                <a:t>(0);" onclick="</a:t>
              </a:r>
              <a:r>
                <a:rPr lang="en-US" altLang="ko-KR" sz="800" kern="0" err="1">
                  <a:latin typeface="Consolas" panose="020B0609020204030204" pitchFamily="49" charset="0"/>
                  <a:ea typeface="Spoqa Han Sans Neo Regular"/>
                </a:rPr>
                <a:t>fnRelation</a:t>
              </a:r>
              <a:r>
                <a:rPr lang="en-US" altLang="ko-KR" sz="800" kern="0">
                  <a:latin typeface="Consolas" panose="020B0609020204030204" pitchFamily="49" charset="0"/>
                  <a:ea typeface="Spoqa Han Sans Neo Regular"/>
                </a:rPr>
                <a:t>(1620)"&gt;&lt;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="/uploads/RECORD/2020931633119943.jpg" </a:t>
              </a:r>
              <a:r>
                <a:rPr lang="en-US" altLang="ko-KR" sz="800" b="1" kern="0">
                  <a:solidFill>
                    <a:srgbClr val="D83933"/>
                  </a:solidFill>
                  <a:latin typeface="Consolas" panose="020B0609020204030204" pitchFamily="49" charset="0"/>
                  <a:ea typeface="Spoqa Han Sans Neo Regular"/>
                </a:rPr>
                <a:t>alt="</a:t>
              </a:r>
              <a:r>
                <a:rPr lang="en-US" altLang="ko-KR" sz="800" b="1" kern="0" err="1">
                  <a:solidFill>
                    <a:srgbClr val="D83933"/>
                  </a:solidFill>
                  <a:latin typeface="+mn-ea"/>
                </a:rPr>
                <a:t>KT&amp;amp;G</a:t>
              </a:r>
              <a:r>
                <a:rPr lang="en-US" altLang="ko-KR" sz="800" b="1" kern="0">
                  <a:solidFill>
                    <a:srgbClr val="D83933"/>
                  </a:solidFill>
                  <a:latin typeface="+mn-ea"/>
                </a:rPr>
                <a:t> </a:t>
              </a:r>
              <a:r>
                <a:rPr lang="ko-KR" altLang="en-US" sz="800" b="1" kern="0">
                  <a:solidFill>
                    <a:srgbClr val="D83933"/>
                  </a:solidFill>
                  <a:latin typeface="+mn-ea"/>
                </a:rPr>
                <a:t>청년창업지원센터 이미지</a:t>
              </a:r>
              <a:r>
                <a:rPr lang="en-US" altLang="ko-KR" sz="800" b="1" kern="0">
                  <a:solidFill>
                    <a:srgbClr val="D83933"/>
                  </a:solidFill>
                  <a:latin typeface="Consolas" panose="020B0609020204030204" pitchFamily="49" charset="0"/>
                  <a:ea typeface="Spoqa Han Sans Neo Regular"/>
                </a:rPr>
                <a:t>" title="</a:t>
              </a:r>
              <a:r>
                <a:rPr lang="en-US" altLang="ko-KR" sz="800" b="1" kern="0" err="1">
                  <a:solidFill>
                    <a:srgbClr val="D83933"/>
                  </a:solidFill>
                  <a:latin typeface="+mn-ea"/>
                </a:rPr>
                <a:t>KT&amp;amp;G</a:t>
              </a:r>
              <a:r>
                <a:rPr lang="en-US" altLang="ko-KR" sz="800" b="1" kern="0">
                  <a:solidFill>
                    <a:srgbClr val="D83933"/>
                  </a:solidFill>
                  <a:latin typeface="+mn-ea"/>
                </a:rPr>
                <a:t> </a:t>
              </a:r>
              <a:r>
                <a:rPr lang="ko-KR" altLang="en-US" sz="800" b="1" kern="0">
                  <a:solidFill>
                    <a:srgbClr val="D83933"/>
                  </a:solidFill>
                  <a:latin typeface="+mn-ea"/>
                </a:rPr>
                <a:t>청년창업지원센터 이미지</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&gt;&lt;span</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class="txt"&gt;</a:t>
              </a:r>
              <a:r>
                <a:rPr lang="en-US" altLang="ko-KR" sz="800" kern="0" err="1">
                  <a:latin typeface="Consolas" panose="020B0609020204030204" pitchFamily="49" charset="0"/>
                  <a:ea typeface="Spoqa Han Sans Neo Regular"/>
                </a:rPr>
                <a:t>KT&amp;amp;G</a:t>
              </a:r>
              <a:r>
                <a:rPr lang="en-US" altLang="ko-KR" sz="800" kern="0">
                  <a:latin typeface="Consolas" panose="020B0609020204030204" pitchFamily="49" charset="0"/>
                  <a:ea typeface="Spoqa Han Sans Neo Regular"/>
                </a:rPr>
                <a:t> </a:t>
              </a:r>
              <a:r>
                <a:rPr lang="ko-KR" altLang="en-US" sz="800" kern="0">
                  <a:latin typeface="+mn-ea"/>
                </a:rPr>
                <a:t>청년창업지원센터</a:t>
              </a:r>
              <a:r>
                <a:rPr lang="en-US" altLang="ko-KR" sz="800" kern="0">
                  <a:latin typeface="Consolas" panose="020B0609020204030204" pitchFamily="49" charset="0"/>
                  <a:ea typeface="Spoqa Han Sans Neo Regular"/>
                </a:rPr>
                <a:t>&lt;/span&gt;&lt;/a&gt;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10EA1F67-50F3-FC13-E515-3BB72A4F35A5}"/>
              </a:ext>
            </a:extLst>
          </p:cNvPr>
          <p:cNvGrpSpPr/>
          <p:nvPr/>
        </p:nvGrpSpPr>
        <p:grpSpPr>
          <a:xfrm>
            <a:off x="631521" y="4668824"/>
            <a:ext cx="4104304" cy="1098983"/>
            <a:chOff x="631825" y="4319397"/>
            <a:chExt cx="4104304" cy="1098983"/>
          </a:xfrm>
        </p:grpSpPr>
        <p:sp>
          <p:nvSpPr>
            <p:cNvPr id="14" name="TextBox 13">
              <a:extLst>
                <a:ext uri="{FF2B5EF4-FFF2-40B4-BE49-F238E27FC236}">
                  <a16:creationId xmlns:a16="http://schemas.microsoft.com/office/drawing/2014/main" id="{C471D548-B22B-E901-AD15-121DBF56E48F}"/>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32BE57D5-D3DF-5B89-65C7-A5B1F670E490}"/>
                </a:ext>
              </a:extLst>
            </p:cNvPr>
            <p:cNvSpPr/>
            <p:nvPr/>
          </p:nvSpPr>
          <p:spPr>
            <a:xfrm>
              <a:off x="631825" y="4530600"/>
              <a:ext cx="4104000" cy="88778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javascript:void</a:t>
              </a:r>
              <a:r>
                <a:rPr lang="en-US" altLang="ko-KR" sz="800" kern="0">
                  <a:latin typeface="Consolas" panose="020B0609020204030204" pitchFamily="49" charset="0"/>
                  <a:ea typeface="Spoqa Han Sans Neo Regular"/>
                </a:rPr>
                <a:t>(0);" onclick="</a:t>
              </a:r>
              <a:r>
                <a:rPr lang="en-US" altLang="ko-KR" sz="800" kern="0" err="1">
                  <a:latin typeface="Consolas" panose="020B0609020204030204" pitchFamily="49" charset="0"/>
                  <a:ea typeface="Spoqa Han Sans Neo Regular"/>
                </a:rPr>
                <a:t>fnRelation</a:t>
              </a:r>
              <a:r>
                <a:rPr lang="en-US" altLang="ko-KR" sz="800" kern="0">
                  <a:latin typeface="Consolas" panose="020B0609020204030204" pitchFamily="49" charset="0"/>
                  <a:ea typeface="Spoqa Han Sans Neo Regular"/>
                </a:rPr>
                <a:t>(1620)"&gt;&lt;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="/uploads/RECORD/2020931633119943.jpg" </a:t>
              </a:r>
              <a:r>
                <a:rPr lang="en-US" altLang="ko-KR" sz="800" b="1" kern="0">
                  <a:solidFill>
                    <a:schemeClr val="accent1"/>
                  </a:solidFill>
                  <a:latin typeface="Consolas" panose="020B0609020204030204" pitchFamily="49" charset="0"/>
                  <a:ea typeface="Spoqa Han Sans Neo Regular"/>
                </a:rPr>
                <a:t>alt=""</a:t>
              </a:r>
              <a:r>
                <a:rPr lang="en-US" altLang="ko-KR" sz="800" b="1" kern="0">
                  <a:solidFill>
                    <a:srgbClr val="D83933"/>
                  </a:solidFill>
                  <a:latin typeface="Consolas" panose="020B0609020204030204" pitchFamily="49" charset="0"/>
                  <a:ea typeface="Spoqa Han Sans Neo Regular"/>
                </a:rPr>
                <a:t> </a:t>
              </a:r>
              <a:r>
                <a:rPr lang="en-US" altLang="ko-KR" sz="800" b="1" strike="sngStrike" kern="0">
                  <a:solidFill>
                    <a:schemeClr val="accent1"/>
                  </a:solidFill>
                  <a:latin typeface="Consolas" panose="020B0609020204030204" pitchFamily="49" charset="0"/>
                  <a:ea typeface="Spoqa Han Sans Neo Regular"/>
                </a:rPr>
                <a:t>title="</a:t>
              </a:r>
              <a:r>
                <a:rPr lang="en-US" altLang="ko-KR" sz="800" b="1" strike="sngStrike" kern="0" err="1">
                  <a:solidFill>
                    <a:schemeClr val="accent1"/>
                  </a:solidFill>
                  <a:latin typeface="+mn-ea"/>
                </a:rPr>
                <a:t>KT&amp;amp;G</a:t>
              </a:r>
              <a:r>
                <a:rPr lang="en-US" altLang="ko-KR" sz="800" b="1" strike="sngStrike" kern="0">
                  <a:solidFill>
                    <a:schemeClr val="accent1"/>
                  </a:solidFill>
                  <a:latin typeface="+mn-ea"/>
                </a:rPr>
                <a:t> </a:t>
              </a:r>
              <a:r>
                <a:rPr lang="ko-KR" altLang="en-US" sz="800" b="1" strike="sngStrike" kern="0">
                  <a:solidFill>
                    <a:schemeClr val="accent1"/>
                  </a:solidFill>
                  <a:latin typeface="+mn-ea"/>
                </a:rPr>
                <a:t>청년창업지원센터 이미지</a:t>
              </a:r>
              <a:r>
                <a:rPr lang="en-US" altLang="ko-KR" sz="800" b="1" strike="sngStrike"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&gt;&lt;span</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class="txt"&gt;</a:t>
              </a:r>
              <a:r>
                <a:rPr lang="en-US" altLang="ko-KR" sz="800" kern="0" err="1">
                  <a:latin typeface="Consolas" panose="020B0609020204030204" pitchFamily="49" charset="0"/>
                  <a:ea typeface="Spoqa Han Sans Neo Regular"/>
                </a:rPr>
                <a:t>KT&amp;amp;G</a:t>
              </a:r>
              <a:r>
                <a:rPr lang="en-US" altLang="ko-KR" sz="800" kern="0">
                  <a:latin typeface="Consolas" panose="020B0609020204030204" pitchFamily="49" charset="0"/>
                  <a:ea typeface="Spoqa Han Sans Neo Regular"/>
                </a:rPr>
                <a:t> </a:t>
              </a:r>
              <a:r>
                <a:rPr lang="ko-KR" altLang="en-US" sz="800" kern="0">
                  <a:latin typeface="+mn-ea"/>
                </a:rPr>
                <a:t>청년창업지원센터</a:t>
              </a:r>
              <a:r>
                <a:rPr lang="en-US" altLang="ko-KR" sz="800" kern="0">
                  <a:latin typeface="Consolas" panose="020B0609020204030204" pitchFamily="49" charset="0"/>
                  <a:ea typeface="Spoqa Han Sans Neo Regular"/>
                </a:rPr>
                <a:t>&lt;/span&gt;&lt;/a&gt;</a:t>
              </a:r>
              <a:endParaRPr lang="ko-KR" altLang="en-US" sz="800" kern="0">
                <a:latin typeface="Consolas" panose="020B0609020204030204" pitchFamily="49" charset="0"/>
                <a:ea typeface="Spoqa Han Sans Neo Regular"/>
              </a:endParaRPr>
            </a:p>
            <a:p>
              <a:pPr marL="0" marR="0" lvl="0" indent="0" defTabSz="144000" eaLnBrk="1" fontAlgn="auto" latinLnBrk="0" hangingPunct="1">
                <a:lnSpc>
                  <a:spcPct val="110000"/>
                </a:lnSpc>
                <a:spcBef>
                  <a:spcPts val="0"/>
                </a:spcBef>
                <a:spcAft>
                  <a:spcPts val="0"/>
                </a:spcAft>
                <a:buClrTx/>
                <a:buSzTx/>
                <a:buFontTx/>
                <a:buNone/>
                <a:tabLst/>
                <a:defRPr/>
              </a:pP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2FB77217-A866-2F7A-E3A3-992E92B567F8}"/>
              </a:ext>
            </a:extLst>
          </p:cNvPr>
          <p:cNvSpPr>
            <a:spLocks noGrp="1"/>
          </p:cNvSpPr>
          <p:nvPr>
            <p:ph type="body" sz="quarter" idx="11"/>
          </p:nvPr>
        </p:nvSpPr>
        <p:spPr>
          <a:xfrm>
            <a:off x="1265556" y="808726"/>
            <a:ext cx="8224519" cy="194400"/>
          </a:xfrm>
        </p:spPr>
        <p:txBody>
          <a:bodyPr/>
          <a:lstStyle/>
          <a:p>
            <a:r>
              <a:rPr lang="ko-KR" altLang="en-US"/>
              <a:t>메인</a:t>
            </a:r>
            <a:r>
              <a:rPr lang="en-US" altLang="ko-KR"/>
              <a:t>(</a:t>
            </a:r>
            <a:r>
              <a:rPr lang="ko-KR" altLang="en-US"/>
              <a:t>팝업</a:t>
            </a:r>
            <a:r>
              <a:rPr lang="en-US" altLang="ko-KR"/>
              <a:t>)</a:t>
            </a:r>
            <a:endParaRPr lang="ko-KR" altLang="en-US"/>
          </a:p>
        </p:txBody>
      </p:sp>
      <p:sp>
        <p:nvSpPr>
          <p:cNvPr id="17" name="텍스트 개체 틀 11">
            <a:extLst>
              <a:ext uri="{FF2B5EF4-FFF2-40B4-BE49-F238E27FC236}">
                <a16:creationId xmlns:a16="http://schemas.microsoft.com/office/drawing/2014/main" id="{BFE98DD3-640B-5AAB-8C68-1ACD3D202272}"/>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A4CED653-426A-6F50-EEBB-43C3F9DE094F}"/>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 name="그림 1">
            <a:extLst>
              <a:ext uri="{FF2B5EF4-FFF2-40B4-BE49-F238E27FC236}">
                <a16:creationId xmlns:a16="http://schemas.microsoft.com/office/drawing/2014/main" id="{5B74CA64-7CD3-458F-E505-6AB8E54CE4C4}"/>
              </a:ext>
            </a:extLst>
          </p:cNvPr>
          <p:cNvPicPr>
            <a:picLocks noChangeAspect="1"/>
          </p:cNvPicPr>
          <p:nvPr/>
        </p:nvPicPr>
        <p:blipFill>
          <a:blip r:embed="rId2"/>
          <a:srcRect l="50893" b="39824"/>
          <a:stretch>
            <a:fillRect/>
          </a:stretch>
        </p:blipFill>
        <p:spPr>
          <a:xfrm>
            <a:off x="5448299" y="2497560"/>
            <a:ext cx="3569417" cy="3162914"/>
          </a:xfrm>
          <a:prstGeom prst="rect">
            <a:avLst/>
          </a:prstGeom>
        </p:spPr>
      </p:pic>
      <p:sp>
        <p:nvSpPr>
          <p:cNvPr id="3" name="직사각형 2">
            <a:extLst>
              <a:ext uri="{FF2B5EF4-FFF2-40B4-BE49-F238E27FC236}">
                <a16:creationId xmlns:a16="http://schemas.microsoft.com/office/drawing/2014/main" id="{295BEBF2-C014-E75E-8C38-6C7C94889DE6}"/>
              </a:ext>
            </a:extLst>
          </p:cNvPr>
          <p:cNvSpPr/>
          <p:nvPr/>
        </p:nvSpPr>
        <p:spPr>
          <a:xfrm>
            <a:off x="5547906" y="4680855"/>
            <a:ext cx="979194" cy="581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4" name="직사각형 3">
            <a:extLst>
              <a:ext uri="{FF2B5EF4-FFF2-40B4-BE49-F238E27FC236}">
                <a16:creationId xmlns:a16="http://schemas.microsoft.com/office/drawing/2014/main" id="{0EF92892-9C28-A6F4-4BE1-5BE99493BC5D}"/>
              </a:ext>
            </a:extLst>
          </p:cNvPr>
          <p:cNvSpPr/>
          <p:nvPr/>
        </p:nvSpPr>
        <p:spPr>
          <a:xfrm>
            <a:off x="6588607" y="4675172"/>
            <a:ext cx="979194" cy="581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EB421CF7-0175-C4F0-F2BD-3F6093D5ADAA}"/>
              </a:ext>
            </a:extLst>
          </p:cNvPr>
          <p:cNvSpPr/>
          <p:nvPr/>
        </p:nvSpPr>
        <p:spPr>
          <a:xfrm>
            <a:off x="7629308" y="4675172"/>
            <a:ext cx="979194" cy="581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TextBox 18">
            <a:extLst>
              <a:ext uri="{FF2B5EF4-FFF2-40B4-BE49-F238E27FC236}">
                <a16:creationId xmlns:a16="http://schemas.microsoft.com/office/drawing/2014/main" id="{14347D2C-7898-AD3F-1FD1-91CBCD180D65}"/>
              </a:ext>
            </a:extLst>
          </p:cNvPr>
          <p:cNvSpPr txBox="1"/>
          <p:nvPr/>
        </p:nvSpPr>
        <p:spPr>
          <a:xfrm>
            <a:off x="5624947" y="6112204"/>
            <a:ext cx="3193182" cy="211203"/>
          </a:xfrm>
          <a:prstGeom prst="rect">
            <a:avLst/>
          </a:prstGeom>
          <a:noFill/>
        </p:spPr>
        <p:txBody>
          <a:bodyPr wrap="none" lIns="0" tIns="0" rIns="0" bIns="72000" rtlCol="0">
            <a:spAutoFit/>
          </a:bodyPr>
          <a:lstStyle/>
          <a:p>
            <a:pPr algn="l"/>
            <a:r>
              <a:rPr lang="ko-KR" altLang="en-US" sz="900" b="1">
                <a:highlight>
                  <a:srgbClr val="FFFF00"/>
                </a:highlight>
              </a:rPr>
              <a:t>사진으로 표시하지 않은 팝업 내부 전체 이미지도 점검하여 개선 필요</a:t>
            </a:r>
          </a:p>
        </p:txBody>
      </p:sp>
    </p:spTree>
    <p:extLst>
      <p:ext uri="{BB962C8B-B14F-4D97-AF65-F5344CB8AC3E}">
        <p14:creationId xmlns:p14="http://schemas.microsoft.com/office/powerpoint/2010/main" val="291191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3837-EF57-190C-788C-032DBDAA4C1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658712AE-7C98-EDD9-0980-136FB419043A}"/>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1B416E44-065B-B588-A27F-81324D16BC50}"/>
              </a:ext>
            </a:extLst>
          </p:cNvPr>
          <p:cNvSpPr>
            <a:spLocks noGrp="1"/>
          </p:cNvSpPr>
          <p:nvPr>
            <p:ph type="body" sz="quarter" idx="14"/>
          </p:nvPr>
        </p:nvSpPr>
        <p:spPr/>
        <p:txBody>
          <a:bodyPr/>
          <a:lstStyle/>
          <a:p>
            <a:r>
              <a:rPr lang="en-US" altLang="ko-KR"/>
              <a:t>&lt;</a:t>
            </a:r>
            <a:r>
              <a:rPr lang="en-US" altLang="ko-KR" err="1"/>
              <a:t>img</a:t>
            </a:r>
            <a:r>
              <a:rPr lang="en-US" altLang="ko-KR"/>
              <a:t>&gt;,&lt;input type="image"&gt; </a:t>
            </a:r>
            <a:r>
              <a:rPr lang="ko-KR" altLang="en-US"/>
              <a:t>등 이미지 요소에 대해 </a:t>
            </a:r>
            <a:r>
              <a:rPr lang="en-US" altLang="ko-KR"/>
              <a:t>alt </a:t>
            </a:r>
            <a:r>
              <a:rPr lang="ko-KR" altLang="en-US"/>
              <a:t>속성을 제공하지 않거나 </a:t>
            </a:r>
            <a:r>
              <a:rPr lang="en-US" altLang="ko-KR"/>
              <a:t>alt</a:t>
            </a:r>
            <a:r>
              <a:rPr lang="ko-KR" altLang="en-US"/>
              <a:t>속성은 선언되었으나 그 내용이 </a:t>
            </a:r>
            <a:r>
              <a:rPr lang="en-US" altLang="ko-KR" err="1"/>
              <a:t>img</a:t>
            </a:r>
            <a:r>
              <a:rPr lang="ko-KR" altLang="en-US"/>
              <a:t>의 내용을 대체할 수 없는 경우 그리고 오타로 표기되어 의미가 변경된 경우</a:t>
            </a:r>
          </a:p>
        </p:txBody>
      </p:sp>
      <p:sp>
        <p:nvSpPr>
          <p:cNvPr id="7" name="텍스트 개체 틀 6">
            <a:extLst>
              <a:ext uri="{FF2B5EF4-FFF2-40B4-BE49-F238E27FC236}">
                <a16:creationId xmlns:a16="http://schemas.microsoft.com/office/drawing/2014/main" id="{AB559B6D-E959-B822-00C5-64D5B900DCAD}"/>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2A243E87-B732-0CEA-308A-8BDE50AB8085}"/>
              </a:ext>
            </a:extLst>
          </p:cNvPr>
          <p:cNvSpPr>
            <a:spLocks noGrp="1"/>
          </p:cNvSpPr>
          <p:nvPr>
            <p:ph type="body" sz="quarter" idx="20"/>
          </p:nvPr>
        </p:nvSpPr>
        <p:spPr>
          <a:xfrm>
            <a:off x="631825" y="2146610"/>
            <a:ext cx="4104000" cy="737363"/>
          </a:xfrm>
        </p:spPr>
        <p:txBody>
          <a:bodyPr/>
          <a:lstStyle/>
          <a:p>
            <a:r>
              <a:rPr lang="en-US" altLang="ko-KR"/>
              <a:t>alt </a:t>
            </a:r>
            <a:r>
              <a:rPr lang="ko-KR" altLang="en-US"/>
              <a:t>속성의 값을 통해 이미지에서 전달하고자 하는 정보를 파악할 수 있으므로</a:t>
            </a:r>
            <a:r>
              <a:rPr lang="en-US" altLang="ko-KR"/>
              <a:t> title</a:t>
            </a:r>
            <a:r>
              <a:rPr lang="ko-KR" altLang="en-US"/>
              <a:t>은 속성은 제거하는 것이 바람직함</a:t>
            </a:r>
            <a:endParaRPr lang="en-US" altLang="ko-KR"/>
          </a:p>
          <a:p>
            <a:pPr fontAlgn="t"/>
            <a:r>
              <a:rPr lang="ko-KR" altLang="en-US">
                <a:solidFill>
                  <a:srgbClr val="000000"/>
                </a:solidFill>
                <a:latin typeface="Arial" panose="020B0604020202020204" pitchFamily="34" charset="0"/>
              </a:rPr>
              <a:t>텍스트에 포함되어 있는 불필요한 정보</a:t>
            </a:r>
            <a:r>
              <a:rPr lang="en-US" altLang="ko-KR">
                <a:solidFill>
                  <a:srgbClr val="000000"/>
                </a:solidFill>
                <a:latin typeface="Arial" panose="020B0604020202020204" pitchFamily="34" charset="0"/>
              </a:rPr>
              <a:t>('</a:t>
            </a:r>
            <a:r>
              <a:rPr lang="ko-KR" altLang="en-US">
                <a:solidFill>
                  <a:srgbClr val="000000"/>
                </a:solidFill>
                <a:latin typeface="Arial" panose="020B0604020202020204" pitchFamily="34" charset="0"/>
              </a:rPr>
              <a:t>이미지</a:t>
            </a:r>
            <a:r>
              <a:rPr lang="en-US" altLang="ko-KR">
                <a:solidFill>
                  <a:srgbClr val="000000"/>
                </a:solidFill>
                <a:latin typeface="Arial" panose="020B0604020202020204" pitchFamily="34" charset="0"/>
              </a:rPr>
              <a:t>')</a:t>
            </a:r>
            <a:r>
              <a:rPr lang="ko-KR" altLang="en-US">
                <a:solidFill>
                  <a:srgbClr val="000000"/>
                </a:solidFill>
                <a:latin typeface="Arial" panose="020B0604020202020204" pitchFamily="34" charset="0"/>
              </a:rPr>
              <a:t>를 삭제하여 개선해야 함</a:t>
            </a:r>
            <a:endParaRPr lang="en-US" altLang="ko-KR"/>
          </a:p>
        </p:txBody>
      </p:sp>
      <p:grpSp>
        <p:nvGrpSpPr>
          <p:cNvPr id="10" name="그룹 9">
            <a:extLst>
              <a:ext uri="{FF2B5EF4-FFF2-40B4-BE49-F238E27FC236}">
                <a16:creationId xmlns:a16="http://schemas.microsoft.com/office/drawing/2014/main" id="{125681B0-E0EB-838B-4B6B-18359713AE83}"/>
              </a:ext>
            </a:extLst>
          </p:cNvPr>
          <p:cNvGrpSpPr/>
          <p:nvPr/>
        </p:nvGrpSpPr>
        <p:grpSpPr>
          <a:xfrm>
            <a:off x="632796" y="3382533"/>
            <a:ext cx="4104304" cy="828140"/>
            <a:chOff x="633404" y="2845589"/>
            <a:chExt cx="4104304" cy="828140"/>
          </a:xfrm>
        </p:grpSpPr>
        <p:sp>
          <p:nvSpPr>
            <p:cNvPr id="11" name="TextBox 10">
              <a:extLst>
                <a:ext uri="{FF2B5EF4-FFF2-40B4-BE49-F238E27FC236}">
                  <a16:creationId xmlns:a16="http://schemas.microsoft.com/office/drawing/2014/main" id="{7BDE773A-E8CE-55F9-65A3-31A4F22DC22F}"/>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408F38F-7D10-3545-82C7-57E7120D9CBE}"/>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="/uploads/RECORD/20216221431542883.jpg" alt="HJ</a:t>
              </a:r>
              <a:r>
                <a:rPr lang="ko-KR" altLang="en-US" sz="800" kern="0">
                  <a:latin typeface="+mn-ea"/>
                </a:rPr>
                <a:t>빌딩 신축공사 </a:t>
              </a:r>
              <a:r>
                <a:rPr lang="ko-KR" altLang="en-US" sz="800" b="1" kern="0">
                  <a:solidFill>
                    <a:srgbClr val="D83933"/>
                  </a:solidFill>
                  <a:latin typeface="+mn-ea"/>
                </a:rPr>
                <a:t>이미지</a:t>
              </a:r>
              <a:r>
                <a:rPr lang="en-US" altLang="ko-KR" sz="800" kern="0">
                  <a:latin typeface="Consolas" panose="020B0609020204030204" pitchFamily="49" charset="0"/>
                  <a:ea typeface="Spoqa Han Sans Neo Regular"/>
                </a:rPr>
                <a:t>"</a:t>
              </a:r>
              <a:r>
                <a:rPr lang="en-US" altLang="ko-KR" sz="800" b="1" kern="0">
                  <a:solidFill>
                    <a:srgbClr val="D83933"/>
                  </a:solidFill>
                  <a:latin typeface="Consolas" panose="020B0609020204030204" pitchFamily="49" charset="0"/>
                  <a:ea typeface="Spoqa Han Sans Neo Regular"/>
                </a:rPr>
                <a:t> title="</a:t>
              </a:r>
              <a:r>
                <a:rPr lang="en-US" altLang="ko-KR" sz="800" b="1" kern="0">
                  <a:solidFill>
                    <a:srgbClr val="D83933"/>
                  </a:solidFill>
                  <a:latin typeface="+mn-ea"/>
                </a:rPr>
                <a:t>HJ</a:t>
              </a:r>
              <a:r>
                <a:rPr lang="ko-KR" altLang="en-US" sz="800" b="1" kern="0">
                  <a:solidFill>
                    <a:srgbClr val="D83933"/>
                  </a:solidFill>
                  <a:latin typeface="+mn-ea"/>
                </a:rPr>
                <a:t>빌딩 신축공사 이미지</a:t>
              </a:r>
              <a:r>
                <a:rPr lang="en-US" altLang="ko-KR" sz="800" kern="0">
                  <a:solidFill>
                    <a:srgbClr val="C00000"/>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 class="portrait" style="margin-top: -267px;"&gt;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4FAEA704-1F30-D19F-09DF-28247ACFD11F}"/>
              </a:ext>
            </a:extLst>
          </p:cNvPr>
          <p:cNvGrpSpPr/>
          <p:nvPr/>
        </p:nvGrpSpPr>
        <p:grpSpPr>
          <a:xfrm>
            <a:off x="633100" y="4518325"/>
            <a:ext cx="4104304" cy="828140"/>
            <a:chOff x="631825" y="4319397"/>
            <a:chExt cx="4104304" cy="828140"/>
          </a:xfrm>
        </p:grpSpPr>
        <p:sp>
          <p:nvSpPr>
            <p:cNvPr id="14" name="TextBox 13">
              <a:extLst>
                <a:ext uri="{FF2B5EF4-FFF2-40B4-BE49-F238E27FC236}">
                  <a16:creationId xmlns:a16="http://schemas.microsoft.com/office/drawing/2014/main" id="{973974C2-937C-51DC-CB70-6FF9C11F3F4A}"/>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43C6019-6608-ED25-046C-D8DB6A4D4B79}"/>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="/uploads/RECORD/20216221431542883.jpg" alt="HJ</a:t>
              </a:r>
              <a:r>
                <a:rPr lang="ko-KR" altLang="en-US" sz="800" kern="0">
                  <a:latin typeface="+mn-ea"/>
                </a:rPr>
                <a:t>빌딩 신축공사 </a:t>
              </a:r>
              <a:r>
                <a:rPr lang="ko-KR" altLang="en-US" sz="800" b="1" strike="sngStrike" kern="0">
                  <a:solidFill>
                    <a:schemeClr val="accent1"/>
                  </a:solidFill>
                  <a:latin typeface="+mn-ea"/>
                </a:rPr>
                <a:t>이미지</a:t>
              </a:r>
              <a:r>
                <a:rPr lang="en-US" altLang="ko-KR" sz="800" kern="0">
                  <a:latin typeface="Consolas" panose="020B0609020204030204" pitchFamily="49" charset="0"/>
                  <a:ea typeface="Spoqa Han Sans Neo Regular"/>
                </a:rPr>
                <a:t>"</a:t>
              </a:r>
              <a:r>
                <a:rPr lang="en-US" altLang="ko-KR" sz="800" b="1" kern="0">
                  <a:solidFill>
                    <a:srgbClr val="D83933"/>
                  </a:solidFill>
                  <a:latin typeface="Consolas" panose="020B0609020204030204" pitchFamily="49" charset="0"/>
                  <a:ea typeface="Spoqa Han Sans Neo Regular"/>
                </a:rPr>
                <a:t> </a:t>
              </a:r>
              <a:r>
                <a:rPr lang="en-US" altLang="ko-KR" sz="800" b="1" strike="sngStrike" kern="0">
                  <a:solidFill>
                    <a:schemeClr val="accent1"/>
                  </a:solidFill>
                  <a:latin typeface="Consolas" panose="020B0609020204030204" pitchFamily="49" charset="0"/>
                  <a:ea typeface="Spoqa Han Sans Neo Regular"/>
                </a:rPr>
                <a:t>title="</a:t>
              </a:r>
              <a:r>
                <a:rPr lang="en-US" altLang="ko-KR" sz="800" b="1" strike="sngStrike" kern="0">
                  <a:solidFill>
                    <a:schemeClr val="accent1"/>
                  </a:solidFill>
                  <a:latin typeface="+mn-ea"/>
                </a:rPr>
                <a:t>HJ</a:t>
              </a:r>
              <a:r>
                <a:rPr lang="ko-KR" altLang="en-US" sz="800" b="1" strike="sngStrike" kern="0">
                  <a:solidFill>
                    <a:schemeClr val="accent1"/>
                  </a:solidFill>
                  <a:latin typeface="+mn-ea"/>
                </a:rPr>
                <a:t>빌딩 신축공사 이미지</a:t>
              </a:r>
              <a:r>
                <a:rPr lang="en-US" altLang="ko-KR" sz="800" strike="sngStrike"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 class="portrait" style="margin-top: -267px;"&gt;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A2852667-072F-D2FC-B75A-AEBDFC780752}"/>
              </a:ext>
            </a:extLst>
          </p:cNvPr>
          <p:cNvSpPr>
            <a:spLocks noGrp="1"/>
          </p:cNvSpPr>
          <p:nvPr>
            <p:ph type="body" sz="quarter" idx="11"/>
          </p:nvPr>
        </p:nvSpPr>
        <p:spPr>
          <a:xfrm>
            <a:off x="1265556" y="808726"/>
            <a:ext cx="8224519" cy="194400"/>
          </a:xfrm>
        </p:spPr>
        <p:txBody>
          <a:bodyPr/>
          <a:lstStyle/>
          <a:p>
            <a:r>
              <a:rPr lang="ko-KR" altLang="en-US"/>
              <a:t>메인</a:t>
            </a:r>
            <a:r>
              <a:rPr lang="en-US" altLang="ko-KR"/>
              <a:t>(</a:t>
            </a:r>
            <a:r>
              <a:rPr lang="ko-KR" altLang="en-US"/>
              <a:t>팝업</a:t>
            </a:r>
            <a:r>
              <a:rPr lang="en-US" altLang="ko-KR"/>
              <a:t>)</a:t>
            </a:r>
            <a:endParaRPr lang="ko-KR" altLang="en-US"/>
          </a:p>
        </p:txBody>
      </p:sp>
      <p:sp>
        <p:nvSpPr>
          <p:cNvPr id="17" name="텍스트 개체 틀 11">
            <a:extLst>
              <a:ext uri="{FF2B5EF4-FFF2-40B4-BE49-F238E27FC236}">
                <a16:creationId xmlns:a16="http://schemas.microsoft.com/office/drawing/2014/main" id="{4A691F02-68B7-F45F-82DA-0CCE0EDD8A05}"/>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5968BD24-2D2B-C864-FD1D-32B75C0F896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36DA664B-2F04-0B10-184D-FA2B984440D2}"/>
              </a:ext>
            </a:extLst>
          </p:cNvPr>
          <p:cNvPicPr>
            <a:picLocks noChangeAspect="1"/>
          </p:cNvPicPr>
          <p:nvPr/>
        </p:nvPicPr>
        <p:blipFill>
          <a:blip r:embed="rId3"/>
          <a:stretch>
            <a:fillRect/>
          </a:stretch>
        </p:blipFill>
        <p:spPr>
          <a:xfrm>
            <a:off x="5179861" y="2686634"/>
            <a:ext cx="4097333" cy="2966922"/>
          </a:xfrm>
          <a:prstGeom prst="rect">
            <a:avLst/>
          </a:prstGeom>
        </p:spPr>
      </p:pic>
      <p:sp>
        <p:nvSpPr>
          <p:cNvPr id="4" name="직사각형 3">
            <a:extLst>
              <a:ext uri="{FF2B5EF4-FFF2-40B4-BE49-F238E27FC236}">
                <a16:creationId xmlns:a16="http://schemas.microsoft.com/office/drawing/2014/main" id="{2AAAA536-8C92-3253-1622-51A8FB40DA1D}"/>
              </a:ext>
            </a:extLst>
          </p:cNvPr>
          <p:cNvSpPr/>
          <p:nvPr/>
        </p:nvSpPr>
        <p:spPr>
          <a:xfrm>
            <a:off x="5168900" y="3456121"/>
            <a:ext cx="2098988" cy="14208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TextBox 19">
            <a:extLst>
              <a:ext uri="{FF2B5EF4-FFF2-40B4-BE49-F238E27FC236}">
                <a16:creationId xmlns:a16="http://schemas.microsoft.com/office/drawing/2014/main" id="{95F7EFAC-4E22-514B-8368-384FB704D2F0}"/>
              </a:ext>
            </a:extLst>
          </p:cNvPr>
          <p:cNvSpPr txBox="1"/>
          <p:nvPr/>
        </p:nvSpPr>
        <p:spPr>
          <a:xfrm>
            <a:off x="5569480" y="6076677"/>
            <a:ext cx="3318093" cy="2308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ko-KR" altLang="en-US" sz="900" b="1" i="0" u="none" strike="noStrike" kern="1200" cap="none" spc="0" normalizeH="0" baseline="0" noProof="0">
                <a:ln>
                  <a:noFill/>
                </a:ln>
                <a:solidFill>
                  <a:srgbClr val="000000"/>
                </a:solidFill>
                <a:effectLst/>
                <a:highlight>
                  <a:srgbClr val="FFFF00"/>
                </a:highlight>
                <a:uLnTx/>
                <a:uFillTx/>
                <a:latin typeface="CJ ONLYONE NEW 본문 Regular"/>
                <a:ea typeface="CJ ONLYONE NEW 본문 Regular"/>
                <a:cs typeface="+mn-cs"/>
              </a:rPr>
              <a:t>사진으로 표시하지 않은 팝업 내부 전체 이미지도 점검하여 개선 필요</a:t>
            </a:r>
          </a:p>
        </p:txBody>
      </p:sp>
    </p:spTree>
    <p:extLst>
      <p:ext uri="{BB962C8B-B14F-4D97-AF65-F5344CB8AC3E}">
        <p14:creationId xmlns:p14="http://schemas.microsoft.com/office/powerpoint/2010/main" val="199255770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4751A-4A57-DF33-4E9E-2FB0F017BE6C}"/>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584885A-43C0-77E5-59F5-E7D588FE7785}"/>
              </a:ext>
            </a:extLst>
          </p:cNvPr>
          <p:cNvSpPr>
            <a:spLocks noGrp="1"/>
          </p:cNvSpPr>
          <p:nvPr>
            <p:ph type="body" sz="quarter" idx="16"/>
          </p:nvPr>
        </p:nvSpPr>
        <p:spPr/>
        <p:txBody>
          <a:bodyPr/>
          <a:lstStyle/>
          <a:p>
            <a:r>
              <a:rPr lang="en-US" altLang="ko-KR"/>
              <a:t>6. (</a:t>
            </a:r>
            <a:r>
              <a:rPr lang="ko-KR" altLang="en-US"/>
              <a:t>색에 무관한 콘텐츠 인식</a:t>
            </a:r>
            <a:r>
              <a:rPr lang="en-US" altLang="ko-KR"/>
              <a:t>) </a:t>
            </a:r>
            <a:r>
              <a:rPr lang="ko-KR" altLang="en-US"/>
              <a:t>콘텐츠는 색에 관계없이 인식될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44C08A5B-852F-07FF-0FD9-B021E349B557}"/>
              </a:ext>
            </a:extLst>
          </p:cNvPr>
          <p:cNvSpPr>
            <a:spLocks noGrp="1"/>
          </p:cNvSpPr>
          <p:nvPr>
            <p:ph type="body" sz="quarter" idx="14"/>
          </p:nvPr>
        </p:nvSpPr>
        <p:spPr/>
        <p:txBody>
          <a:bodyPr/>
          <a:lstStyle/>
          <a:p>
            <a:r>
              <a:rPr lang="ko-KR" altLang="en-US"/>
              <a:t>색상만으로 내용을 구분하거나 인식하도록 제공된 콘텐츠</a:t>
            </a:r>
            <a:r>
              <a:rPr lang="en-US" altLang="ko-KR"/>
              <a:t>(</a:t>
            </a:r>
            <a:r>
              <a:rPr lang="ko-KR" altLang="en-US"/>
              <a:t>그래프</a:t>
            </a:r>
            <a:r>
              <a:rPr lang="en-US" altLang="ko-KR"/>
              <a:t>, </a:t>
            </a:r>
            <a:r>
              <a:rPr lang="ko-KR" altLang="en-US"/>
              <a:t>차트</a:t>
            </a:r>
            <a:r>
              <a:rPr lang="en-US" altLang="ko-KR"/>
              <a:t>, </a:t>
            </a:r>
            <a:r>
              <a:rPr lang="ko-KR" altLang="en-US"/>
              <a:t>지도</a:t>
            </a:r>
            <a:r>
              <a:rPr lang="en-US" altLang="ko-KR"/>
              <a:t>, </a:t>
            </a:r>
            <a:r>
              <a:rPr lang="ko-KR" altLang="en-US"/>
              <a:t>필수 입력항목 등</a:t>
            </a:r>
            <a:r>
              <a:rPr lang="en-US" altLang="ko-KR"/>
              <a:t>)</a:t>
            </a:r>
            <a:r>
              <a:rPr lang="ko-KR" altLang="en-US"/>
              <a:t>를 제공한 경우</a:t>
            </a:r>
          </a:p>
        </p:txBody>
      </p:sp>
      <p:sp>
        <p:nvSpPr>
          <p:cNvPr id="7" name="텍스트 개체 틀 6">
            <a:extLst>
              <a:ext uri="{FF2B5EF4-FFF2-40B4-BE49-F238E27FC236}">
                <a16:creationId xmlns:a16="http://schemas.microsoft.com/office/drawing/2014/main" id="{68BDC937-57EB-728D-B045-0AE43365D1FD}"/>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515B92B6-B878-AB30-2008-74CA189298A0}"/>
              </a:ext>
            </a:extLst>
          </p:cNvPr>
          <p:cNvSpPr>
            <a:spLocks noGrp="1"/>
          </p:cNvSpPr>
          <p:nvPr>
            <p:ph type="body" sz="quarter" idx="20"/>
          </p:nvPr>
        </p:nvSpPr>
        <p:spPr>
          <a:xfrm>
            <a:off x="631825" y="2146610"/>
            <a:ext cx="4104000" cy="666318"/>
          </a:xfrm>
        </p:spPr>
        <p:txBody>
          <a:bodyPr/>
          <a:lstStyle/>
          <a:p>
            <a:r>
              <a:rPr lang="ko-KR" altLang="en-US"/>
              <a:t>선택 상태에 대한 정보를 색상 이외의 수단으로 구분할 수 있는 단서</a:t>
            </a:r>
            <a:r>
              <a:rPr lang="en-US" altLang="ko-KR"/>
              <a:t>(</a:t>
            </a:r>
            <a:r>
              <a:rPr lang="ko-KR" altLang="en-US"/>
              <a:t>밑줄</a:t>
            </a:r>
            <a:r>
              <a:rPr lang="en-US" altLang="ko-KR"/>
              <a:t>,  </a:t>
            </a:r>
            <a:r>
              <a:rPr lang="ko-KR" altLang="en-US"/>
              <a:t>크기 차이</a:t>
            </a:r>
            <a:r>
              <a:rPr lang="en-US" altLang="ko-KR"/>
              <a:t>, 1px </a:t>
            </a:r>
            <a:r>
              <a:rPr lang="ko-KR" altLang="en-US"/>
              <a:t>이상의 테두리 차이</a:t>
            </a:r>
            <a:r>
              <a:rPr lang="en-US" altLang="ko-KR"/>
              <a:t>, </a:t>
            </a:r>
            <a:r>
              <a:rPr lang="ko-KR" altLang="en-US" err="1"/>
              <a:t>표식자</a:t>
            </a:r>
            <a:r>
              <a:rPr lang="ko-KR" altLang="en-US"/>
              <a:t> 등</a:t>
            </a:r>
            <a:r>
              <a:rPr lang="en-US" altLang="ko-KR"/>
              <a:t>)</a:t>
            </a:r>
            <a:r>
              <a:rPr lang="ko-KR" altLang="en-US"/>
              <a:t>를 제공해야 함</a:t>
            </a:r>
            <a:endParaRPr lang="en-US" altLang="ko-KR"/>
          </a:p>
          <a:p>
            <a:pPr lvl="2"/>
            <a:endParaRPr lang="ko-KR" altLang="en-US"/>
          </a:p>
        </p:txBody>
      </p:sp>
      <p:sp>
        <p:nvSpPr>
          <p:cNvPr id="16" name="텍스트 개체 틀 9">
            <a:extLst>
              <a:ext uri="{FF2B5EF4-FFF2-40B4-BE49-F238E27FC236}">
                <a16:creationId xmlns:a16="http://schemas.microsoft.com/office/drawing/2014/main" id="{5D94CDBA-4E3F-1A38-7CFC-465CA07E6591}"/>
              </a:ext>
            </a:extLst>
          </p:cNvPr>
          <p:cNvSpPr>
            <a:spLocks noGrp="1"/>
          </p:cNvSpPr>
          <p:nvPr>
            <p:ph type="body" sz="quarter" idx="11"/>
          </p:nvPr>
        </p:nvSpPr>
        <p:spPr>
          <a:xfrm>
            <a:off x="1265556" y="808726"/>
            <a:ext cx="8224519" cy="194400"/>
          </a:xfrm>
        </p:spPr>
        <p:txBody>
          <a:bodyPr/>
          <a:lstStyle/>
          <a:p>
            <a:r>
              <a:rPr lang="ko-KR" altLang="en-US"/>
              <a:t>메인</a:t>
            </a:r>
            <a:r>
              <a:rPr lang="en-US" altLang="ko-KR"/>
              <a:t>(</a:t>
            </a:r>
            <a:r>
              <a:rPr lang="ko-KR" altLang="en-US"/>
              <a:t>팝업</a:t>
            </a:r>
            <a:r>
              <a:rPr lang="en-US" altLang="ko-KR"/>
              <a:t>)</a:t>
            </a:r>
            <a:endParaRPr lang="ko-KR" altLang="en-US"/>
          </a:p>
        </p:txBody>
      </p:sp>
      <p:sp>
        <p:nvSpPr>
          <p:cNvPr id="17" name="텍스트 개체 틀 11">
            <a:extLst>
              <a:ext uri="{FF2B5EF4-FFF2-40B4-BE49-F238E27FC236}">
                <a16:creationId xmlns:a16="http://schemas.microsoft.com/office/drawing/2014/main" id="{C84D7CC8-CE3F-9D13-09F5-05EC06543811}"/>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A0622CB3-D365-C06A-2AE5-8ED3453435A3}"/>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14" name="TextBox 13">
            <a:extLst>
              <a:ext uri="{FF2B5EF4-FFF2-40B4-BE49-F238E27FC236}">
                <a16:creationId xmlns:a16="http://schemas.microsoft.com/office/drawing/2014/main" id="{B2574015-30A5-A915-9AFF-6BF7556DB739}"/>
              </a:ext>
            </a:extLst>
          </p:cNvPr>
          <p:cNvSpPr txBox="1"/>
          <p:nvPr/>
        </p:nvSpPr>
        <p:spPr>
          <a:xfrm>
            <a:off x="5874848" y="3539738"/>
            <a:ext cx="632460" cy="246221"/>
          </a:xfrm>
          <a:prstGeom prst="rect">
            <a:avLst/>
          </a:prstGeom>
          <a:noFill/>
        </p:spPr>
        <p:txBody>
          <a:bodyPr wrap="square">
            <a:spAutoFit/>
          </a:bodyPr>
          <a:lstStyle/>
          <a:p>
            <a:pPr algn="ctr"/>
            <a:r>
              <a:rPr kumimoji="0" lang="ko-KR" altLang="en-US" sz="1000" b="0" i="0" u="none" strike="noStrike" kern="1200" cap="none" spc="0" normalizeH="0" baseline="0" noProof="0">
                <a:ln>
                  <a:noFill/>
                </a:ln>
                <a:solidFill>
                  <a:srgbClr val="000000"/>
                </a:solidFill>
                <a:effectLst/>
                <a:uLnTx/>
                <a:uFillTx/>
                <a:latin typeface="CJ ONLYONE NEW 본문 Regular"/>
                <a:ea typeface="CJ ONLYONE NEW 본문 Regular"/>
                <a:cs typeface="+mn-cs"/>
              </a:rPr>
              <a:t>문제점</a:t>
            </a:r>
            <a:endParaRPr lang="ko-KR" altLang="en-US"/>
          </a:p>
        </p:txBody>
      </p:sp>
      <p:sp>
        <p:nvSpPr>
          <p:cNvPr id="15" name="TextBox 14">
            <a:extLst>
              <a:ext uri="{FF2B5EF4-FFF2-40B4-BE49-F238E27FC236}">
                <a16:creationId xmlns:a16="http://schemas.microsoft.com/office/drawing/2014/main" id="{B24EDDC1-9859-5E14-5E4A-E7EA602302F4}"/>
              </a:ext>
            </a:extLst>
          </p:cNvPr>
          <p:cNvSpPr txBox="1"/>
          <p:nvPr/>
        </p:nvSpPr>
        <p:spPr>
          <a:xfrm>
            <a:off x="7528388" y="3539737"/>
            <a:ext cx="1303192" cy="246221"/>
          </a:xfrm>
          <a:prstGeom prst="rect">
            <a:avLst/>
          </a:prstGeom>
          <a:noFill/>
        </p:spPr>
        <p:txBody>
          <a:bodyPr wrap="square">
            <a:spAutoFit/>
          </a:bodyPr>
          <a:lstStyle/>
          <a:p>
            <a:pPr algn="ctr"/>
            <a:r>
              <a:rPr kumimoji="0" lang="ko-KR" altLang="en-US" sz="1000" b="0" i="0" u="none" strike="noStrike" kern="1200" cap="none" spc="0" normalizeH="0" baseline="0" noProof="0">
                <a:ln>
                  <a:noFill/>
                </a:ln>
                <a:solidFill>
                  <a:srgbClr val="000000"/>
                </a:solidFill>
                <a:effectLst/>
                <a:uLnTx/>
                <a:uFillTx/>
                <a:latin typeface="CJ ONLYONE NEW 본문 Regular"/>
                <a:ea typeface="CJ ONLYONE NEW 본문 Regular"/>
                <a:cs typeface="+mn-cs"/>
              </a:rPr>
              <a:t>개선 예시</a:t>
            </a:r>
            <a:endParaRPr lang="ko-KR" altLang="en-US"/>
          </a:p>
        </p:txBody>
      </p:sp>
      <p:pic>
        <p:nvPicPr>
          <p:cNvPr id="19" name="그림 18">
            <a:extLst>
              <a:ext uri="{FF2B5EF4-FFF2-40B4-BE49-F238E27FC236}">
                <a16:creationId xmlns:a16="http://schemas.microsoft.com/office/drawing/2014/main" id="{795C8808-11E7-2AA1-0C20-F868C2E9A362}"/>
              </a:ext>
            </a:extLst>
          </p:cNvPr>
          <p:cNvPicPr>
            <a:picLocks noChangeAspect="1"/>
          </p:cNvPicPr>
          <p:nvPr/>
        </p:nvPicPr>
        <p:blipFill>
          <a:blip r:embed="rId2"/>
          <a:srcRect t="3999"/>
          <a:stretch/>
        </p:blipFill>
        <p:spPr>
          <a:xfrm>
            <a:off x="7632220" y="3947148"/>
            <a:ext cx="1095528" cy="457265"/>
          </a:xfrm>
          <a:prstGeom prst="rect">
            <a:avLst/>
          </a:prstGeom>
        </p:spPr>
      </p:pic>
      <p:pic>
        <p:nvPicPr>
          <p:cNvPr id="20" name="그림 19">
            <a:extLst>
              <a:ext uri="{FF2B5EF4-FFF2-40B4-BE49-F238E27FC236}">
                <a16:creationId xmlns:a16="http://schemas.microsoft.com/office/drawing/2014/main" id="{38DCC423-0AAB-AC1B-E63E-AA2F18D66267}"/>
              </a:ext>
            </a:extLst>
          </p:cNvPr>
          <p:cNvPicPr>
            <a:picLocks noChangeAspect="1"/>
          </p:cNvPicPr>
          <p:nvPr/>
        </p:nvPicPr>
        <p:blipFill>
          <a:blip r:embed="rId3"/>
          <a:stretch>
            <a:fillRect/>
          </a:stretch>
        </p:blipFill>
        <p:spPr>
          <a:xfrm>
            <a:off x="5724086" y="3947148"/>
            <a:ext cx="971686" cy="457264"/>
          </a:xfrm>
          <a:prstGeom prst="rect">
            <a:avLst/>
          </a:prstGeom>
        </p:spPr>
      </p:pic>
      <p:sp>
        <p:nvSpPr>
          <p:cNvPr id="21" name="직사각형 20">
            <a:extLst>
              <a:ext uri="{FF2B5EF4-FFF2-40B4-BE49-F238E27FC236}">
                <a16:creationId xmlns:a16="http://schemas.microsoft.com/office/drawing/2014/main" id="{3BD7C875-C475-24CD-9B0E-7F12278F95B2}"/>
              </a:ext>
            </a:extLst>
          </p:cNvPr>
          <p:cNvSpPr/>
          <p:nvPr/>
        </p:nvSpPr>
        <p:spPr>
          <a:xfrm>
            <a:off x="5873319" y="4035925"/>
            <a:ext cx="266330" cy="26633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1109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9BE6A-F5D3-1E41-0761-58450284D44E}"/>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33B6E8D-FC13-49AC-5B44-363285DD404F}"/>
              </a:ext>
            </a:extLst>
          </p:cNvPr>
          <p:cNvSpPr>
            <a:spLocks noGrp="1"/>
          </p:cNvSpPr>
          <p:nvPr>
            <p:ph type="body" sz="quarter" idx="16"/>
          </p:nvPr>
        </p:nvSpPr>
        <p:spPr/>
        <p:txBody>
          <a:bodyPr/>
          <a:lstStyle/>
          <a:p>
            <a:r>
              <a:rPr lang="en-US" altLang="ko-KR"/>
              <a:t>12. (</a:t>
            </a:r>
            <a:r>
              <a:rPr lang="ko-KR" altLang="en-US"/>
              <a:t>조작 가능</a:t>
            </a:r>
            <a:r>
              <a:rPr lang="en-US" altLang="ko-KR"/>
              <a:t>) </a:t>
            </a:r>
            <a:r>
              <a:rPr lang="ko-KR" altLang="en-US"/>
              <a:t>사용자 입력 및 </a:t>
            </a:r>
            <a:r>
              <a:rPr lang="ko-KR" altLang="en-US" err="1"/>
              <a:t>콘트롤은</a:t>
            </a:r>
            <a:r>
              <a:rPr lang="ko-KR" altLang="en-US"/>
              <a:t> 조작 가능하도록 제공되어야 한다</a:t>
            </a:r>
            <a:r>
              <a:rPr lang="en-US" altLang="ko-KR"/>
              <a:t>.</a:t>
            </a:r>
            <a:endParaRPr lang="ko-KR" altLang="en-US"/>
          </a:p>
        </p:txBody>
      </p:sp>
      <p:sp>
        <p:nvSpPr>
          <p:cNvPr id="6" name="텍스트 개체 틀 5">
            <a:extLst>
              <a:ext uri="{FF2B5EF4-FFF2-40B4-BE49-F238E27FC236}">
                <a16:creationId xmlns:a16="http://schemas.microsoft.com/office/drawing/2014/main" id="{AFC82258-144A-0642-7D1E-41D282D7BE7C}"/>
              </a:ext>
            </a:extLst>
          </p:cNvPr>
          <p:cNvSpPr>
            <a:spLocks noGrp="1"/>
          </p:cNvSpPr>
          <p:nvPr>
            <p:ph type="body" sz="quarter" idx="14"/>
          </p:nvPr>
        </p:nvSpPr>
        <p:spPr/>
        <p:txBody>
          <a:bodyPr/>
          <a:lstStyle/>
          <a:p>
            <a:r>
              <a:rPr lang="ko-KR" altLang="en-US"/>
              <a:t>컨트롤의 크기가 대각선으로 </a:t>
            </a:r>
            <a:r>
              <a:rPr lang="en-US" altLang="ko-KR"/>
              <a:t>6.0mm </a:t>
            </a:r>
            <a:r>
              <a:rPr lang="ko-KR" altLang="en-US"/>
              <a:t>이상 제공하지 않은 경우</a:t>
            </a:r>
          </a:p>
        </p:txBody>
      </p:sp>
      <p:sp>
        <p:nvSpPr>
          <p:cNvPr id="7" name="텍스트 개체 틀 6">
            <a:extLst>
              <a:ext uri="{FF2B5EF4-FFF2-40B4-BE49-F238E27FC236}">
                <a16:creationId xmlns:a16="http://schemas.microsoft.com/office/drawing/2014/main" id="{B2E8DA5E-9D79-3A47-3DE3-7AC709C92825}"/>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5B71D62C-6D20-B580-EAC4-7332478D1B11}"/>
              </a:ext>
            </a:extLst>
          </p:cNvPr>
          <p:cNvSpPr>
            <a:spLocks noGrp="1"/>
          </p:cNvSpPr>
          <p:nvPr>
            <p:ph type="body" sz="quarter" idx="20"/>
          </p:nvPr>
        </p:nvSpPr>
        <p:spPr>
          <a:xfrm>
            <a:off x="631825" y="2146610"/>
            <a:ext cx="4104000" cy="1095153"/>
          </a:xfrm>
        </p:spPr>
        <p:txBody>
          <a:bodyPr/>
          <a:lstStyle/>
          <a:p>
            <a:r>
              <a:rPr lang="ko-KR" altLang="en-US"/>
              <a:t>컨트롤의 크기가 지나치게 작아</a:t>
            </a:r>
            <a:r>
              <a:rPr lang="en-US" altLang="ko-KR"/>
              <a:t>(</a:t>
            </a:r>
            <a:r>
              <a:rPr lang="ko-KR" altLang="en-US"/>
              <a:t>현재 컨트롤 크기 </a:t>
            </a:r>
            <a:r>
              <a:rPr lang="en-US" altLang="ko-KR"/>
              <a:t>12px</a:t>
            </a:r>
            <a:r>
              <a:rPr lang="ko-KR" altLang="en-US"/>
              <a:t> </a:t>
            </a:r>
            <a:r>
              <a:rPr lang="en-US" altLang="ko-KR"/>
              <a:t>*</a:t>
            </a:r>
            <a:r>
              <a:rPr lang="ko-KR" altLang="en-US"/>
              <a:t> </a:t>
            </a:r>
            <a:r>
              <a:rPr lang="en-US" altLang="ko-KR"/>
              <a:t>12px)</a:t>
            </a:r>
            <a:r>
              <a:rPr lang="ko-KR" altLang="en-US"/>
              <a:t> 식별과 조작이 어려움</a:t>
            </a:r>
            <a:endParaRPr lang="en-US" altLang="ko-KR"/>
          </a:p>
          <a:p>
            <a:r>
              <a:rPr lang="ko-KR" altLang="en-US"/>
              <a:t>컨트롤 자체의 크기를 </a:t>
            </a:r>
            <a:r>
              <a:rPr lang="en-US" altLang="ko-KR"/>
              <a:t>17px * 17px </a:t>
            </a:r>
            <a:r>
              <a:rPr lang="ko-KR" altLang="en-US"/>
              <a:t>이상으로 확대하거나 여백</a:t>
            </a:r>
            <a:r>
              <a:rPr lang="en-US" altLang="ko-KR"/>
              <a:t>(padding)</a:t>
            </a:r>
            <a:r>
              <a:rPr lang="ko-KR" altLang="en-US"/>
              <a:t>을 활용하여 조작에 반응하는 영역을 </a:t>
            </a:r>
            <a:r>
              <a:rPr lang="en-US" altLang="ko-KR"/>
              <a:t>17px * 17px </a:t>
            </a:r>
            <a:r>
              <a:rPr lang="ko-KR" altLang="en-US"/>
              <a:t>이상으로 제공할 것을 권장함</a:t>
            </a:r>
          </a:p>
          <a:p>
            <a:pPr lvl="2"/>
            <a:endParaRPr lang="ko-KR" altLang="en-US"/>
          </a:p>
        </p:txBody>
      </p:sp>
      <p:sp>
        <p:nvSpPr>
          <p:cNvPr id="16" name="텍스트 개체 틀 9">
            <a:extLst>
              <a:ext uri="{FF2B5EF4-FFF2-40B4-BE49-F238E27FC236}">
                <a16:creationId xmlns:a16="http://schemas.microsoft.com/office/drawing/2014/main" id="{FAC254C5-AAF4-D67D-09E4-8DA770C11EA4}"/>
              </a:ext>
            </a:extLst>
          </p:cNvPr>
          <p:cNvSpPr>
            <a:spLocks noGrp="1"/>
          </p:cNvSpPr>
          <p:nvPr>
            <p:ph type="body" sz="quarter" idx="11"/>
          </p:nvPr>
        </p:nvSpPr>
        <p:spPr>
          <a:xfrm>
            <a:off x="1265556" y="808726"/>
            <a:ext cx="8224519" cy="194400"/>
          </a:xfrm>
        </p:spPr>
        <p:txBody>
          <a:bodyPr/>
          <a:lstStyle/>
          <a:p>
            <a:r>
              <a:rPr lang="ko-KR" altLang="en-US"/>
              <a:t>메인</a:t>
            </a:r>
            <a:r>
              <a:rPr lang="en-US" altLang="ko-KR"/>
              <a:t>(</a:t>
            </a:r>
            <a:r>
              <a:rPr lang="ko-KR" altLang="en-US"/>
              <a:t>팝업</a:t>
            </a:r>
            <a:r>
              <a:rPr lang="en-US" altLang="ko-KR"/>
              <a:t>)</a:t>
            </a:r>
            <a:endParaRPr lang="ko-KR" altLang="en-US"/>
          </a:p>
        </p:txBody>
      </p:sp>
      <p:sp>
        <p:nvSpPr>
          <p:cNvPr id="17" name="텍스트 개체 틀 11">
            <a:extLst>
              <a:ext uri="{FF2B5EF4-FFF2-40B4-BE49-F238E27FC236}">
                <a16:creationId xmlns:a16="http://schemas.microsoft.com/office/drawing/2014/main" id="{DD086FB4-C438-85E5-CCC6-C4B435145CC8}"/>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A0316A11-9E15-75A3-8038-73819A7A76F3}"/>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AE01BF7C-BB2C-ED9C-DCEF-52A549EF2AEF}"/>
              </a:ext>
            </a:extLst>
          </p:cNvPr>
          <p:cNvPicPr>
            <a:picLocks noChangeAspect="1"/>
          </p:cNvPicPr>
          <p:nvPr/>
        </p:nvPicPr>
        <p:blipFill>
          <a:blip r:embed="rId2"/>
          <a:stretch>
            <a:fillRect/>
          </a:stretch>
        </p:blipFill>
        <p:spPr>
          <a:xfrm>
            <a:off x="5170013" y="2763757"/>
            <a:ext cx="4103051" cy="2966921"/>
          </a:xfrm>
          <a:prstGeom prst="rect">
            <a:avLst/>
          </a:prstGeom>
        </p:spPr>
      </p:pic>
      <p:sp>
        <p:nvSpPr>
          <p:cNvPr id="4" name="직사각형 3">
            <a:extLst>
              <a:ext uri="{FF2B5EF4-FFF2-40B4-BE49-F238E27FC236}">
                <a16:creationId xmlns:a16="http://schemas.microsoft.com/office/drawing/2014/main" id="{55DFD1AD-FFB4-7AB8-3D5D-0F5581109BEC}"/>
              </a:ext>
            </a:extLst>
          </p:cNvPr>
          <p:cNvSpPr/>
          <p:nvPr/>
        </p:nvSpPr>
        <p:spPr>
          <a:xfrm>
            <a:off x="6049897" y="5605539"/>
            <a:ext cx="316746" cy="10352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03468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B2D1-6925-3F72-19DA-34CAAE1B8375}"/>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9A14D35-B38A-4C16-C346-C6656272768B}"/>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sp>
        <p:nvSpPr>
          <p:cNvPr id="6" name="텍스트 개체 틀 5">
            <a:extLst>
              <a:ext uri="{FF2B5EF4-FFF2-40B4-BE49-F238E27FC236}">
                <a16:creationId xmlns:a16="http://schemas.microsoft.com/office/drawing/2014/main" id="{9D8D0A55-E7F7-4199-CB21-54E557DB7A93}"/>
              </a:ext>
            </a:extLst>
          </p:cNvPr>
          <p:cNvSpPr>
            <a:spLocks noGrp="1"/>
          </p:cNvSpPr>
          <p:nvPr>
            <p:ph type="body" sz="quarter" idx="14"/>
          </p:nvPr>
        </p:nvSpPr>
        <p:spPr/>
        <p:txBody>
          <a:bodyPr/>
          <a:lstStyle/>
          <a:p>
            <a:r>
              <a:rPr lang="ko-KR" altLang="en-US"/>
              <a:t>콘텐츠 블록에 제목을 적절하게 제공하지 않은 경우</a:t>
            </a:r>
          </a:p>
        </p:txBody>
      </p:sp>
      <p:sp>
        <p:nvSpPr>
          <p:cNvPr id="7" name="텍스트 개체 틀 6">
            <a:extLst>
              <a:ext uri="{FF2B5EF4-FFF2-40B4-BE49-F238E27FC236}">
                <a16:creationId xmlns:a16="http://schemas.microsoft.com/office/drawing/2014/main" id="{1D948974-8FE9-882F-3D07-CE6A7C00FFA6}"/>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8A5B69F1-AD26-7D5E-40DC-E75604050131}"/>
              </a:ext>
            </a:extLst>
          </p:cNvPr>
          <p:cNvSpPr>
            <a:spLocks noGrp="1"/>
          </p:cNvSpPr>
          <p:nvPr>
            <p:ph type="body" sz="quarter" idx="20"/>
          </p:nvPr>
        </p:nvSpPr>
        <p:spPr>
          <a:xfrm>
            <a:off x="631825" y="2146610"/>
            <a:ext cx="4104000" cy="1162351"/>
          </a:xfrm>
        </p:spPr>
        <p:txBody>
          <a:bodyPr/>
          <a:lstStyle/>
          <a:p>
            <a:r>
              <a:rPr lang="ko-KR" altLang="en-US"/>
              <a:t>페이지 내 제목 수준이 논리적 순서에 맞게 제공되지 않음</a:t>
            </a:r>
            <a:endParaRPr lang="en-US" altLang="ko-KR"/>
          </a:p>
          <a:p>
            <a:r>
              <a:rPr lang="en-US" altLang="ko-KR"/>
              <a:t>&lt;h1&gt;</a:t>
            </a:r>
            <a:r>
              <a:rPr lang="ko-KR" altLang="en-US"/>
              <a:t>태그가 홈페이지 좌측 상단 로고에 사용되었지만</a:t>
            </a:r>
            <a:r>
              <a:rPr lang="en-US" altLang="ko-KR"/>
              <a:t>,</a:t>
            </a:r>
            <a:r>
              <a:rPr lang="ko-KR" altLang="en-US"/>
              <a:t> 팝업에서 중복되어 사용되고 있음</a:t>
            </a:r>
            <a:endParaRPr lang="en-US" altLang="ko-KR"/>
          </a:p>
          <a:p>
            <a:r>
              <a:rPr lang="ko-KR" altLang="en-US"/>
              <a:t>스크린 리더 사용자의 사용성을 위해 </a:t>
            </a:r>
            <a:r>
              <a:rPr lang="en-US" altLang="ko-KR"/>
              <a:t>h1 </a:t>
            </a:r>
            <a:r>
              <a:rPr lang="ko-KR" altLang="en-US"/>
              <a:t>태그는 페이지에서 가장 중요한 구획에 한 번만 사용해야 함</a:t>
            </a:r>
            <a:endParaRPr lang="en-US" altLang="ko-KR"/>
          </a:p>
        </p:txBody>
      </p:sp>
      <p:grpSp>
        <p:nvGrpSpPr>
          <p:cNvPr id="10" name="그룹 9">
            <a:extLst>
              <a:ext uri="{FF2B5EF4-FFF2-40B4-BE49-F238E27FC236}">
                <a16:creationId xmlns:a16="http://schemas.microsoft.com/office/drawing/2014/main" id="{00ABC011-229D-1108-272F-4C1D87281FAE}"/>
              </a:ext>
            </a:extLst>
          </p:cNvPr>
          <p:cNvGrpSpPr/>
          <p:nvPr/>
        </p:nvGrpSpPr>
        <p:grpSpPr>
          <a:xfrm>
            <a:off x="632796" y="3304223"/>
            <a:ext cx="4104304" cy="828140"/>
            <a:chOff x="633404" y="2845589"/>
            <a:chExt cx="4104304" cy="828140"/>
          </a:xfrm>
        </p:grpSpPr>
        <p:sp>
          <p:nvSpPr>
            <p:cNvPr id="11" name="TextBox 10">
              <a:extLst>
                <a:ext uri="{FF2B5EF4-FFF2-40B4-BE49-F238E27FC236}">
                  <a16:creationId xmlns:a16="http://schemas.microsoft.com/office/drawing/2014/main" id="{3E07DD34-9D5F-886A-9FED-D3B551AA83D1}"/>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41E96745-5D0D-280F-2B67-519904AAE90D}"/>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pPr>
              <a:r>
                <a:rPr lang="en-US" altLang="ko-KR" sz="800" b="1">
                  <a:solidFill>
                    <a:schemeClr val="accent5"/>
                  </a:solidFill>
                  <a:latin typeface="Consolas" panose="020B0609020204030204" pitchFamily="49" charset="0"/>
                </a:rPr>
                <a:t>&lt;h1&gt;</a:t>
              </a:r>
              <a:r>
                <a:rPr lang="en-US" altLang="ko-KR" sz="800">
                  <a:solidFill>
                    <a:schemeClr val="tx1">
                      <a:lumMod val="95000"/>
                      <a:lumOff val="5000"/>
                    </a:schemeClr>
                  </a:solidFill>
                  <a:latin typeface="Consolas" panose="020B0609020204030204" pitchFamily="49" charset="0"/>
                </a:rPr>
                <a:t>HJ </a:t>
              </a:r>
              <a:r>
                <a:rPr lang="ko-KR" altLang="en-US" sz="800">
                  <a:solidFill>
                    <a:schemeClr val="tx1">
                      <a:lumMod val="95000"/>
                      <a:lumOff val="5000"/>
                    </a:schemeClr>
                  </a:solidFill>
                  <a:latin typeface="Consolas" panose="020B0609020204030204" pitchFamily="49" charset="0"/>
                </a:rPr>
                <a:t>빌딩 신축공사</a:t>
              </a:r>
              <a:r>
                <a:rPr lang="en-US" altLang="ko-KR" sz="800" b="1">
                  <a:solidFill>
                    <a:schemeClr val="accent5"/>
                  </a:solidFill>
                  <a:latin typeface="Consolas" panose="020B0609020204030204" pitchFamily="49" charset="0"/>
                </a:rPr>
                <a:t>&lt;/h1&gt;</a:t>
              </a:r>
            </a:p>
            <a:p>
              <a:pPr defTabSz="144000">
                <a:lnSpc>
                  <a:spcPct val="110000"/>
                </a:lnSpc>
              </a:pPr>
              <a:r>
                <a:rPr lang="en-US" altLang="ko-KR" sz="800">
                  <a:solidFill>
                    <a:schemeClr val="tx1">
                      <a:lumMod val="95000"/>
                      <a:lumOff val="5000"/>
                    </a:schemeClr>
                  </a:solidFill>
                  <a:latin typeface="Consolas" panose="020B0609020204030204" pitchFamily="49" charset="0"/>
                </a:rPr>
                <a:t>...</a:t>
              </a:r>
            </a:p>
            <a:p>
              <a:pPr defTabSz="144000">
                <a:lnSpc>
                  <a:spcPct val="110000"/>
                </a:lnSpc>
              </a:pPr>
              <a:r>
                <a:rPr lang="en-US" altLang="ko-KR" sz="800" b="1">
                  <a:solidFill>
                    <a:schemeClr val="accent5"/>
                  </a:solidFill>
                  <a:latin typeface="Consolas" panose="020B0609020204030204" pitchFamily="49" charset="0"/>
                </a:rPr>
                <a:t>&lt;h2&gt;</a:t>
              </a:r>
              <a:r>
                <a:rPr lang="ko-KR" altLang="en-US" sz="800">
                  <a:solidFill>
                    <a:schemeClr val="tx1">
                      <a:lumMod val="95000"/>
                      <a:lumOff val="5000"/>
                    </a:schemeClr>
                  </a:solidFill>
                  <a:latin typeface="Consolas" panose="020B0609020204030204" pitchFamily="49" charset="0"/>
                </a:rPr>
                <a:t>관련프로젝트</a:t>
              </a:r>
              <a:r>
                <a:rPr lang="en-US" altLang="ko-KR" sz="800" b="1">
                  <a:solidFill>
                    <a:schemeClr val="accent5"/>
                  </a:solidFill>
                  <a:latin typeface="Consolas" panose="020B0609020204030204" pitchFamily="49" charset="0"/>
                </a:rPr>
                <a:t>&lt;/h2&gt;</a:t>
              </a:r>
              <a:endParaRPr lang="ko-KR" altLang="en-US" sz="800" b="1">
                <a:solidFill>
                  <a:schemeClr val="accent5"/>
                </a:solidFill>
                <a:latin typeface="Consolas" panose="020B0609020204030204" pitchFamily="49" charset="0"/>
              </a:endParaRPr>
            </a:p>
          </p:txBody>
        </p:sp>
      </p:grpSp>
      <p:grpSp>
        <p:nvGrpSpPr>
          <p:cNvPr id="13" name="그룹 12">
            <a:extLst>
              <a:ext uri="{FF2B5EF4-FFF2-40B4-BE49-F238E27FC236}">
                <a16:creationId xmlns:a16="http://schemas.microsoft.com/office/drawing/2014/main" id="{3EA72544-BA3E-1C49-4808-D5B8EF891FF2}"/>
              </a:ext>
            </a:extLst>
          </p:cNvPr>
          <p:cNvGrpSpPr/>
          <p:nvPr/>
        </p:nvGrpSpPr>
        <p:grpSpPr>
          <a:xfrm>
            <a:off x="633100" y="4350619"/>
            <a:ext cx="4104304" cy="828140"/>
            <a:chOff x="631825" y="4319397"/>
            <a:chExt cx="4104304" cy="828140"/>
          </a:xfrm>
        </p:grpSpPr>
        <p:sp>
          <p:nvSpPr>
            <p:cNvPr id="14" name="TextBox 13">
              <a:extLst>
                <a:ext uri="{FF2B5EF4-FFF2-40B4-BE49-F238E27FC236}">
                  <a16:creationId xmlns:a16="http://schemas.microsoft.com/office/drawing/2014/main" id="{017DBCF1-C5BC-A73E-ABA8-C26A122A5A7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39EEBA38-1F4D-5AF8-9781-45F8B6382937}"/>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pPr>
              <a:r>
                <a:rPr lang="en-US" altLang="ko-KR" sz="800" b="1">
                  <a:solidFill>
                    <a:schemeClr val="accent1"/>
                  </a:solidFill>
                  <a:latin typeface="Consolas" panose="020B0609020204030204" pitchFamily="49" charset="0"/>
                </a:rPr>
                <a:t>&lt;h2&gt;</a:t>
              </a:r>
              <a:r>
                <a:rPr kumimoji="0" lang="en-US" altLang="ko-KR" sz="800" b="0" i="0" u="none" strike="noStrike" kern="1200" cap="none" spc="0" normalizeH="0" baseline="0" noProof="0">
                  <a:ln>
                    <a:noFill/>
                  </a:ln>
                  <a:solidFill>
                    <a:srgbClr val="000000">
                      <a:lumMod val="95000"/>
                      <a:lumOff val="5000"/>
                    </a:srgbClr>
                  </a:solidFill>
                  <a:effectLst/>
                  <a:uLnTx/>
                  <a:uFillTx/>
                  <a:latin typeface="Consolas" panose="020B0609020204030204" pitchFamily="49" charset="0"/>
                  <a:ea typeface="CJ ONLYONE NEW 본문 Regular"/>
                  <a:cs typeface="+mn-cs"/>
                </a:rPr>
                <a:t>HJ </a:t>
              </a:r>
              <a:r>
                <a:rPr kumimoji="0" lang="ko-KR" altLang="en-US" sz="800" b="0" i="0" u="none" strike="noStrike" kern="1200" cap="none" spc="0" normalizeH="0" baseline="0" noProof="0">
                  <a:ln>
                    <a:noFill/>
                  </a:ln>
                  <a:solidFill>
                    <a:srgbClr val="000000">
                      <a:lumMod val="95000"/>
                      <a:lumOff val="5000"/>
                    </a:srgbClr>
                  </a:solidFill>
                  <a:effectLst/>
                  <a:uLnTx/>
                  <a:uFillTx/>
                  <a:latin typeface="Consolas" panose="020B0609020204030204" pitchFamily="49" charset="0"/>
                  <a:ea typeface="CJ ONLYONE NEW 본문 Regular"/>
                  <a:cs typeface="+mn-cs"/>
                </a:rPr>
                <a:t>빌딩 신축공사</a:t>
              </a:r>
              <a:r>
                <a:rPr lang="en-US" altLang="ko-KR" sz="800" b="1">
                  <a:solidFill>
                    <a:schemeClr val="accent1"/>
                  </a:solidFill>
                  <a:latin typeface="Consolas" panose="020B0609020204030204" pitchFamily="49" charset="0"/>
                </a:rPr>
                <a:t>&lt;/h2&gt;</a:t>
              </a:r>
            </a:p>
            <a:p>
              <a:pPr defTabSz="144000">
                <a:lnSpc>
                  <a:spcPct val="110000"/>
                </a:lnSpc>
              </a:pPr>
              <a:r>
                <a:rPr lang="en-US" altLang="ko-KR" sz="800">
                  <a:solidFill>
                    <a:schemeClr val="tx1">
                      <a:lumMod val="95000"/>
                      <a:lumOff val="5000"/>
                    </a:schemeClr>
                  </a:solidFill>
                  <a:latin typeface="Consolas" panose="020B0609020204030204" pitchFamily="49" charset="0"/>
                </a:rPr>
                <a:t>...</a:t>
              </a:r>
            </a:p>
            <a:p>
              <a:pPr defTabSz="144000">
                <a:lnSpc>
                  <a:spcPct val="110000"/>
                </a:lnSpc>
              </a:pPr>
              <a:r>
                <a:rPr lang="en-US" altLang="ko-KR" sz="800" b="1">
                  <a:solidFill>
                    <a:schemeClr val="accent1"/>
                  </a:solidFill>
                  <a:latin typeface="Consolas" panose="020B0609020204030204" pitchFamily="49" charset="0"/>
                </a:rPr>
                <a:t>&lt;h3&gt;</a:t>
              </a:r>
              <a:r>
                <a:rPr lang="ko-KR" altLang="en-US" sz="800">
                  <a:solidFill>
                    <a:schemeClr val="tx1">
                      <a:lumMod val="95000"/>
                      <a:lumOff val="5000"/>
                    </a:schemeClr>
                  </a:solidFill>
                  <a:latin typeface="Consolas" panose="020B0609020204030204" pitchFamily="49" charset="0"/>
                </a:rPr>
                <a:t>관련프로젝트</a:t>
              </a:r>
              <a:r>
                <a:rPr lang="en-US" altLang="ko-KR" sz="800" b="1">
                  <a:solidFill>
                    <a:schemeClr val="accent1"/>
                  </a:solidFill>
                  <a:latin typeface="Consolas" panose="020B0609020204030204" pitchFamily="49" charset="0"/>
                </a:rPr>
                <a:t>&lt;/h3&gt;</a:t>
              </a:r>
              <a:endParaRPr lang="ko-KR" altLang="en-US" sz="800" b="1">
                <a:solidFill>
                  <a:schemeClr val="accent1"/>
                </a:solidFill>
                <a:latin typeface="Consolas" panose="020B0609020204030204" pitchFamily="49" charset="0"/>
              </a:endParaRPr>
            </a:p>
          </p:txBody>
        </p:sp>
      </p:grpSp>
      <p:sp>
        <p:nvSpPr>
          <p:cNvPr id="16" name="텍스트 개체 틀 9">
            <a:extLst>
              <a:ext uri="{FF2B5EF4-FFF2-40B4-BE49-F238E27FC236}">
                <a16:creationId xmlns:a16="http://schemas.microsoft.com/office/drawing/2014/main" id="{35E0026D-C833-DDE3-3090-534232217995}"/>
              </a:ext>
            </a:extLst>
          </p:cNvPr>
          <p:cNvSpPr>
            <a:spLocks noGrp="1"/>
          </p:cNvSpPr>
          <p:nvPr>
            <p:ph type="body" sz="quarter" idx="11"/>
          </p:nvPr>
        </p:nvSpPr>
        <p:spPr>
          <a:xfrm>
            <a:off x="1265556" y="808726"/>
            <a:ext cx="8224519" cy="194400"/>
          </a:xfrm>
        </p:spPr>
        <p:txBody>
          <a:bodyPr/>
          <a:lstStyle/>
          <a:p>
            <a:r>
              <a:rPr lang="ko-KR" altLang="en-US"/>
              <a:t>메인</a:t>
            </a:r>
            <a:r>
              <a:rPr lang="en-US" altLang="ko-KR"/>
              <a:t>(</a:t>
            </a:r>
            <a:r>
              <a:rPr lang="ko-KR" altLang="en-US"/>
              <a:t>팝업</a:t>
            </a:r>
            <a:r>
              <a:rPr lang="en-US" altLang="ko-KR"/>
              <a:t>)</a:t>
            </a:r>
            <a:endParaRPr lang="ko-KR" altLang="en-US"/>
          </a:p>
        </p:txBody>
      </p:sp>
      <p:sp>
        <p:nvSpPr>
          <p:cNvPr id="17" name="텍스트 개체 틀 11">
            <a:extLst>
              <a:ext uri="{FF2B5EF4-FFF2-40B4-BE49-F238E27FC236}">
                <a16:creationId xmlns:a16="http://schemas.microsoft.com/office/drawing/2014/main" id="{656F6059-E399-8D07-3E68-E659B998D6E8}"/>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C8767021-ECD3-FC46-7009-22E59CD0804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EEAB215F-13F9-9D06-7484-5F49EBDB9FB7}"/>
              </a:ext>
            </a:extLst>
          </p:cNvPr>
          <p:cNvPicPr>
            <a:picLocks noChangeAspect="1"/>
          </p:cNvPicPr>
          <p:nvPr/>
        </p:nvPicPr>
        <p:blipFill>
          <a:blip r:embed="rId2"/>
          <a:stretch>
            <a:fillRect/>
          </a:stretch>
        </p:blipFill>
        <p:spPr>
          <a:xfrm>
            <a:off x="5179861" y="2686634"/>
            <a:ext cx="4097333" cy="2966922"/>
          </a:xfrm>
          <a:prstGeom prst="rect">
            <a:avLst/>
          </a:prstGeom>
        </p:spPr>
      </p:pic>
      <p:sp>
        <p:nvSpPr>
          <p:cNvPr id="4" name="직사각형 3">
            <a:extLst>
              <a:ext uri="{FF2B5EF4-FFF2-40B4-BE49-F238E27FC236}">
                <a16:creationId xmlns:a16="http://schemas.microsoft.com/office/drawing/2014/main" id="{5D41ACF9-CE6A-467C-1B69-84D8367C95D5}"/>
              </a:ext>
            </a:extLst>
          </p:cNvPr>
          <p:cNvSpPr/>
          <p:nvPr/>
        </p:nvSpPr>
        <p:spPr>
          <a:xfrm>
            <a:off x="7289954" y="2837273"/>
            <a:ext cx="735683" cy="15868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 name="직사각형 1">
            <a:extLst>
              <a:ext uri="{FF2B5EF4-FFF2-40B4-BE49-F238E27FC236}">
                <a16:creationId xmlns:a16="http://schemas.microsoft.com/office/drawing/2014/main" id="{FFB63A78-3FCA-7D4D-3E30-1605C88AA544}"/>
              </a:ext>
            </a:extLst>
          </p:cNvPr>
          <p:cNvSpPr/>
          <p:nvPr/>
        </p:nvSpPr>
        <p:spPr>
          <a:xfrm>
            <a:off x="7303342" y="3789591"/>
            <a:ext cx="312003" cy="9852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101506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48C64-6288-BAC0-A15E-D4AF8878D36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688A379-2A85-4F84-3AE1-C1345910BBF4}"/>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52460369-BB7F-EC19-2855-E28B6B8AF4DB}"/>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6C1D0523-69F4-A4DC-699F-972DDCDB383B}"/>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5C972B52-2179-8412-3294-89F3CEA0ECE6}"/>
              </a:ext>
            </a:extLst>
          </p:cNvPr>
          <p:cNvSpPr>
            <a:spLocks noGrp="1"/>
          </p:cNvSpPr>
          <p:nvPr>
            <p:ph type="body" sz="quarter" idx="20"/>
          </p:nvPr>
        </p:nvSpPr>
        <p:spPr>
          <a:xfrm>
            <a:off x="631825" y="2146610"/>
            <a:ext cx="4104000" cy="1325473"/>
          </a:xfrm>
        </p:spPr>
        <p:txBody>
          <a:bodyPr/>
          <a:lstStyle/>
          <a:p>
            <a:r>
              <a:rPr lang="ko-KR" altLang="en-US"/>
              <a:t>한 페이지에 같은 이름을 가진 링크가 여러 개 있어 스크린 리더 사용자가 목적지를 혼동할 수 있으므로 각각의 링크에 정확한 이름을 제공하여 개선해야 함</a:t>
            </a:r>
          </a:p>
          <a:p>
            <a:r>
              <a:rPr lang="ko-KR" altLang="en-US"/>
              <a:t>사용자와의 상호작용에 따라 상태가 변경되는 컨트롤 요소의 상태 정보를 시각적으로만 구분함</a:t>
            </a:r>
            <a:endParaRPr lang="en-US" altLang="ko-KR"/>
          </a:p>
          <a:p>
            <a:r>
              <a:rPr lang="ko-KR" altLang="en-US"/>
              <a:t>스크린 리더가 접근할 수 있는 형태로 요소의 상태에 관한 부가 설명을 제공해야 함</a:t>
            </a:r>
            <a:endParaRPr lang="en-US" altLang="ko-KR"/>
          </a:p>
        </p:txBody>
      </p:sp>
      <p:grpSp>
        <p:nvGrpSpPr>
          <p:cNvPr id="10" name="그룹 9">
            <a:extLst>
              <a:ext uri="{FF2B5EF4-FFF2-40B4-BE49-F238E27FC236}">
                <a16:creationId xmlns:a16="http://schemas.microsoft.com/office/drawing/2014/main" id="{B13021FA-7110-C901-C828-325A1F82314F}"/>
              </a:ext>
            </a:extLst>
          </p:cNvPr>
          <p:cNvGrpSpPr/>
          <p:nvPr/>
        </p:nvGrpSpPr>
        <p:grpSpPr>
          <a:xfrm>
            <a:off x="632796" y="3661556"/>
            <a:ext cx="4104304" cy="828140"/>
            <a:chOff x="633404" y="2845589"/>
            <a:chExt cx="4104304" cy="828140"/>
          </a:xfrm>
        </p:grpSpPr>
        <p:sp>
          <p:nvSpPr>
            <p:cNvPr id="11" name="TextBox 10">
              <a:extLst>
                <a:ext uri="{FF2B5EF4-FFF2-40B4-BE49-F238E27FC236}">
                  <a16:creationId xmlns:a16="http://schemas.microsoft.com/office/drawing/2014/main" id="{B8B0B379-3DD8-811B-2F66-4078AE4D7D7F}"/>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7A000D5-91A8-5207-82EB-5F0310A303B5}"/>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 class="on"&gt;</a:t>
              </a:r>
              <a:r>
                <a:rPr lang="en-US" altLang="ko-KR" sz="800" b="1">
                  <a:solidFill>
                    <a:schemeClr val="accent5"/>
                  </a:solidFill>
                  <a:latin typeface="Consolas" panose="020B0609020204030204" pitchFamily="49" charset="0"/>
                </a:rPr>
                <a:t>CJ E&amp;M Center</a:t>
              </a:r>
              <a:r>
                <a:rPr lang="en-US" altLang="ko-KR" sz="800">
                  <a:solidFill>
                    <a:schemeClr val="tx1">
                      <a:lumMod val="95000"/>
                      <a:lumOff val="5000"/>
                    </a:schemeClr>
                  </a:solidFill>
                  <a:latin typeface="Consolas" panose="020B0609020204030204" pitchFamily="49" charset="0"/>
                </a:rPr>
                <a:t>&lt;/a&gt;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=""&gt;</a:t>
              </a:r>
              <a:r>
                <a:rPr lang="en-US" altLang="ko-KR" sz="800" b="1">
                  <a:solidFill>
                    <a:schemeClr val="accent5"/>
                  </a:solidFill>
                  <a:latin typeface="Consolas" panose="020B0609020204030204" pitchFamily="49" charset="0"/>
                </a:rPr>
                <a:t>CJ E&amp;M Center</a:t>
              </a:r>
              <a:r>
                <a:rPr lang="en-US" altLang="ko-KR" sz="800">
                  <a:solidFill>
                    <a:schemeClr val="tx1">
                      <a:lumMod val="95000"/>
                      <a:lumOff val="5000"/>
                    </a:schemeClr>
                  </a:solidFill>
                  <a:latin typeface="Consolas" panose="020B0609020204030204" pitchFamily="49" charset="0"/>
                </a:rPr>
                <a:t>&lt;/a&gt;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=""&gt;</a:t>
              </a:r>
              <a:r>
                <a:rPr lang="en-US" altLang="ko-KR" sz="800" b="1">
                  <a:solidFill>
                    <a:schemeClr val="accent5"/>
                  </a:solidFill>
                  <a:latin typeface="Consolas" panose="020B0609020204030204" pitchFamily="49" charset="0"/>
                </a:rPr>
                <a:t>CJ E&amp;M Center</a:t>
              </a:r>
              <a:r>
                <a:rPr lang="en-US" altLang="ko-KR" sz="800">
                  <a:solidFill>
                    <a:schemeClr val="tx1">
                      <a:lumMod val="95000"/>
                      <a:lumOff val="5000"/>
                    </a:schemeClr>
                  </a:solidFill>
                  <a:latin typeface="Consolas" panose="020B0609020204030204" pitchFamily="49" charset="0"/>
                </a:rPr>
                <a:t>&lt;/a&gt;</a:t>
              </a:r>
              <a:endParaRPr lang="ko-KR" altLang="en-US" sz="800">
                <a:solidFill>
                  <a:schemeClr val="tx1">
                    <a:lumMod val="95000"/>
                    <a:lumOff val="5000"/>
                  </a:schemeClr>
                </a:solidFill>
                <a:latin typeface="Consolas" panose="020B0609020204030204" pitchFamily="49" charset="0"/>
              </a:endParaRPr>
            </a:p>
          </p:txBody>
        </p:sp>
      </p:grpSp>
      <p:grpSp>
        <p:nvGrpSpPr>
          <p:cNvPr id="13" name="그룹 12">
            <a:extLst>
              <a:ext uri="{FF2B5EF4-FFF2-40B4-BE49-F238E27FC236}">
                <a16:creationId xmlns:a16="http://schemas.microsoft.com/office/drawing/2014/main" id="{7D96A430-44D6-869B-8717-08F79F120EC9}"/>
              </a:ext>
            </a:extLst>
          </p:cNvPr>
          <p:cNvGrpSpPr/>
          <p:nvPr/>
        </p:nvGrpSpPr>
        <p:grpSpPr>
          <a:xfrm>
            <a:off x="634375" y="4746079"/>
            <a:ext cx="4104304" cy="963561"/>
            <a:chOff x="631825" y="4319397"/>
            <a:chExt cx="4104304" cy="963561"/>
          </a:xfrm>
        </p:grpSpPr>
        <p:sp>
          <p:nvSpPr>
            <p:cNvPr id="14" name="TextBox 13">
              <a:extLst>
                <a:ext uri="{FF2B5EF4-FFF2-40B4-BE49-F238E27FC236}">
                  <a16:creationId xmlns:a16="http://schemas.microsoft.com/office/drawing/2014/main" id="{EA1F5DF8-4395-8DED-E5AA-17A8F58C9C44}"/>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8543CE2C-B48A-9EAA-9893-4FEEEFA71716}"/>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 class="on" </a:t>
              </a:r>
              <a:r>
                <a:rPr lang="en-US" altLang="ko-KR" sz="800" b="1">
                  <a:solidFill>
                    <a:schemeClr val="accent1"/>
                  </a:solidFill>
                  <a:latin typeface="Consolas" panose="020B0609020204030204" pitchFamily="49" charset="0"/>
                </a:rPr>
                <a:t>title="</a:t>
              </a:r>
              <a:r>
                <a:rPr lang="ko-KR" altLang="en-US" sz="800" b="1">
                  <a:solidFill>
                    <a:schemeClr val="accent1"/>
                  </a:solidFill>
                  <a:latin typeface="Consolas" panose="020B0609020204030204" pitchFamily="49" charset="0"/>
                </a:rPr>
                <a:t>선택됨</a:t>
              </a:r>
              <a:r>
                <a:rPr lang="en-US" altLang="ko-KR" sz="800" b="1">
                  <a:solidFill>
                    <a:schemeClr val="accent1"/>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a:t>
              </a:r>
              <a:r>
                <a:rPr lang="en-US" altLang="ko-KR" sz="800" b="1">
                  <a:solidFill>
                    <a:schemeClr val="accent1"/>
                  </a:solidFill>
                  <a:latin typeface="Consolas" panose="020B0609020204030204" pitchFamily="49" charset="0"/>
                </a:rPr>
                <a:t>1</a:t>
              </a:r>
              <a:r>
                <a:rPr lang="ko-KR" altLang="en-US" sz="800" b="1">
                  <a:solidFill>
                    <a:schemeClr val="accent1"/>
                  </a:solidFill>
                  <a:latin typeface="Consolas" panose="020B0609020204030204" pitchFamily="49" charset="0"/>
                </a:rPr>
                <a:t>번 슬라이드</a:t>
              </a:r>
              <a:r>
                <a:rPr lang="en-US" altLang="ko-KR" sz="800">
                  <a:solidFill>
                    <a:schemeClr val="tx1">
                      <a:lumMod val="95000"/>
                      <a:lumOff val="5000"/>
                    </a:schemeClr>
                  </a:solidFill>
                  <a:latin typeface="Consolas" panose="020B0609020204030204" pitchFamily="49" charset="0"/>
                </a:rPr>
                <a:t>&lt;/a&gt;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=""&gt;</a:t>
              </a:r>
              <a:r>
                <a:rPr lang="en-US" altLang="ko-KR" sz="800" b="1">
                  <a:solidFill>
                    <a:schemeClr val="accent1"/>
                  </a:solidFill>
                  <a:latin typeface="Consolas" panose="020B0609020204030204" pitchFamily="49" charset="0"/>
                </a:rPr>
                <a:t>2</a:t>
              </a:r>
              <a:r>
                <a:rPr lang="ko-KR" altLang="en-US" sz="800" b="1">
                  <a:solidFill>
                    <a:schemeClr val="accent1"/>
                  </a:solidFill>
                  <a:latin typeface="Consolas" panose="020B0609020204030204" pitchFamily="49" charset="0"/>
                </a:rPr>
                <a:t>번 슬라이드</a:t>
              </a:r>
              <a:r>
                <a:rPr lang="en-US" altLang="ko-KR" sz="800">
                  <a:solidFill>
                    <a:schemeClr val="tx1">
                      <a:lumMod val="95000"/>
                      <a:lumOff val="5000"/>
                    </a:schemeClr>
                  </a:solidFill>
                  <a:latin typeface="Consolas" panose="020B0609020204030204" pitchFamily="49" charset="0"/>
                </a:rPr>
                <a:t>&lt;/a&gt;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=""&gt;</a:t>
              </a:r>
              <a:r>
                <a:rPr lang="en-US" altLang="ko-KR" sz="800" b="1">
                  <a:solidFill>
                    <a:schemeClr val="accent1"/>
                  </a:solidFill>
                  <a:latin typeface="Consolas" panose="020B0609020204030204" pitchFamily="49" charset="0"/>
                </a:rPr>
                <a:t>3</a:t>
              </a:r>
              <a:r>
                <a:rPr lang="ko-KR" altLang="en-US" sz="800" b="1">
                  <a:solidFill>
                    <a:schemeClr val="accent1"/>
                  </a:solidFill>
                  <a:latin typeface="Consolas" panose="020B0609020204030204" pitchFamily="49" charset="0"/>
                </a:rPr>
                <a:t>번 슬라이드</a:t>
              </a:r>
              <a:r>
                <a:rPr lang="en-US" altLang="ko-KR" sz="800">
                  <a:solidFill>
                    <a:schemeClr val="tx1">
                      <a:lumMod val="95000"/>
                      <a:lumOff val="5000"/>
                    </a:schemeClr>
                  </a:solidFill>
                  <a:latin typeface="Consolas" panose="020B0609020204030204" pitchFamily="49" charset="0"/>
                </a:rPr>
                <a:t>&lt;/a&gt;</a:t>
              </a:r>
              <a:endParaRPr lang="ko-KR" altLang="en-US" sz="800">
                <a:solidFill>
                  <a:schemeClr val="tx1">
                    <a:lumMod val="95000"/>
                    <a:lumOff val="5000"/>
                  </a:schemeClr>
                </a:solidFill>
                <a:latin typeface="Consolas" panose="020B0609020204030204" pitchFamily="49" charset="0"/>
              </a:endParaRPr>
            </a:p>
            <a:p>
              <a:pPr marL="0" marR="0" lvl="0" indent="0" defTabSz="144000" eaLnBrk="1" fontAlgn="auto" latinLnBrk="0" hangingPunct="1">
                <a:lnSpc>
                  <a:spcPct val="110000"/>
                </a:lnSpc>
                <a:spcBef>
                  <a:spcPts val="0"/>
                </a:spcBef>
                <a:spcAft>
                  <a:spcPts val="0"/>
                </a:spcAft>
                <a:buClrTx/>
                <a:buSzTx/>
                <a:buFontTx/>
                <a:buNone/>
                <a:tabLst/>
                <a:defRPr/>
              </a:pP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49804C1E-1208-B53A-9FF5-87C585CFE8A8}"/>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EBEAEDB9-1A39-33F3-3053-B7CB2C3488D8}"/>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DF8994FB-9757-192D-FC56-5EC6E55836AD}"/>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1528BFFE-E6F5-0986-9E8A-B098CE9D8A94}"/>
              </a:ext>
            </a:extLst>
          </p:cNvPr>
          <p:cNvPicPr>
            <a:picLocks noChangeAspect="1"/>
          </p:cNvPicPr>
          <p:nvPr/>
        </p:nvPicPr>
        <p:blipFill>
          <a:blip r:embed="rId2"/>
          <a:stretch>
            <a:fillRect/>
          </a:stretch>
        </p:blipFill>
        <p:spPr>
          <a:xfrm>
            <a:off x="5863011" y="2358557"/>
            <a:ext cx="2717054" cy="3871161"/>
          </a:xfrm>
          <a:prstGeom prst="rect">
            <a:avLst/>
          </a:prstGeom>
        </p:spPr>
      </p:pic>
      <p:sp>
        <p:nvSpPr>
          <p:cNvPr id="4" name="직사각형 3">
            <a:extLst>
              <a:ext uri="{FF2B5EF4-FFF2-40B4-BE49-F238E27FC236}">
                <a16:creationId xmlns:a16="http://schemas.microsoft.com/office/drawing/2014/main" id="{FD4FA673-33C9-F93B-6D66-59DDA30F4E6D}"/>
              </a:ext>
            </a:extLst>
          </p:cNvPr>
          <p:cNvSpPr/>
          <p:nvPr/>
        </p:nvSpPr>
        <p:spPr>
          <a:xfrm>
            <a:off x="7057585" y="6084071"/>
            <a:ext cx="312003" cy="13114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344247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4AB95-265E-82BE-007B-71E6EA1556B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38B2A7F-8F85-1E75-77F4-ED4AB5EF8F95}"/>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10" name="텍스트 개체 틀 9">
            <a:extLst>
              <a:ext uri="{FF2B5EF4-FFF2-40B4-BE49-F238E27FC236}">
                <a16:creationId xmlns:a16="http://schemas.microsoft.com/office/drawing/2014/main" id="{D2348927-156B-CB6C-6E36-348C6EF9FAD1}"/>
              </a:ext>
            </a:extLst>
          </p:cNvPr>
          <p:cNvSpPr>
            <a:spLocks noGrp="1"/>
          </p:cNvSpPr>
          <p:nvPr>
            <p:ph type="body" sz="quarter" idx="11"/>
          </p:nvPr>
        </p:nvSpPr>
        <p:spPr/>
        <p:txBody>
          <a:bodyPr/>
          <a:lstStyle/>
          <a:p>
            <a:r>
              <a:rPr lang="ko-KR" altLang="en-US"/>
              <a:t>메인</a:t>
            </a:r>
          </a:p>
        </p:txBody>
      </p:sp>
      <p:sp>
        <p:nvSpPr>
          <p:cNvPr id="12" name="텍스트 개체 틀 11">
            <a:extLst>
              <a:ext uri="{FF2B5EF4-FFF2-40B4-BE49-F238E27FC236}">
                <a16:creationId xmlns:a16="http://schemas.microsoft.com/office/drawing/2014/main" id="{A6B1D939-35BA-0455-51C8-CAFA23CC0DAA}"/>
              </a:ext>
            </a:extLst>
          </p:cNvPr>
          <p:cNvSpPr>
            <a:spLocks noGrp="1"/>
          </p:cNvSpPr>
          <p:nvPr>
            <p:ph type="body" sz="quarter" idx="15"/>
          </p:nvPr>
        </p:nvSpPr>
        <p:spPr/>
        <p:txBody>
          <a:bodyPr/>
          <a:lstStyle/>
          <a:p>
            <a:r>
              <a:rPr lang="en-US" altLang="ko-KR"/>
              <a:t>https://www.cjenc.co.kr/kr/Default.asp</a:t>
            </a:r>
            <a:endParaRPr lang="ko-KR" altLang="en-US"/>
          </a:p>
        </p:txBody>
      </p:sp>
      <p:sp>
        <p:nvSpPr>
          <p:cNvPr id="15" name="텍스트 개체 틀 14">
            <a:extLst>
              <a:ext uri="{FF2B5EF4-FFF2-40B4-BE49-F238E27FC236}">
                <a16:creationId xmlns:a16="http://schemas.microsoft.com/office/drawing/2014/main" id="{0DDF1AED-E710-2ED9-21D9-F681B2464E89}"/>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11" name="텍스트 개체 틀 10">
            <a:extLst>
              <a:ext uri="{FF2B5EF4-FFF2-40B4-BE49-F238E27FC236}">
                <a16:creationId xmlns:a16="http://schemas.microsoft.com/office/drawing/2014/main" id="{6B2E9454-9C52-038A-05C4-5B662AAF496C}"/>
              </a:ext>
            </a:extLst>
          </p:cNvPr>
          <p:cNvSpPr>
            <a:spLocks noGrp="1"/>
          </p:cNvSpPr>
          <p:nvPr>
            <p:ph type="body" sz="quarter" idx="14"/>
          </p:nvPr>
        </p:nvSpPr>
        <p:spPr/>
        <p:txBody>
          <a:bodyPr/>
          <a:lstStyle/>
          <a:p>
            <a:r>
              <a:rPr lang="ko-KR" altLang="en-US"/>
              <a:t>초점의 이동순서가 논리적이지 않으며 일관성이 없는 경우</a:t>
            </a:r>
          </a:p>
        </p:txBody>
      </p:sp>
      <p:sp>
        <p:nvSpPr>
          <p:cNvPr id="21" name="텍스트 개체 틀 20">
            <a:extLst>
              <a:ext uri="{FF2B5EF4-FFF2-40B4-BE49-F238E27FC236}">
                <a16:creationId xmlns:a16="http://schemas.microsoft.com/office/drawing/2014/main" id="{90A4C399-1217-D484-4C80-98C747667CE6}"/>
              </a:ext>
            </a:extLst>
          </p:cNvPr>
          <p:cNvSpPr>
            <a:spLocks noGrp="1"/>
          </p:cNvSpPr>
          <p:nvPr>
            <p:ph type="body" sz="quarter" idx="19"/>
          </p:nvPr>
        </p:nvSpPr>
        <p:spPr/>
        <p:txBody>
          <a:bodyPr/>
          <a:lstStyle/>
          <a:p>
            <a:r>
              <a:rPr lang="ko-KR" altLang="en-US"/>
              <a:t>상</a:t>
            </a:r>
          </a:p>
        </p:txBody>
      </p:sp>
      <p:sp>
        <p:nvSpPr>
          <p:cNvPr id="20" name="텍스트 개체 틀 19">
            <a:extLst>
              <a:ext uri="{FF2B5EF4-FFF2-40B4-BE49-F238E27FC236}">
                <a16:creationId xmlns:a16="http://schemas.microsoft.com/office/drawing/2014/main" id="{FBF7FD9C-CBE0-B409-AA05-A07B1AE953A2}"/>
              </a:ext>
            </a:extLst>
          </p:cNvPr>
          <p:cNvSpPr>
            <a:spLocks noGrp="1"/>
          </p:cNvSpPr>
          <p:nvPr>
            <p:ph type="body" sz="quarter" idx="20"/>
          </p:nvPr>
        </p:nvSpPr>
        <p:spPr>
          <a:xfrm>
            <a:off x="631825" y="2146610"/>
            <a:ext cx="4104000" cy="813153"/>
          </a:xfrm>
        </p:spPr>
        <p:txBody>
          <a:bodyPr/>
          <a:lstStyle/>
          <a:p>
            <a:r>
              <a:rPr lang="ko-KR" altLang="en-US"/>
              <a:t>시각을 활용하여 웹 페이지를 탐색하는 사용자가 콘텐츠에 접근하는 순서와 동일한 순서</a:t>
            </a:r>
            <a:r>
              <a:rPr lang="en-US" altLang="ko-KR"/>
              <a:t>(</a:t>
            </a:r>
            <a:r>
              <a:rPr lang="ko-KR" altLang="en-US"/>
              <a:t>② → ①</a:t>
            </a:r>
            <a:r>
              <a:rPr lang="en-US" altLang="ko-KR"/>
              <a:t>)</a:t>
            </a:r>
            <a:r>
              <a:rPr lang="ko-KR" altLang="en-US"/>
              <a:t>로 키보드 초점이 콘텐츠에 접근하도록 수정해야 함</a:t>
            </a:r>
            <a:endParaRPr lang="en-US" altLang="ko-KR"/>
          </a:p>
          <a:p>
            <a:pPr lvl="1"/>
            <a:r>
              <a:rPr lang="ko-KR" altLang="en-US"/>
              <a:t>현재 </a:t>
            </a:r>
            <a:r>
              <a:rPr lang="en-US" altLang="ko-KR"/>
              <a:t>&lt;a&gt; </a:t>
            </a:r>
            <a:r>
              <a:rPr lang="ko-KR" altLang="en-US"/>
              <a:t>태그가 </a:t>
            </a:r>
            <a:r>
              <a:rPr lang="en-US" altLang="ko-KR"/>
              <a:t>&lt;div class="building-area"&gt; </a:t>
            </a:r>
            <a:r>
              <a:rPr lang="ko-KR" altLang="en-US"/>
              <a:t>영역보다 상위에 위치하고 있어 발생하는 문제로</a:t>
            </a:r>
            <a:r>
              <a:rPr lang="en-US" altLang="ko-KR"/>
              <a:t>, </a:t>
            </a:r>
            <a:r>
              <a:rPr lang="ko-KR" altLang="en-US"/>
              <a:t>마크업 순서를 바꾸어야 함</a:t>
            </a:r>
            <a:endParaRPr lang="en-US" altLang="ko-KR"/>
          </a:p>
        </p:txBody>
      </p:sp>
      <p:grpSp>
        <p:nvGrpSpPr>
          <p:cNvPr id="3" name="그룹 2">
            <a:extLst>
              <a:ext uri="{FF2B5EF4-FFF2-40B4-BE49-F238E27FC236}">
                <a16:creationId xmlns:a16="http://schemas.microsoft.com/office/drawing/2014/main" id="{419531D4-F14A-6F9C-3BA0-CC731B6DF243}"/>
              </a:ext>
            </a:extLst>
          </p:cNvPr>
          <p:cNvGrpSpPr/>
          <p:nvPr/>
        </p:nvGrpSpPr>
        <p:grpSpPr>
          <a:xfrm>
            <a:off x="639277" y="3158563"/>
            <a:ext cx="4104304" cy="1098983"/>
            <a:chOff x="633404" y="2845589"/>
            <a:chExt cx="4104304" cy="1098983"/>
          </a:xfrm>
        </p:grpSpPr>
        <p:sp>
          <p:nvSpPr>
            <p:cNvPr id="4" name="TextBox 3">
              <a:extLst>
                <a:ext uri="{FF2B5EF4-FFF2-40B4-BE49-F238E27FC236}">
                  <a16:creationId xmlns:a16="http://schemas.microsoft.com/office/drawing/2014/main" id="{6D8DD95E-2E24-5D98-8F39-82689496927C}"/>
                </a:ext>
              </a:extLst>
            </p:cNvPr>
            <p:cNvSpPr txBox="1"/>
            <p:nvPr/>
          </p:nvSpPr>
          <p:spPr>
            <a:xfrm>
              <a:off x="633708" y="2845589"/>
              <a:ext cx="4104000" cy="180425"/>
            </a:xfrm>
            <a:prstGeom prst="rect">
              <a:avLst/>
            </a:prstGeom>
            <a:noFill/>
          </p:spPr>
          <p:txBody>
            <a:bodyPr wrap="square" lIns="0" tIns="0" rIns="0" bIns="72000" rtlCol="0">
              <a:spAutoFit/>
            </a:bodyPr>
            <a:lstStyle/>
            <a:p>
              <a:pPr algn="l"/>
              <a:r>
                <a:rPr lang="ko-KR" altLang="en-US" sz="700">
                  <a:latin typeface="+mj-ea"/>
                  <a:ea typeface="+mj-ea"/>
                </a:rPr>
                <a:t>문제점</a:t>
              </a:r>
            </a:p>
          </p:txBody>
        </p:sp>
        <p:sp>
          <p:nvSpPr>
            <p:cNvPr id="5" name="직사각형 4">
              <a:extLst>
                <a:ext uri="{FF2B5EF4-FFF2-40B4-BE49-F238E27FC236}">
                  <a16:creationId xmlns:a16="http://schemas.microsoft.com/office/drawing/2014/main" id="{6FA8AF39-2C81-1608-C3D7-754C9EEF644E}"/>
                </a:ext>
              </a:extLst>
            </p:cNvPr>
            <p:cNvSpPr/>
            <p:nvPr/>
          </p:nvSpPr>
          <p:spPr>
            <a:xfrm>
              <a:off x="633404" y="3056792"/>
              <a:ext cx="4104000" cy="887780"/>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&lt;div class="main-tit"&gt;</a:t>
              </a:r>
            </a:p>
            <a:p>
              <a:pPr defTabSz="144000">
                <a:lnSpc>
                  <a:spcPct val="110000"/>
                </a:lnSpc>
              </a:pPr>
              <a:r>
                <a:rPr lang="en-US" altLang="ko-KR" sz="800">
                  <a:solidFill>
                    <a:schemeClr val="tx1">
                      <a:lumMod val="95000"/>
                      <a:lumOff val="5000"/>
                    </a:schemeClr>
                  </a:solidFill>
                  <a:latin typeface="Consolas" panose="020B0609020204030204" pitchFamily="49" charset="0"/>
                </a:rPr>
                <a:t>	...</a:t>
              </a:r>
            </a:p>
            <a:p>
              <a:pPr defTabSz="144000">
                <a:lnSpc>
                  <a:spcPct val="110000"/>
                </a:lnSpc>
              </a:pPr>
              <a:r>
                <a:rPr lang="en-US" altLang="ko-KR" sz="800" b="1">
                  <a:solidFill>
                    <a:srgbClr val="C00000"/>
                  </a:solidFill>
                  <a:latin typeface="Consolas" panose="020B0609020204030204" pitchFamily="49" charset="0"/>
                </a:rPr>
                <a:t>	&lt;a </a:t>
              </a:r>
              <a:r>
                <a:rPr lang="en-US" altLang="ko-KR" sz="800" b="1" err="1">
                  <a:solidFill>
                    <a:srgbClr val="C00000"/>
                  </a:solidFill>
                  <a:latin typeface="Consolas" panose="020B0609020204030204" pitchFamily="49" charset="0"/>
                </a:rPr>
                <a:t>href</a:t>
              </a:r>
              <a:r>
                <a:rPr lang="en-US" altLang="ko-KR" sz="800" b="1">
                  <a:solidFill>
                    <a:srgbClr val="C00000"/>
                  </a:solidFill>
                  <a:latin typeface="Consolas" panose="020B0609020204030204" pitchFamily="49" charset="0"/>
                </a:rPr>
                <a:t>="/</a:t>
              </a:r>
              <a:r>
                <a:rPr lang="en-US" altLang="ko-KR" sz="800" b="1" err="1">
                  <a:solidFill>
                    <a:srgbClr val="C00000"/>
                  </a:solidFill>
                  <a:latin typeface="Consolas" panose="020B0609020204030204" pitchFamily="49" charset="0"/>
                </a:rPr>
                <a:t>kr</a:t>
              </a:r>
              <a:r>
                <a:rPr lang="en-US" altLang="ko-KR" sz="800" b="1">
                  <a:solidFill>
                    <a:srgbClr val="C00000"/>
                  </a:solidFill>
                  <a:latin typeface="Consolas" panose="020B0609020204030204" pitchFamily="49" charset="0"/>
                </a:rPr>
                <a:t>/business/building-img.asp"&gt;MORE&lt;/a&gt;</a:t>
              </a:r>
            </a:p>
            <a:p>
              <a:pPr defTabSz="144000">
                <a:lnSpc>
                  <a:spcPct val="110000"/>
                </a:lnSpc>
              </a:pPr>
              <a:r>
                <a:rPr lang="en-US" altLang="ko-KR" sz="800">
                  <a:solidFill>
                    <a:schemeClr val="tx1">
                      <a:lumMod val="95000"/>
                      <a:lumOff val="5000"/>
                    </a:schemeClr>
                  </a:solidFill>
                  <a:latin typeface="Consolas" panose="020B0609020204030204" pitchFamily="49" charset="0"/>
                </a:rPr>
                <a:t>&lt;/div&gt;</a:t>
              </a:r>
            </a:p>
            <a:p>
              <a:pPr defTabSz="144000">
                <a:lnSpc>
                  <a:spcPct val="110000"/>
                </a:lnSpc>
              </a:pPr>
              <a:r>
                <a:rPr lang="en-US" altLang="ko-KR" sz="800">
                  <a:solidFill>
                    <a:schemeClr val="tx1">
                      <a:lumMod val="95000"/>
                      <a:lumOff val="5000"/>
                    </a:schemeClr>
                  </a:solidFill>
                  <a:latin typeface="Consolas" panose="020B0609020204030204" pitchFamily="49" charset="0"/>
                </a:rPr>
                <a:t>&lt;div class="building-area"&gt;...&lt;/div&gt;</a:t>
              </a:r>
            </a:p>
          </p:txBody>
        </p:sp>
      </p:grpSp>
      <p:grpSp>
        <p:nvGrpSpPr>
          <p:cNvPr id="6" name="그룹 5">
            <a:extLst>
              <a:ext uri="{FF2B5EF4-FFF2-40B4-BE49-F238E27FC236}">
                <a16:creationId xmlns:a16="http://schemas.microsoft.com/office/drawing/2014/main" id="{0B377BFC-4E91-A2F1-187E-4B383063A446}"/>
              </a:ext>
            </a:extLst>
          </p:cNvPr>
          <p:cNvGrpSpPr/>
          <p:nvPr/>
        </p:nvGrpSpPr>
        <p:grpSpPr>
          <a:xfrm>
            <a:off x="631825" y="4537459"/>
            <a:ext cx="4104304" cy="1098983"/>
            <a:chOff x="631825" y="4319397"/>
            <a:chExt cx="4104304" cy="1098983"/>
          </a:xfrm>
        </p:grpSpPr>
        <p:sp>
          <p:nvSpPr>
            <p:cNvPr id="7" name="TextBox 6">
              <a:extLst>
                <a:ext uri="{FF2B5EF4-FFF2-40B4-BE49-F238E27FC236}">
                  <a16:creationId xmlns:a16="http://schemas.microsoft.com/office/drawing/2014/main" id="{DE8C01A8-5FDB-3B40-6F2A-5B5AED98DA5A}"/>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3" name="직사각형 12">
              <a:extLst>
                <a:ext uri="{FF2B5EF4-FFF2-40B4-BE49-F238E27FC236}">
                  <a16:creationId xmlns:a16="http://schemas.microsoft.com/office/drawing/2014/main" id="{F151E38F-26FC-758F-BBB7-2E7468AAF206}"/>
                </a:ext>
              </a:extLst>
            </p:cNvPr>
            <p:cNvSpPr/>
            <p:nvPr/>
          </p:nvSpPr>
          <p:spPr>
            <a:xfrm>
              <a:off x="631825" y="4530600"/>
              <a:ext cx="4104000" cy="887780"/>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a:solidFill>
                    <a:schemeClr val="tx1">
                      <a:lumMod val="95000"/>
                      <a:lumOff val="5000"/>
                    </a:schemeClr>
                  </a:solidFill>
                  <a:latin typeface="Consolas" panose="020B0609020204030204" pitchFamily="49" charset="0"/>
                </a:rPr>
                <a:t>&lt;div class="main-tit"&gt;</a:t>
              </a:r>
            </a:p>
            <a:p>
              <a:pPr defTabSz="144000">
                <a:lnSpc>
                  <a:spcPct val="110000"/>
                </a:lnSpc>
              </a:pPr>
              <a:r>
                <a:rPr lang="en-US" altLang="ko-KR" sz="800">
                  <a:solidFill>
                    <a:schemeClr val="tx1">
                      <a:lumMod val="95000"/>
                      <a:lumOff val="5000"/>
                    </a:schemeClr>
                  </a:solidFill>
                  <a:latin typeface="Consolas" panose="020B0609020204030204" pitchFamily="49" charset="0"/>
                </a:rPr>
                <a:t>	...</a:t>
              </a:r>
            </a:p>
            <a:p>
              <a:pPr defTabSz="144000">
                <a:lnSpc>
                  <a:spcPct val="110000"/>
                </a:lnSpc>
              </a:pPr>
              <a:r>
                <a:rPr lang="en-US" altLang="ko-KR" sz="800">
                  <a:solidFill>
                    <a:schemeClr val="tx1">
                      <a:lumMod val="95000"/>
                      <a:lumOff val="5000"/>
                    </a:schemeClr>
                  </a:solidFill>
                  <a:latin typeface="Consolas" panose="020B0609020204030204" pitchFamily="49" charset="0"/>
                </a:rPr>
                <a:t>&lt;/div&gt;</a:t>
              </a:r>
            </a:p>
            <a:p>
              <a:pPr defTabSz="144000">
                <a:lnSpc>
                  <a:spcPct val="110000"/>
                </a:lnSpc>
              </a:pPr>
              <a:r>
                <a:rPr lang="en-US" altLang="ko-KR" sz="800">
                  <a:solidFill>
                    <a:schemeClr val="tx1">
                      <a:lumMod val="95000"/>
                      <a:lumOff val="5000"/>
                    </a:schemeClr>
                  </a:solidFill>
                  <a:latin typeface="Consolas" panose="020B0609020204030204" pitchFamily="49" charset="0"/>
                </a:rPr>
                <a:t>&lt;div class="building-area"&gt;...&lt;/div&gt;</a:t>
              </a:r>
            </a:p>
            <a:p>
              <a:pPr defTabSz="144000">
                <a:lnSpc>
                  <a:spcPct val="110000"/>
                </a:lnSpc>
              </a:pPr>
              <a:r>
                <a:rPr lang="en-US" altLang="ko-KR" sz="800" b="1">
                  <a:solidFill>
                    <a:schemeClr val="accent1"/>
                  </a:solidFill>
                  <a:latin typeface="Consolas" panose="020B0609020204030204" pitchFamily="49" charset="0"/>
                </a:rPr>
                <a:t>&lt;a </a:t>
              </a:r>
              <a:r>
                <a:rPr lang="en-US" altLang="ko-KR" sz="800" b="1" err="1">
                  <a:solidFill>
                    <a:schemeClr val="accent1"/>
                  </a:solidFill>
                  <a:latin typeface="Consolas" panose="020B0609020204030204" pitchFamily="49" charset="0"/>
                </a:rPr>
                <a:t>href</a:t>
              </a:r>
              <a:r>
                <a:rPr lang="en-US" altLang="ko-KR" sz="800" b="1">
                  <a:solidFill>
                    <a:schemeClr val="accent1"/>
                  </a:solidFill>
                  <a:latin typeface="Consolas" panose="020B0609020204030204" pitchFamily="49" charset="0"/>
                </a:rPr>
                <a:t>="/</a:t>
              </a:r>
              <a:r>
                <a:rPr lang="en-US" altLang="ko-KR" sz="800" b="1" err="1">
                  <a:solidFill>
                    <a:schemeClr val="accent1"/>
                  </a:solidFill>
                  <a:latin typeface="Consolas" panose="020B0609020204030204" pitchFamily="49" charset="0"/>
                </a:rPr>
                <a:t>kr</a:t>
              </a:r>
              <a:r>
                <a:rPr lang="en-US" altLang="ko-KR" sz="800" b="1">
                  <a:solidFill>
                    <a:schemeClr val="accent1"/>
                  </a:solidFill>
                  <a:latin typeface="Consolas" panose="020B0609020204030204" pitchFamily="49" charset="0"/>
                </a:rPr>
                <a:t>/business/building-img.asp"&gt;MORE&lt;/a&gt;</a:t>
              </a:r>
            </a:p>
          </p:txBody>
        </p:sp>
      </p:grpSp>
      <p:pic>
        <p:nvPicPr>
          <p:cNvPr id="14" name="그림 13">
            <a:extLst>
              <a:ext uri="{FF2B5EF4-FFF2-40B4-BE49-F238E27FC236}">
                <a16:creationId xmlns:a16="http://schemas.microsoft.com/office/drawing/2014/main" id="{8CAED0AE-9C04-77DB-32F2-D7C3CA582134}"/>
              </a:ext>
            </a:extLst>
          </p:cNvPr>
          <p:cNvPicPr>
            <a:picLocks noChangeAspect="1"/>
          </p:cNvPicPr>
          <p:nvPr/>
        </p:nvPicPr>
        <p:blipFill>
          <a:blip r:embed="rId3"/>
          <a:stretch>
            <a:fillRect/>
          </a:stretch>
        </p:blipFill>
        <p:spPr>
          <a:xfrm>
            <a:off x="5184189" y="2416987"/>
            <a:ext cx="4084113" cy="3932448"/>
          </a:xfrm>
          <a:prstGeom prst="rect">
            <a:avLst/>
          </a:prstGeom>
        </p:spPr>
      </p:pic>
      <p:sp>
        <p:nvSpPr>
          <p:cNvPr id="17" name="직사각형 16">
            <a:extLst>
              <a:ext uri="{FF2B5EF4-FFF2-40B4-BE49-F238E27FC236}">
                <a16:creationId xmlns:a16="http://schemas.microsoft.com/office/drawing/2014/main" id="{017D295D-36FE-327E-4593-5A847804E6DE}"/>
              </a:ext>
            </a:extLst>
          </p:cNvPr>
          <p:cNvSpPr/>
          <p:nvPr/>
        </p:nvSpPr>
        <p:spPr>
          <a:xfrm>
            <a:off x="5267325" y="3329129"/>
            <a:ext cx="3905250" cy="289965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8" name="직사각형 17">
            <a:extLst>
              <a:ext uri="{FF2B5EF4-FFF2-40B4-BE49-F238E27FC236}">
                <a16:creationId xmlns:a16="http://schemas.microsoft.com/office/drawing/2014/main" id="{B90ADBD9-CADE-28D5-182E-59D384929477}"/>
              </a:ext>
            </a:extLst>
          </p:cNvPr>
          <p:cNvSpPr/>
          <p:nvPr/>
        </p:nvSpPr>
        <p:spPr>
          <a:xfrm>
            <a:off x="7091521" y="3158563"/>
            <a:ext cx="256325" cy="9919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144000" rtl="0" eaLnBrk="1" fontAlgn="auto" latinLnBrk="0" hangingPunct="1">
              <a:lnSpc>
                <a:spcPct val="110000"/>
              </a:lnSpc>
              <a:spcBef>
                <a:spcPts val="0"/>
              </a:spcBef>
              <a:spcAft>
                <a:spcPts val="0"/>
              </a:spcAft>
              <a:buClrTx/>
              <a:buSzTx/>
              <a:buFontTx/>
              <a:buNone/>
              <a:tabLst/>
              <a:defRPr/>
            </a:pPr>
            <a:endParaRPr kumimoji="0" lang="ko-KR" altLang="en-US" sz="800" b="0" i="0" u="none" strike="noStrike" kern="120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sp>
        <p:nvSpPr>
          <p:cNvPr id="19" name="타원 18">
            <a:extLst>
              <a:ext uri="{FF2B5EF4-FFF2-40B4-BE49-F238E27FC236}">
                <a16:creationId xmlns:a16="http://schemas.microsoft.com/office/drawing/2014/main" id="{E3DB1F18-8372-D640-4CC1-971A82E012CC}"/>
              </a:ext>
            </a:extLst>
          </p:cNvPr>
          <p:cNvSpPr>
            <a:spLocks noChangeAspect="1"/>
          </p:cNvSpPr>
          <p:nvPr/>
        </p:nvSpPr>
        <p:spPr>
          <a:xfrm>
            <a:off x="6921786" y="3009622"/>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Spoqa Han Sans Neo Regular"/>
                <a:ea typeface="Spoqa Han Sans Neo Regular"/>
                <a:cs typeface="+mn-cs"/>
              </a:rPr>
              <a:t>1</a:t>
            </a:r>
            <a:endParaRPr kumimoji="0" lang="ko-KR" altLang="en-US" sz="800" b="1" i="0" u="none" strike="noStrike" kern="1200" cap="none" spc="0" normalizeH="0" baseline="0" noProof="0">
              <a:ln>
                <a:noFill/>
              </a:ln>
              <a:solidFill>
                <a:srgbClr val="FFFFFF"/>
              </a:solidFill>
              <a:effectLst/>
              <a:uLnTx/>
              <a:uFillTx/>
              <a:latin typeface="Spoqa Han Sans Neo Regular"/>
              <a:ea typeface="Spoqa Han Sans Neo Regular"/>
              <a:cs typeface="+mn-cs"/>
            </a:endParaRPr>
          </a:p>
        </p:txBody>
      </p:sp>
      <p:sp>
        <p:nvSpPr>
          <p:cNvPr id="22" name="타원 21">
            <a:extLst>
              <a:ext uri="{FF2B5EF4-FFF2-40B4-BE49-F238E27FC236}">
                <a16:creationId xmlns:a16="http://schemas.microsoft.com/office/drawing/2014/main" id="{C4F0D073-C4F5-4809-D9B5-3E1ABEFDB9FE}"/>
              </a:ext>
            </a:extLst>
          </p:cNvPr>
          <p:cNvSpPr>
            <a:spLocks noChangeAspect="1"/>
          </p:cNvSpPr>
          <p:nvPr/>
        </p:nvSpPr>
        <p:spPr>
          <a:xfrm>
            <a:off x="5168598" y="3221269"/>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800" b="1" i="0" u="none" strike="noStrike" kern="1200" cap="none" spc="0" normalizeH="0" baseline="0" noProof="0">
                <a:ln>
                  <a:noFill/>
                </a:ln>
                <a:solidFill>
                  <a:srgbClr val="FFFFFF"/>
                </a:solidFill>
                <a:effectLst/>
                <a:uLnTx/>
                <a:uFillTx/>
                <a:latin typeface="Spoqa Han Sans Neo Regular"/>
                <a:ea typeface="Spoqa Han Sans Neo Regular"/>
                <a:cs typeface="+mn-cs"/>
              </a:rPr>
              <a:t>2</a:t>
            </a:r>
            <a:endParaRPr kumimoji="0" lang="ko-KR" altLang="en-US" sz="800" b="1" i="0" u="none" strike="noStrike" kern="1200" cap="none" spc="0" normalizeH="0" baseline="0" noProof="0">
              <a:ln>
                <a:noFill/>
              </a:ln>
              <a:solidFill>
                <a:srgbClr val="FFFFFF"/>
              </a:solidFill>
              <a:effectLst/>
              <a:uLnTx/>
              <a:uFillTx/>
              <a:latin typeface="Spoqa Han Sans Neo Regular"/>
              <a:ea typeface="Spoqa Han Sans Neo Regular"/>
              <a:cs typeface="+mn-cs"/>
            </a:endParaRPr>
          </a:p>
        </p:txBody>
      </p:sp>
    </p:spTree>
    <p:extLst>
      <p:ext uri="{BB962C8B-B14F-4D97-AF65-F5344CB8AC3E}">
        <p14:creationId xmlns:p14="http://schemas.microsoft.com/office/powerpoint/2010/main" val="2839819144"/>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C1836-8601-6A62-92D1-5BD9AE20B777}"/>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A88B5E9-7112-0982-D04C-D32E6CA74356}"/>
              </a:ext>
            </a:extLst>
          </p:cNvPr>
          <p:cNvSpPr>
            <a:spLocks noGrp="1"/>
          </p:cNvSpPr>
          <p:nvPr>
            <p:ph type="body" sz="quarter" idx="16"/>
          </p:nvPr>
        </p:nvSpPr>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6" name="텍스트 개체 틀 5">
            <a:extLst>
              <a:ext uri="{FF2B5EF4-FFF2-40B4-BE49-F238E27FC236}">
                <a16:creationId xmlns:a16="http://schemas.microsoft.com/office/drawing/2014/main" id="{1661EA5D-8945-1E34-4039-EF2ECF2D45F4}"/>
              </a:ext>
            </a:extLst>
          </p:cNvPr>
          <p:cNvSpPr>
            <a:spLocks noGrp="1"/>
          </p:cNvSpPr>
          <p:nvPr>
            <p:ph type="body" sz="quarter" idx="14"/>
          </p:nvPr>
        </p:nvSpPr>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7" name="텍스트 개체 틀 6">
            <a:extLst>
              <a:ext uri="{FF2B5EF4-FFF2-40B4-BE49-F238E27FC236}">
                <a16:creationId xmlns:a16="http://schemas.microsoft.com/office/drawing/2014/main" id="{C0B15D94-4E2D-FE64-A4D4-5C7F27C01FDF}"/>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387B7A2D-EBD1-A1AC-50A3-B6828065E577}"/>
              </a:ext>
            </a:extLst>
          </p:cNvPr>
          <p:cNvSpPr>
            <a:spLocks noGrp="1"/>
          </p:cNvSpPr>
          <p:nvPr>
            <p:ph type="body" sz="quarter" idx="20"/>
          </p:nvPr>
        </p:nvSpPr>
        <p:spPr>
          <a:xfrm>
            <a:off x="631825" y="2146610"/>
            <a:ext cx="4104000" cy="894073"/>
          </a:xfrm>
        </p:spPr>
        <p:txBody>
          <a:bodyPr/>
          <a:lstStyle/>
          <a:p>
            <a:r>
              <a:rPr lang="ko-KR" altLang="en-US"/>
              <a:t>아이콘</a:t>
            </a:r>
            <a:r>
              <a:rPr lang="en-US" altLang="ko-KR"/>
              <a:t>(#D3CCBB)</a:t>
            </a:r>
            <a:r>
              <a:rPr lang="ko-KR" altLang="en-US"/>
              <a:t>과 배경</a:t>
            </a:r>
            <a:r>
              <a:rPr lang="en-US" altLang="ko-KR"/>
              <a:t>(#BEAF92)</a:t>
            </a:r>
            <a:r>
              <a:rPr lang="ko-KR" altLang="en-US"/>
              <a:t> 간 명도대비가 </a:t>
            </a:r>
            <a:r>
              <a:rPr lang="en-US" altLang="ko-KR" b="1"/>
              <a:t>1.67:1</a:t>
            </a:r>
            <a:r>
              <a:rPr lang="ko-KR" altLang="en-US"/>
              <a:t>로 최소 명도대비 기준을 충족하지 않음</a:t>
            </a:r>
            <a:endParaRPr lang="en-US" altLang="ko-KR"/>
          </a:p>
          <a:p>
            <a:r>
              <a:rPr lang="ko-KR" altLang="en-US"/>
              <a:t>명도대비 기준을 충족하도록 아이콘 색을 변경하거나 아이콘에 명도대비 기준을 충족하는 그림자 또는 윤곽선을 제공해야 함</a:t>
            </a:r>
            <a:endParaRPr lang="en-US" altLang="ko-KR"/>
          </a:p>
        </p:txBody>
      </p:sp>
      <p:sp>
        <p:nvSpPr>
          <p:cNvPr id="16" name="텍스트 개체 틀 9">
            <a:extLst>
              <a:ext uri="{FF2B5EF4-FFF2-40B4-BE49-F238E27FC236}">
                <a16:creationId xmlns:a16="http://schemas.microsoft.com/office/drawing/2014/main" id="{B258E358-E951-687C-A40D-B900BD9820E9}"/>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0F16F927-5CE9-0ABE-9555-049B43876002}"/>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7914A5B6-9EB7-BBBD-5741-441107ACD692}"/>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2" name="그림 21">
            <a:extLst>
              <a:ext uri="{FF2B5EF4-FFF2-40B4-BE49-F238E27FC236}">
                <a16:creationId xmlns:a16="http://schemas.microsoft.com/office/drawing/2014/main" id="{C1C9B301-3202-4E9B-333A-0432F7E5D62F}"/>
              </a:ext>
            </a:extLst>
          </p:cNvPr>
          <p:cNvPicPr>
            <a:picLocks noChangeAspect="1"/>
          </p:cNvPicPr>
          <p:nvPr/>
        </p:nvPicPr>
        <p:blipFill>
          <a:blip r:embed="rId3"/>
          <a:stretch>
            <a:fillRect/>
          </a:stretch>
        </p:blipFill>
        <p:spPr>
          <a:xfrm>
            <a:off x="5170177" y="2645601"/>
            <a:ext cx="3957638" cy="2137123"/>
          </a:xfrm>
          <a:prstGeom prst="rect">
            <a:avLst/>
          </a:prstGeom>
        </p:spPr>
      </p:pic>
      <p:sp>
        <p:nvSpPr>
          <p:cNvPr id="4" name="직사각형 3">
            <a:extLst>
              <a:ext uri="{FF2B5EF4-FFF2-40B4-BE49-F238E27FC236}">
                <a16:creationId xmlns:a16="http://schemas.microsoft.com/office/drawing/2014/main" id="{288C2B48-763C-FBAC-D326-8898CF050756}"/>
              </a:ext>
            </a:extLst>
          </p:cNvPr>
          <p:cNvSpPr/>
          <p:nvPr/>
        </p:nvSpPr>
        <p:spPr>
          <a:xfrm>
            <a:off x="6960888" y="4040796"/>
            <a:ext cx="208032" cy="24008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3" name="직사각형 22">
            <a:extLst>
              <a:ext uri="{FF2B5EF4-FFF2-40B4-BE49-F238E27FC236}">
                <a16:creationId xmlns:a16="http://schemas.microsoft.com/office/drawing/2014/main" id="{DBC0CED8-16C7-B6B6-4DB5-74B7D4D0C543}"/>
              </a:ext>
            </a:extLst>
          </p:cNvPr>
          <p:cNvSpPr/>
          <p:nvPr/>
        </p:nvSpPr>
        <p:spPr>
          <a:xfrm>
            <a:off x="5170177" y="4040796"/>
            <a:ext cx="208032" cy="24008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3" name="그림 2">
            <a:extLst>
              <a:ext uri="{FF2B5EF4-FFF2-40B4-BE49-F238E27FC236}">
                <a16:creationId xmlns:a16="http://schemas.microsoft.com/office/drawing/2014/main" id="{1CCB90F4-D561-81D1-B479-AFC66477B214}"/>
              </a:ext>
            </a:extLst>
          </p:cNvPr>
          <p:cNvPicPr>
            <a:picLocks noChangeAspect="1"/>
          </p:cNvPicPr>
          <p:nvPr/>
        </p:nvPicPr>
        <p:blipFill>
          <a:blip r:embed="rId4"/>
          <a:stretch>
            <a:fillRect/>
          </a:stretch>
        </p:blipFill>
        <p:spPr>
          <a:xfrm>
            <a:off x="5886287" y="4911683"/>
            <a:ext cx="2670502" cy="1591797"/>
          </a:xfrm>
          <a:prstGeom prst="rect">
            <a:avLst/>
          </a:prstGeom>
        </p:spPr>
      </p:pic>
    </p:spTree>
    <p:extLst>
      <p:ext uri="{BB962C8B-B14F-4D97-AF65-F5344CB8AC3E}">
        <p14:creationId xmlns:p14="http://schemas.microsoft.com/office/powerpoint/2010/main" val="2885615008"/>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DAA9-0476-55DF-139F-AF86BABD3B9E}"/>
            </a:ext>
          </a:extLst>
        </p:cNvPr>
        <p:cNvGrpSpPr/>
        <p:nvPr/>
      </p:nvGrpSpPr>
      <p:grpSpPr>
        <a:xfrm>
          <a:off x="0" y="0"/>
          <a:ext cx="0" cy="0"/>
          <a:chOff x="0" y="0"/>
          <a:chExt cx="0" cy="0"/>
        </a:xfrm>
      </p:grpSpPr>
      <p:pic>
        <p:nvPicPr>
          <p:cNvPr id="3" name="그림 2">
            <a:extLst>
              <a:ext uri="{FF2B5EF4-FFF2-40B4-BE49-F238E27FC236}">
                <a16:creationId xmlns:a16="http://schemas.microsoft.com/office/drawing/2014/main" id="{CAE98E73-B2EC-948C-03C1-AD69B6B43A0C}"/>
              </a:ext>
            </a:extLst>
          </p:cNvPr>
          <p:cNvPicPr>
            <a:picLocks noChangeAspect="1"/>
          </p:cNvPicPr>
          <p:nvPr/>
        </p:nvPicPr>
        <p:blipFill>
          <a:blip r:embed="rId3"/>
          <a:stretch>
            <a:fillRect/>
          </a:stretch>
        </p:blipFill>
        <p:spPr>
          <a:xfrm>
            <a:off x="5743747" y="2464417"/>
            <a:ext cx="2955582" cy="2003569"/>
          </a:xfrm>
          <a:prstGeom prst="rect">
            <a:avLst/>
          </a:prstGeom>
        </p:spPr>
      </p:pic>
      <p:sp>
        <p:nvSpPr>
          <p:cNvPr id="5" name="텍스트 개체 틀 4">
            <a:extLst>
              <a:ext uri="{FF2B5EF4-FFF2-40B4-BE49-F238E27FC236}">
                <a16:creationId xmlns:a16="http://schemas.microsoft.com/office/drawing/2014/main" id="{B904D343-4780-DE99-8774-16249D6D2384}"/>
              </a:ext>
            </a:extLst>
          </p:cNvPr>
          <p:cNvSpPr>
            <a:spLocks noGrp="1"/>
          </p:cNvSpPr>
          <p:nvPr>
            <p:ph type="body" sz="quarter" idx="16"/>
          </p:nvPr>
        </p:nvSpPr>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6" name="텍스트 개체 틀 5">
            <a:extLst>
              <a:ext uri="{FF2B5EF4-FFF2-40B4-BE49-F238E27FC236}">
                <a16:creationId xmlns:a16="http://schemas.microsoft.com/office/drawing/2014/main" id="{6955069B-E2E5-7080-D0E4-FF0E97D1A0B1}"/>
              </a:ext>
            </a:extLst>
          </p:cNvPr>
          <p:cNvSpPr>
            <a:spLocks noGrp="1"/>
          </p:cNvSpPr>
          <p:nvPr>
            <p:ph type="body" sz="quarter" idx="14"/>
          </p:nvPr>
        </p:nvSpPr>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7" name="텍스트 개체 틀 6">
            <a:extLst>
              <a:ext uri="{FF2B5EF4-FFF2-40B4-BE49-F238E27FC236}">
                <a16:creationId xmlns:a16="http://schemas.microsoft.com/office/drawing/2014/main" id="{78D91261-8645-A05D-3B7F-D35A5A6B0403}"/>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E5B50D98-1BAE-E381-15AB-D0C1A755FE44}"/>
              </a:ext>
            </a:extLst>
          </p:cNvPr>
          <p:cNvSpPr>
            <a:spLocks noGrp="1"/>
          </p:cNvSpPr>
          <p:nvPr>
            <p:ph type="body" sz="quarter" idx="20"/>
          </p:nvPr>
        </p:nvSpPr>
        <p:spPr>
          <a:xfrm>
            <a:off x="631825" y="2146610"/>
            <a:ext cx="4104000" cy="724796"/>
          </a:xfrm>
        </p:spPr>
        <p:txBody>
          <a:bodyPr/>
          <a:lstStyle/>
          <a:p>
            <a:r>
              <a:rPr lang="ko-KR" altLang="en-US"/>
              <a:t>텍스트</a:t>
            </a:r>
            <a:r>
              <a:rPr lang="en-US" altLang="ko-KR"/>
              <a:t>(#FFFFFF)</a:t>
            </a:r>
            <a:r>
              <a:rPr lang="ko-KR" altLang="en-US"/>
              <a:t>와 배경</a:t>
            </a:r>
            <a:r>
              <a:rPr lang="en-US" altLang="ko-KR"/>
              <a:t>(#F1F8F9)</a:t>
            </a:r>
            <a:r>
              <a:rPr lang="ko-KR" altLang="en-US"/>
              <a:t> 간 명도대비가 </a:t>
            </a:r>
            <a:r>
              <a:rPr lang="en-US" altLang="ko-KR" b="1"/>
              <a:t>1.07:1</a:t>
            </a:r>
            <a:r>
              <a:rPr lang="ko-KR" altLang="en-US"/>
              <a:t>로 최소 명도대비 기준을 충족하지 않음</a:t>
            </a:r>
            <a:endParaRPr lang="en-US" altLang="ko-KR"/>
          </a:p>
          <a:p>
            <a:r>
              <a:rPr lang="ko-KR" altLang="en-US"/>
              <a:t>명도대비 기준을 충족하도록 텍스트 색상을 변경해야 함</a:t>
            </a:r>
            <a:endParaRPr lang="en-US" altLang="ko-KR"/>
          </a:p>
        </p:txBody>
      </p:sp>
      <p:sp>
        <p:nvSpPr>
          <p:cNvPr id="16" name="텍스트 개체 틀 9">
            <a:extLst>
              <a:ext uri="{FF2B5EF4-FFF2-40B4-BE49-F238E27FC236}">
                <a16:creationId xmlns:a16="http://schemas.microsoft.com/office/drawing/2014/main" id="{B85BC94B-6C2F-927A-3D2D-7C670E0E229A}"/>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90CE4610-3826-6E63-9D28-71273FF2BB0B}"/>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BDE60CD9-8271-7276-CA07-796B31B0D863}"/>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23" name="직사각형 22">
            <a:extLst>
              <a:ext uri="{FF2B5EF4-FFF2-40B4-BE49-F238E27FC236}">
                <a16:creationId xmlns:a16="http://schemas.microsoft.com/office/drawing/2014/main" id="{6C287FBC-08A1-852A-904D-EF043B53744A}"/>
              </a:ext>
            </a:extLst>
          </p:cNvPr>
          <p:cNvSpPr/>
          <p:nvPr/>
        </p:nvSpPr>
        <p:spPr>
          <a:xfrm>
            <a:off x="5958676" y="2481387"/>
            <a:ext cx="2740654" cy="1944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4" name="그림 3">
            <a:extLst>
              <a:ext uri="{FF2B5EF4-FFF2-40B4-BE49-F238E27FC236}">
                <a16:creationId xmlns:a16="http://schemas.microsoft.com/office/drawing/2014/main" id="{74B538C6-DD31-FDD4-B5FF-B1BB7BE2B075}"/>
              </a:ext>
            </a:extLst>
          </p:cNvPr>
          <p:cNvPicPr>
            <a:picLocks noChangeAspect="1"/>
          </p:cNvPicPr>
          <p:nvPr/>
        </p:nvPicPr>
        <p:blipFill>
          <a:blip r:embed="rId4"/>
          <a:stretch>
            <a:fillRect/>
          </a:stretch>
        </p:blipFill>
        <p:spPr>
          <a:xfrm>
            <a:off x="5750540" y="4693986"/>
            <a:ext cx="2941995" cy="1755421"/>
          </a:xfrm>
          <a:prstGeom prst="rect">
            <a:avLst/>
          </a:prstGeom>
        </p:spPr>
      </p:pic>
    </p:spTree>
    <p:extLst>
      <p:ext uri="{BB962C8B-B14F-4D97-AF65-F5344CB8AC3E}">
        <p14:creationId xmlns:p14="http://schemas.microsoft.com/office/powerpoint/2010/main" val="1738273609"/>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15A58-E8D3-6E9C-0721-6DAD011EDE0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148D1F7-9E59-3334-9A38-7DC0FC0AD3B2}"/>
              </a:ext>
            </a:extLst>
          </p:cNvPr>
          <p:cNvSpPr>
            <a:spLocks noGrp="1"/>
          </p:cNvSpPr>
          <p:nvPr>
            <p:ph type="body" sz="quarter" idx="16"/>
          </p:nvPr>
        </p:nvSpPr>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6" name="텍스트 개체 틀 5">
            <a:extLst>
              <a:ext uri="{FF2B5EF4-FFF2-40B4-BE49-F238E27FC236}">
                <a16:creationId xmlns:a16="http://schemas.microsoft.com/office/drawing/2014/main" id="{83F7C025-D372-F3CE-F4A2-66FDF5771641}"/>
              </a:ext>
            </a:extLst>
          </p:cNvPr>
          <p:cNvSpPr>
            <a:spLocks noGrp="1"/>
          </p:cNvSpPr>
          <p:nvPr>
            <p:ph type="body" sz="quarter" idx="14"/>
          </p:nvPr>
        </p:nvSpPr>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7" name="텍스트 개체 틀 6">
            <a:extLst>
              <a:ext uri="{FF2B5EF4-FFF2-40B4-BE49-F238E27FC236}">
                <a16:creationId xmlns:a16="http://schemas.microsoft.com/office/drawing/2014/main" id="{AF425E6E-DC84-735C-C83A-3DD81BBD2AD0}"/>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466A20C8-B866-E459-7E87-F5FF0A859AB5}"/>
              </a:ext>
            </a:extLst>
          </p:cNvPr>
          <p:cNvSpPr>
            <a:spLocks noGrp="1"/>
          </p:cNvSpPr>
          <p:nvPr>
            <p:ph type="body" sz="quarter" idx="20"/>
          </p:nvPr>
        </p:nvSpPr>
        <p:spPr>
          <a:xfrm>
            <a:off x="631825" y="2146610"/>
            <a:ext cx="4104000" cy="733516"/>
          </a:xfrm>
        </p:spPr>
        <p:txBody>
          <a:bodyPr/>
          <a:lstStyle/>
          <a:p>
            <a:r>
              <a:rPr lang="ko-KR" altLang="en-US"/>
              <a:t>동영상 내 텍스트</a:t>
            </a:r>
            <a:r>
              <a:rPr lang="en-US" altLang="ko-KR"/>
              <a:t>(#FFFFFF), </a:t>
            </a:r>
            <a:r>
              <a:rPr lang="ko-KR" altLang="en-US"/>
              <a:t>일시정지</a:t>
            </a:r>
            <a:r>
              <a:rPr lang="en-US" altLang="ko-KR"/>
              <a:t>, </a:t>
            </a:r>
            <a:r>
              <a:rPr lang="ko-KR" altLang="en-US"/>
              <a:t>재생 아이콘</a:t>
            </a:r>
            <a:r>
              <a:rPr lang="en-US" altLang="ko-KR"/>
              <a:t>(#B7C1CB)</a:t>
            </a:r>
            <a:r>
              <a:rPr lang="ko-KR" altLang="en-US"/>
              <a:t>의 배경 간 명도대비가 </a:t>
            </a:r>
            <a:r>
              <a:rPr lang="en-US" altLang="ko-KR" b="1"/>
              <a:t>1.82:1</a:t>
            </a:r>
            <a:r>
              <a:rPr lang="ko-KR" altLang="en-US"/>
              <a:t>로 최소 명도대비 기준을 충족하지 않음</a:t>
            </a:r>
            <a:endParaRPr lang="en-US" altLang="ko-KR"/>
          </a:p>
          <a:p>
            <a:r>
              <a:rPr lang="ko-KR" altLang="en-US"/>
              <a:t>명도대비 기준을 충족하도록 텍스트 색상을 변경해야 함</a:t>
            </a:r>
            <a:endParaRPr lang="en-US" altLang="ko-KR"/>
          </a:p>
        </p:txBody>
      </p:sp>
      <p:sp>
        <p:nvSpPr>
          <p:cNvPr id="16" name="텍스트 개체 틀 9">
            <a:extLst>
              <a:ext uri="{FF2B5EF4-FFF2-40B4-BE49-F238E27FC236}">
                <a16:creationId xmlns:a16="http://schemas.microsoft.com/office/drawing/2014/main" id="{4214EB66-CAD2-90E2-7B7F-E5BA6D86765E}"/>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8DC67F44-5B53-E0C4-7B08-16A3140EE6D1}"/>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F9654EF5-226C-EB99-9D1C-FD31F4E575E5}"/>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19" name="그림 18">
            <a:extLst>
              <a:ext uri="{FF2B5EF4-FFF2-40B4-BE49-F238E27FC236}">
                <a16:creationId xmlns:a16="http://schemas.microsoft.com/office/drawing/2014/main" id="{56F23A6E-3027-6D23-C071-552E915338D7}"/>
              </a:ext>
            </a:extLst>
          </p:cNvPr>
          <p:cNvPicPr>
            <a:picLocks noChangeAspect="1"/>
          </p:cNvPicPr>
          <p:nvPr/>
        </p:nvPicPr>
        <p:blipFill>
          <a:blip r:embed="rId3"/>
          <a:stretch>
            <a:fillRect/>
          </a:stretch>
        </p:blipFill>
        <p:spPr>
          <a:xfrm>
            <a:off x="5882574" y="2717004"/>
            <a:ext cx="2677928" cy="1580945"/>
          </a:xfrm>
          <a:prstGeom prst="rect">
            <a:avLst/>
          </a:prstGeom>
        </p:spPr>
      </p:pic>
      <p:sp>
        <p:nvSpPr>
          <p:cNvPr id="20" name="직사각형 19">
            <a:extLst>
              <a:ext uri="{FF2B5EF4-FFF2-40B4-BE49-F238E27FC236}">
                <a16:creationId xmlns:a16="http://schemas.microsoft.com/office/drawing/2014/main" id="{432B519B-31AE-48F4-0656-66DAA595192C}"/>
              </a:ext>
            </a:extLst>
          </p:cNvPr>
          <p:cNvSpPr/>
          <p:nvPr/>
        </p:nvSpPr>
        <p:spPr>
          <a:xfrm>
            <a:off x="5984750" y="2847581"/>
            <a:ext cx="2493426" cy="95848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1" name="직사각형 20">
            <a:extLst>
              <a:ext uri="{FF2B5EF4-FFF2-40B4-BE49-F238E27FC236}">
                <a16:creationId xmlns:a16="http://schemas.microsoft.com/office/drawing/2014/main" id="{82D1CF0C-65C4-0FE7-0E29-C381F072C512}"/>
              </a:ext>
            </a:extLst>
          </p:cNvPr>
          <p:cNvSpPr/>
          <p:nvPr/>
        </p:nvSpPr>
        <p:spPr>
          <a:xfrm>
            <a:off x="7078184" y="4029791"/>
            <a:ext cx="379059" cy="22545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3" name="그림 2">
            <a:extLst>
              <a:ext uri="{FF2B5EF4-FFF2-40B4-BE49-F238E27FC236}">
                <a16:creationId xmlns:a16="http://schemas.microsoft.com/office/drawing/2014/main" id="{400DFE5F-E5CE-D547-C24D-A57343D84CB0}"/>
              </a:ext>
            </a:extLst>
          </p:cNvPr>
          <p:cNvPicPr>
            <a:picLocks noChangeAspect="1"/>
          </p:cNvPicPr>
          <p:nvPr/>
        </p:nvPicPr>
        <p:blipFill>
          <a:blip r:embed="rId4"/>
          <a:stretch>
            <a:fillRect/>
          </a:stretch>
        </p:blipFill>
        <p:spPr>
          <a:xfrm>
            <a:off x="5772324" y="4553220"/>
            <a:ext cx="2901998" cy="1653205"/>
          </a:xfrm>
          <a:prstGeom prst="rect">
            <a:avLst/>
          </a:prstGeom>
        </p:spPr>
      </p:pic>
    </p:spTree>
    <p:extLst>
      <p:ext uri="{BB962C8B-B14F-4D97-AF65-F5344CB8AC3E}">
        <p14:creationId xmlns:p14="http://schemas.microsoft.com/office/powerpoint/2010/main" val="401443441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7CBB2-96DF-FB5C-9BAC-D2E46F53CDA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F07156F-EF20-27B1-8A2D-848EF0E0C471}"/>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177F3059-4441-AF37-038A-4F4E16C007B7}"/>
              </a:ext>
            </a:extLst>
          </p:cNvPr>
          <p:cNvSpPr>
            <a:spLocks noGrp="1"/>
          </p:cNvSpPr>
          <p:nvPr>
            <p:ph type="body" sz="quarter" idx="14"/>
          </p:nvPr>
        </p:nvSpPr>
        <p:spPr/>
        <p:txBody>
          <a:bodyPr/>
          <a:lstStyle/>
          <a:p>
            <a:r>
              <a:rPr lang="ko-KR" altLang="en-US"/>
              <a:t>화면에 보이지 않거나 의미 없는 개체에 초점이 이동되는 경우</a:t>
            </a:r>
          </a:p>
        </p:txBody>
      </p:sp>
      <p:sp>
        <p:nvSpPr>
          <p:cNvPr id="7" name="텍스트 개체 틀 6">
            <a:extLst>
              <a:ext uri="{FF2B5EF4-FFF2-40B4-BE49-F238E27FC236}">
                <a16:creationId xmlns:a16="http://schemas.microsoft.com/office/drawing/2014/main" id="{A0A9AE1A-3079-ADF9-6C01-71C3ED900AA6}"/>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9148BAF4-5B46-D275-F1EA-3335F888AB89}"/>
              </a:ext>
            </a:extLst>
          </p:cNvPr>
          <p:cNvSpPr>
            <a:spLocks noGrp="1"/>
          </p:cNvSpPr>
          <p:nvPr>
            <p:ph type="body" sz="quarter" idx="20"/>
          </p:nvPr>
        </p:nvSpPr>
        <p:spPr>
          <a:xfrm>
            <a:off x="631825" y="2146610"/>
            <a:ext cx="4104000" cy="666318"/>
          </a:xfrm>
        </p:spPr>
        <p:txBody>
          <a:bodyPr/>
          <a:lstStyle/>
          <a:p>
            <a:r>
              <a:rPr lang="ko-KR" altLang="en-US"/>
              <a:t>키보드로 콘텐츠 </a:t>
            </a:r>
            <a:r>
              <a:rPr lang="ko-KR" altLang="en-US" err="1"/>
              <a:t>역탐색</a:t>
            </a:r>
            <a:r>
              <a:rPr lang="ko-KR" altLang="en-US"/>
              <a:t> 시</a:t>
            </a:r>
            <a:r>
              <a:rPr lang="en-US" altLang="ko-KR"/>
              <a:t>, </a:t>
            </a:r>
            <a:r>
              <a:rPr lang="ko-KR" altLang="en-US"/>
              <a:t>상단에 고정된 헤더 영역에 가려진 요소</a:t>
            </a:r>
            <a:r>
              <a:rPr lang="en-US" altLang="ko-KR"/>
              <a:t>(</a:t>
            </a:r>
            <a:r>
              <a:rPr lang="ko-KR" altLang="en-US"/>
              <a:t>일시정지</a:t>
            </a:r>
            <a:r>
              <a:rPr lang="en-US" altLang="ko-KR"/>
              <a:t>, </a:t>
            </a:r>
            <a:r>
              <a:rPr lang="ko-KR" altLang="en-US"/>
              <a:t>재생 링크</a:t>
            </a:r>
            <a:r>
              <a:rPr lang="en-US" altLang="ko-KR"/>
              <a:t>)</a:t>
            </a:r>
            <a:r>
              <a:rPr lang="ko-KR" altLang="en-US"/>
              <a:t>로 초점이 진입하여 키보드 초점을 명확하게 구분할 수 없음</a:t>
            </a:r>
            <a:endParaRPr lang="en-US" altLang="ko-KR"/>
          </a:p>
          <a:p>
            <a:pPr lvl="1"/>
            <a:r>
              <a:rPr lang="ko-KR" altLang="en-US"/>
              <a:t>헤더 영역 만큼의 </a:t>
            </a:r>
            <a:r>
              <a:rPr lang="en-US" altLang="ko-KR"/>
              <a:t>scroll-padding</a:t>
            </a:r>
            <a:r>
              <a:rPr lang="ko-KR" altLang="en-US"/>
              <a:t>을 제공하여 초점이 명확하게 변별되도록 해야 함</a:t>
            </a:r>
            <a:endParaRPr lang="en-US" altLang="ko-KR"/>
          </a:p>
        </p:txBody>
      </p:sp>
      <p:sp>
        <p:nvSpPr>
          <p:cNvPr id="16" name="텍스트 개체 틀 9">
            <a:extLst>
              <a:ext uri="{FF2B5EF4-FFF2-40B4-BE49-F238E27FC236}">
                <a16:creationId xmlns:a16="http://schemas.microsoft.com/office/drawing/2014/main" id="{422B3A34-8349-D675-A282-AC30886889F2}"/>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7" name="텍스트 개체 틀 11">
            <a:extLst>
              <a:ext uri="{FF2B5EF4-FFF2-40B4-BE49-F238E27FC236}">
                <a16:creationId xmlns:a16="http://schemas.microsoft.com/office/drawing/2014/main" id="{96D4C3B5-BA57-9928-2993-7C4A30236FBE}"/>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8" name="제목 1">
            <a:extLst>
              <a:ext uri="{FF2B5EF4-FFF2-40B4-BE49-F238E27FC236}">
                <a16:creationId xmlns:a16="http://schemas.microsoft.com/office/drawing/2014/main" id="{FC18EAF0-5460-FCEE-E406-B7B000B5A16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4" name="그림 3">
            <a:extLst>
              <a:ext uri="{FF2B5EF4-FFF2-40B4-BE49-F238E27FC236}">
                <a16:creationId xmlns:a16="http://schemas.microsoft.com/office/drawing/2014/main" id="{9CB300FE-438F-D5DA-63E6-551F51423474}"/>
              </a:ext>
            </a:extLst>
          </p:cNvPr>
          <p:cNvPicPr>
            <a:picLocks noChangeAspect="1"/>
          </p:cNvPicPr>
          <p:nvPr/>
        </p:nvPicPr>
        <p:blipFill>
          <a:blip r:embed="rId3"/>
          <a:stretch>
            <a:fillRect/>
          </a:stretch>
        </p:blipFill>
        <p:spPr>
          <a:xfrm>
            <a:off x="5242718" y="3595254"/>
            <a:ext cx="3957638" cy="1733148"/>
          </a:xfrm>
          <a:prstGeom prst="rect">
            <a:avLst/>
          </a:prstGeom>
        </p:spPr>
      </p:pic>
      <p:pic>
        <p:nvPicPr>
          <p:cNvPr id="19" name="그림 18">
            <a:extLst>
              <a:ext uri="{FF2B5EF4-FFF2-40B4-BE49-F238E27FC236}">
                <a16:creationId xmlns:a16="http://schemas.microsoft.com/office/drawing/2014/main" id="{BBFE245B-8A0D-3BC9-2D84-7F14547D2E50}"/>
              </a:ext>
            </a:extLst>
          </p:cNvPr>
          <p:cNvPicPr>
            <a:picLocks noChangeAspect="1"/>
          </p:cNvPicPr>
          <p:nvPr/>
        </p:nvPicPr>
        <p:blipFill>
          <a:blip r:embed="rId4"/>
          <a:stretch>
            <a:fillRect/>
          </a:stretch>
        </p:blipFill>
        <p:spPr>
          <a:xfrm>
            <a:off x="6507063" y="2836652"/>
            <a:ext cx="1428949" cy="523948"/>
          </a:xfrm>
          <a:prstGeom prst="rect">
            <a:avLst/>
          </a:prstGeom>
        </p:spPr>
      </p:pic>
    </p:spTree>
    <p:extLst>
      <p:ext uri="{BB962C8B-B14F-4D97-AF65-F5344CB8AC3E}">
        <p14:creationId xmlns:p14="http://schemas.microsoft.com/office/powerpoint/2010/main" val="3801096233"/>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EDB2C-9743-A6D4-D33F-F88DBB910718}"/>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AE3F0110-0A79-2D7A-084C-456DFA962D3A}"/>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CE9CB612-DF63-4AE8-841C-C00A99989661}"/>
              </a:ext>
            </a:extLst>
          </p:cNvPr>
          <p:cNvSpPr>
            <a:spLocks noGrp="1"/>
          </p:cNvSpPr>
          <p:nvPr>
            <p:ph type="body" sz="quarter" idx="14"/>
          </p:nvPr>
        </p:nvSpPr>
        <p:spPr/>
        <p:txBody>
          <a:bodyPr/>
          <a:lstStyle/>
          <a:p>
            <a:r>
              <a:rPr lang="ko-KR" altLang="en-US" err="1"/>
              <a:t>불릿</a:t>
            </a:r>
            <a:r>
              <a:rPr lang="en-US" altLang="ko-KR"/>
              <a:t>(Bullet) </a:t>
            </a:r>
            <a:r>
              <a:rPr lang="ko-KR" altLang="en-US"/>
              <a:t>등 의미 없는 이미지에 </a:t>
            </a:r>
            <a:r>
              <a:rPr lang="en-US" altLang="ko-KR"/>
              <a:t>alt </a:t>
            </a:r>
            <a:r>
              <a:rPr lang="ko-KR" altLang="en-US"/>
              <a:t>속성을 제공하지 않거나 속성 값을 </a:t>
            </a:r>
            <a:r>
              <a:rPr lang="ko-KR" altLang="en-US" err="1"/>
              <a:t>빈값</a:t>
            </a:r>
            <a:r>
              <a:rPr lang="ko-KR" altLang="en-US"/>
              <a:t> </a:t>
            </a:r>
            <a:r>
              <a:rPr lang="en-US" altLang="ko-KR"/>
              <a:t>(alt=“”)</a:t>
            </a:r>
            <a:r>
              <a:rPr lang="ko-KR" altLang="en-US"/>
              <a:t>으로 제공하지 않는 경우 또는 불필요한 대체 텍스트를 제공한 경우</a:t>
            </a:r>
          </a:p>
        </p:txBody>
      </p:sp>
      <p:sp>
        <p:nvSpPr>
          <p:cNvPr id="7" name="텍스트 개체 틀 6">
            <a:extLst>
              <a:ext uri="{FF2B5EF4-FFF2-40B4-BE49-F238E27FC236}">
                <a16:creationId xmlns:a16="http://schemas.microsoft.com/office/drawing/2014/main" id="{1645B8F1-74A0-6809-6B9D-7637FEDB1FC7}"/>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DA9EE990-F132-1CC7-E137-F889E10B5BC6}"/>
              </a:ext>
            </a:extLst>
          </p:cNvPr>
          <p:cNvSpPr>
            <a:spLocks noGrp="1"/>
          </p:cNvSpPr>
          <p:nvPr>
            <p:ph type="body" sz="quarter" idx="20"/>
          </p:nvPr>
        </p:nvSpPr>
        <p:spPr>
          <a:xfrm>
            <a:off x="631825" y="2146610"/>
            <a:ext cx="4104000" cy="733516"/>
          </a:xfrm>
        </p:spPr>
        <p:txBody>
          <a:bodyPr/>
          <a:lstStyle/>
          <a:p>
            <a:r>
              <a:rPr lang="ko-KR" altLang="en-US"/>
              <a:t>태그의 의미와 중복되는 정보인 </a:t>
            </a:r>
            <a:r>
              <a:rPr lang="en-US" altLang="ko-KR"/>
              <a:t>'</a:t>
            </a:r>
            <a:r>
              <a:rPr lang="ko-KR" altLang="en-US"/>
              <a:t>이미지</a:t>
            </a:r>
            <a:r>
              <a:rPr lang="en-US" altLang="ko-KR"/>
              <a:t>'</a:t>
            </a:r>
            <a:r>
              <a:rPr lang="ko-KR" altLang="en-US"/>
              <a:t>를 대체 텍스트에서 제거하여 요소의 역할 정보가 스크린 리더 음성으로 중복 출력되지 않도록 해야 함</a:t>
            </a:r>
            <a:endParaRPr lang="en-US" altLang="ko-KR"/>
          </a:p>
          <a:p>
            <a:r>
              <a:rPr lang="ko-KR" altLang="en-US"/>
              <a:t>페이지 내 이미지의 동일 오류 수정 필요함</a:t>
            </a:r>
            <a:endParaRPr lang="en-US" altLang="ko-KR"/>
          </a:p>
        </p:txBody>
      </p:sp>
      <p:grpSp>
        <p:nvGrpSpPr>
          <p:cNvPr id="13" name="그룹 12">
            <a:extLst>
              <a:ext uri="{FF2B5EF4-FFF2-40B4-BE49-F238E27FC236}">
                <a16:creationId xmlns:a16="http://schemas.microsoft.com/office/drawing/2014/main" id="{D97A177F-5773-A9A8-2D40-F77A64B5ABBD}"/>
              </a:ext>
            </a:extLst>
          </p:cNvPr>
          <p:cNvGrpSpPr/>
          <p:nvPr/>
        </p:nvGrpSpPr>
        <p:grpSpPr>
          <a:xfrm>
            <a:off x="632796" y="4295792"/>
            <a:ext cx="4104304" cy="693231"/>
            <a:chOff x="631825" y="4319397"/>
            <a:chExt cx="4104304" cy="693231"/>
          </a:xfrm>
        </p:grpSpPr>
        <p:sp>
          <p:nvSpPr>
            <p:cNvPr id="14" name="TextBox 13">
              <a:extLst>
                <a:ext uri="{FF2B5EF4-FFF2-40B4-BE49-F238E27FC236}">
                  <a16:creationId xmlns:a16="http://schemas.microsoft.com/office/drawing/2014/main" id="{97CEE1A4-086D-85B2-7537-D303539C5AB2}"/>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91A6C6CD-DBD6-665F-B2C2-203F4684FF2C}"/>
                </a:ext>
              </a:extLst>
            </p:cNvPr>
            <p:cNvSpPr/>
            <p:nvPr/>
          </p:nvSpPr>
          <p:spPr>
            <a:xfrm>
              <a:off x="631825" y="4530600"/>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="../images/company/history_img1.png?v20250319000000" alt="</a:t>
              </a:r>
              <a:r>
                <a:rPr lang="en-US" altLang="ko-KR" sz="800" b="1" kern="0">
                  <a:solidFill>
                    <a:schemeClr val="accent1"/>
                  </a:solidFill>
                  <a:latin typeface="Consolas" panose="020B0609020204030204" pitchFamily="49" charset="0"/>
                  <a:ea typeface="Spoqa Han Sans Neo Regular"/>
                </a:rPr>
                <a:t>CJ Blossom Park </a:t>
              </a:r>
              <a:r>
                <a:rPr lang="ko-KR" altLang="en-US" sz="800" b="1" strike="sngStrike" kern="0">
                  <a:solidFill>
                    <a:schemeClr val="accent1"/>
                  </a:solidFill>
                  <a:latin typeface="+mn-ea"/>
                </a:rPr>
                <a:t>이미지</a:t>
              </a:r>
              <a:r>
                <a:rPr lang="en-US" altLang="ko-KR" sz="800" kern="0">
                  <a:solidFill>
                    <a:srgbClr val="000000">
                      <a:lumMod val="95000"/>
                      <a:lumOff val="5000"/>
                    </a:srgbClr>
                  </a:solidFill>
                  <a:latin typeface="Consolas" panose="020B0609020204030204" pitchFamily="49" charset="0"/>
                  <a:ea typeface="Spoqa Han Sans Neo Regular"/>
                </a:rPr>
                <a:t>"&gt;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791453DA-C2BC-1F37-F36E-639A9500C889}"/>
              </a:ext>
            </a:extLst>
          </p:cNvPr>
          <p:cNvSpPr>
            <a:spLocks noGrp="1"/>
          </p:cNvSpPr>
          <p:nvPr>
            <p:ph type="body" sz="quarter" idx="11"/>
          </p:nvPr>
        </p:nvSpPr>
        <p:spPr>
          <a:xfrm>
            <a:off x="1265556" y="808726"/>
            <a:ext cx="8224519" cy="194400"/>
          </a:xfrm>
        </p:spPr>
        <p:txBody>
          <a:bodyPr/>
          <a:lstStyle/>
          <a:p>
            <a:r>
              <a:rPr lang="ko-KR" altLang="en-US"/>
              <a:t>소개 </a:t>
            </a:r>
            <a:r>
              <a:rPr lang="en-US" altLang="ko-KR"/>
              <a:t>&gt; </a:t>
            </a:r>
            <a:r>
              <a:rPr lang="ko-KR" altLang="en-US" err="1"/>
              <a:t>회사연혁</a:t>
            </a:r>
            <a:r>
              <a:rPr lang="ko-KR" altLang="en-US"/>
              <a:t> </a:t>
            </a:r>
          </a:p>
        </p:txBody>
      </p:sp>
      <p:sp>
        <p:nvSpPr>
          <p:cNvPr id="17" name="텍스트 개체 틀 11">
            <a:extLst>
              <a:ext uri="{FF2B5EF4-FFF2-40B4-BE49-F238E27FC236}">
                <a16:creationId xmlns:a16="http://schemas.microsoft.com/office/drawing/2014/main" id="{69AA51F7-634A-11A3-77E7-90075D869D52}"/>
              </a:ext>
            </a:extLst>
          </p:cNvPr>
          <p:cNvSpPr>
            <a:spLocks noGrp="1"/>
          </p:cNvSpPr>
          <p:nvPr>
            <p:ph type="body" sz="quarter" idx="15"/>
          </p:nvPr>
        </p:nvSpPr>
        <p:spPr>
          <a:xfrm>
            <a:off x="1265556" y="1003126"/>
            <a:ext cx="8224519" cy="194400"/>
          </a:xfrm>
        </p:spPr>
        <p:txBody>
          <a:bodyPr/>
          <a:lstStyle/>
          <a:p>
            <a:r>
              <a:rPr lang="en-US" altLang="ko-KR"/>
              <a:t>https://www.cjenc.co.kr/kr/company/history.asp </a:t>
            </a:r>
            <a:endParaRPr lang="ko-KR" altLang="en-US"/>
          </a:p>
        </p:txBody>
      </p:sp>
      <p:sp>
        <p:nvSpPr>
          <p:cNvPr id="18" name="제목 1">
            <a:extLst>
              <a:ext uri="{FF2B5EF4-FFF2-40B4-BE49-F238E27FC236}">
                <a16:creationId xmlns:a16="http://schemas.microsoft.com/office/drawing/2014/main" id="{011F433E-5417-6D80-2C51-F0A59EB0D279}"/>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 name="그림 1">
            <a:extLst>
              <a:ext uri="{FF2B5EF4-FFF2-40B4-BE49-F238E27FC236}">
                <a16:creationId xmlns:a16="http://schemas.microsoft.com/office/drawing/2014/main" id="{CE39F254-DDDB-A4E7-EF50-E20672A883F5}"/>
              </a:ext>
            </a:extLst>
          </p:cNvPr>
          <p:cNvPicPr>
            <a:picLocks noChangeAspect="1"/>
          </p:cNvPicPr>
          <p:nvPr/>
        </p:nvPicPr>
        <p:blipFill>
          <a:blip r:embed="rId3"/>
          <a:stretch>
            <a:fillRect/>
          </a:stretch>
        </p:blipFill>
        <p:spPr>
          <a:xfrm>
            <a:off x="5317409" y="3231671"/>
            <a:ext cx="3808258" cy="2325396"/>
          </a:xfrm>
          <a:prstGeom prst="rect">
            <a:avLst/>
          </a:prstGeom>
        </p:spPr>
      </p:pic>
      <p:grpSp>
        <p:nvGrpSpPr>
          <p:cNvPr id="8" name="그룹 7">
            <a:extLst>
              <a:ext uri="{FF2B5EF4-FFF2-40B4-BE49-F238E27FC236}">
                <a16:creationId xmlns:a16="http://schemas.microsoft.com/office/drawing/2014/main" id="{8008424F-97E5-7774-FB5B-5B3A6DF237FE}"/>
              </a:ext>
            </a:extLst>
          </p:cNvPr>
          <p:cNvGrpSpPr/>
          <p:nvPr/>
        </p:nvGrpSpPr>
        <p:grpSpPr>
          <a:xfrm>
            <a:off x="632796" y="3275783"/>
            <a:ext cx="4104304" cy="693231"/>
            <a:chOff x="633404" y="2845589"/>
            <a:chExt cx="4104304" cy="693231"/>
          </a:xfrm>
        </p:grpSpPr>
        <p:sp>
          <p:nvSpPr>
            <p:cNvPr id="10" name="TextBox 9">
              <a:extLst>
                <a:ext uri="{FF2B5EF4-FFF2-40B4-BE49-F238E27FC236}">
                  <a16:creationId xmlns:a16="http://schemas.microsoft.com/office/drawing/2014/main" id="{2C1F15C7-426A-CF86-A786-80BCC7A64433}"/>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1" name="직사각형 10">
              <a:extLst>
                <a:ext uri="{FF2B5EF4-FFF2-40B4-BE49-F238E27FC236}">
                  <a16:creationId xmlns:a16="http://schemas.microsoft.com/office/drawing/2014/main" id="{DBBA5468-DDCC-3732-200A-F1979A740887}"/>
                </a:ext>
              </a:extLst>
            </p:cNvPr>
            <p:cNvSpPr/>
            <p:nvPr/>
          </p:nvSpPr>
          <p:spPr>
            <a:xfrm>
              <a:off x="633404" y="3056792"/>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="../images/company/history_img1.png?v20250319000000" alt="CJ Blossom Park </a:t>
              </a:r>
              <a:r>
                <a:rPr lang="ko-KR" altLang="en-US" sz="800" b="1" kern="0">
                  <a:solidFill>
                    <a:srgbClr val="D83933"/>
                  </a:solidFill>
                  <a:latin typeface="+mn-ea"/>
                </a:rPr>
                <a:t>이미지</a:t>
              </a:r>
              <a:r>
                <a:rPr lang="en-US" altLang="ko-KR" sz="800" b="1" kern="0">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cs typeface="+mn-cs"/>
              </a:endParaRPr>
            </a:p>
          </p:txBody>
        </p:sp>
      </p:grpSp>
      <p:sp>
        <p:nvSpPr>
          <p:cNvPr id="12" name="직사각형 11">
            <a:extLst>
              <a:ext uri="{FF2B5EF4-FFF2-40B4-BE49-F238E27FC236}">
                <a16:creationId xmlns:a16="http://schemas.microsoft.com/office/drawing/2014/main" id="{CDFCA930-A8F2-40A1-DB09-A911173397BE}"/>
              </a:ext>
            </a:extLst>
          </p:cNvPr>
          <p:cNvSpPr/>
          <p:nvPr/>
        </p:nvSpPr>
        <p:spPr>
          <a:xfrm>
            <a:off x="5326158" y="3299479"/>
            <a:ext cx="2242539" cy="206017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27034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122D6-C832-7600-D95C-83B01A7DA4AB}"/>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CBEF6A8-9F1E-B2A2-6F39-534F593A70BF}"/>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860EB2A5-A02D-E760-0302-7E9490F30E1C}"/>
              </a:ext>
            </a:extLst>
          </p:cNvPr>
          <p:cNvSpPr>
            <a:spLocks noGrp="1"/>
          </p:cNvSpPr>
          <p:nvPr>
            <p:ph type="body" sz="quarter" idx="14"/>
          </p:nvPr>
        </p:nvSpPr>
        <p:spPr/>
        <p:txBody>
          <a:bodyPr/>
          <a:lstStyle/>
          <a:p>
            <a:r>
              <a:rPr lang="en-US" altLang="ko-KR"/>
              <a:t>&lt;</a:t>
            </a:r>
            <a:r>
              <a:rPr lang="en-US" altLang="ko-KR" err="1"/>
              <a:t>img</a:t>
            </a:r>
            <a:r>
              <a:rPr lang="en-US" altLang="ko-KR"/>
              <a:t>&gt;, &lt;input type="image"&gt; </a:t>
            </a:r>
            <a:r>
              <a:rPr lang="ko-KR" altLang="en-US"/>
              <a:t>등 이미지 요소에 대해 </a:t>
            </a:r>
            <a:r>
              <a:rPr lang="en-US" altLang="ko-KR"/>
              <a:t>alt </a:t>
            </a:r>
            <a:r>
              <a:rPr lang="ko-KR" altLang="en-US"/>
              <a:t>속성을 제공하지 않거나 </a:t>
            </a:r>
            <a:r>
              <a:rPr lang="en-US" altLang="ko-KR"/>
              <a:t>alt </a:t>
            </a:r>
            <a:r>
              <a:rPr lang="ko-KR" altLang="en-US"/>
              <a:t>속성은 선언되었으나</a:t>
            </a:r>
            <a:r>
              <a:rPr lang="en-US" altLang="ko-KR"/>
              <a:t>, </a:t>
            </a:r>
            <a:r>
              <a:rPr lang="ko-KR" altLang="en-US"/>
              <a:t>그 내용이 </a:t>
            </a:r>
            <a:r>
              <a:rPr lang="en-US" altLang="ko-KR" err="1"/>
              <a:t>img</a:t>
            </a:r>
            <a:r>
              <a:rPr lang="ko-KR" altLang="en-US"/>
              <a:t>의 내용을 대체할 수 없는 경우와 오타로 표기되어 의미가 변경된 경우</a:t>
            </a:r>
          </a:p>
        </p:txBody>
      </p:sp>
      <p:sp>
        <p:nvSpPr>
          <p:cNvPr id="7" name="텍스트 개체 틀 6">
            <a:extLst>
              <a:ext uri="{FF2B5EF4-FFF2-40B4-BE49-F238E27FC236}">
                <a16:creationId xmlns:a16="http://schemas.microsoft.com/office/drawing/2014/main" id="{C56D4F8E-3175-6A83-CCB5-1B0AB6F0A175}"/>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2CE308DE-0616-06F4-3FA4-46D34E167324}"/>
              </a:ext>
            </a:extLst>
          </p:cNvPr>
          <p:cNvSpPr>
            <a:spLocks noGrp="1"/>
          </p:cNvSpPr>
          <p:nvPr>
            <p:ph type="body" sz="quarter" idx="20"/>
          </p:nvPr>
        </p:nvSpPr>
        <p:spPr>
          <a:xfrm>
            <a:off x="631825" y="2146610"/>
            <a:ext cx="4104000" cy="304681"/>
          </a:xfrm>
        </p:spPr>
        <p:txBody>
          <a:bodyPr/>
          <a:lstStyle/>
          <a:p>
            <a:r>
              <a:rPr lang="ko-KR" altLang="en-US"/>
              <a:t>대체 텍스트는 이미지에 포함된 텍스트를 생략하지 않고 동일하게 제공해야 함</a:t>
            </a:r>
            <a:endParaRPr lang="en-US" altLang="ko-KR"/>
          </a:p>
        </p:txBody>
      </p:sp>
      <p:grpSp>
        <p:nvGrpSpPr>
          <p:cNvPr id="13" name="그룹 12">
            <a:extLst>
              <a:ext uri="{FF2B5EF4-FFF2-40B4-BE49-F238E27FC236}">
                <a16:creationId xmlns:a16="http://schemas.microsoft.com/office/drawing/2014/main" id="{DCCC3C8C-60FB-AF57-D55D-DECA20FA5122}"/>
              </a:ext>
            </a:extLst>
          </p:cNvPr>
          <p:cNvGrpSpPr/>
          <p:nvPr/>
        </p:nvGrpSpPr>
        <p:grpSpPr>
          <a:xfrm>
            <a:off x="632796" y="4659775"/>
            <a:ext cx="4104304" cy="1099496"/>
            <a:chOff x="631825" y="4319397"/>
            <a:chExt cx="4104304" cy="1099496"/>
          </a:xfrm>
        </p:grpSpPr>
        <p:sp>
          <p:nvSpPr>
            <p:cNvPr id="14" name="TextBox 13">
              <a:extLst>
                <a:ext uri="{FF2B5EF4-FFF2-40B4-BE49-F238E27FC236}">
                  <a16:creationId xmlns:a16="http://schemas.microsoft.com/office/drawing/2014/main" id="{300F1736-566F-C501-3FFC-C42872998CC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9BD8B300-685C-1A66-1F6A-D523414EDB2B}"/>
                </a:ext>
              </a:extLst>
            </p:cNvPr>
            <p:cNvSpPr/>
            <p:nvPr/>
          </p:nvSpPr>
          <p:spPr>
            <a:xfrm>
              <a:off x="631825" y="4530600"/>
              <a:ext cx="4104000" cy="8882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="../images/company/history_img7.png?v20250319000000" </a:t>
              </a:r>
              <a:r>
                <a:rPr lang="en-US" altLang="ko-KR" sz="800" b="1" kern="0">
                  <a:solidFill>
                    <a:schemeClr val="accent1"/>
                  </a:solidFill>
                  <a:latin typeface="Consolas" panose="020B0609020204030204" pitchFamily="49" charset="0"/>
                  <a:ea typeface="Spoqa Han Sans Neo Regular"/>
                </a:rPr>
                <a:t>alt="TOWER 889, </a:t>
              </a:r>
              <a:r>
                <a:rPr lang="ko-KR" altLang="en-US" sz="800" b="1" kern="0">
                  <a:solidFill>
                    <a:schemeClr val="accent1"/>
                  </a:solidFill>
                  <a:latin typeface="+mn-ea"/>
                </a:rPr>
                <a:t>송도 타임 스페이스</a:t>
              </a:r>
              <a:r>
                <a:rPr lang="en-US" altLang="ko-KR" sz="800" b="1" kern="0">
                  <a:solidFill>
                    <a:schemeClr val="accent1"/>
                  </a:solidFill>
                  <a:latin typeface="Consolas" panose="020B0609020204030204" pitchFamily="49" charset="0"/>
                  <a:ea typeface="Spoqa Han Sans Neo Regular"/>
                </a:rPr>
                <a:t>"</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="../images/company/history_img6.png?v20250319000000" </a:t>
              </a:r>
              <a:r>
                <a:rPr lang="en-US" altLang="ko-KR" sz="800" b="1" kern="0">
                  <a:solidFill>
                    <a:schemeClr val="accent1"/>
                  </a:solidFill>
                  <a:latin typeface="Consolas" panose="020B0609020204030204" pitchFamily="49" charset="0"/>
                  <a:ea typeface="Spoqa Han Sans Neo Regular"/>
                </a:rPr>
                <a:t>alt="</a:t>
              </a:r>
              <a:r>
                <a:rPr lang="ko-KR" altLang="en-US" sz="800" b="1" kern="0">
                  <a:solidFill>
                    <a:schemeClr val="accent1"/>
                  </a:solidFill>
                  <a:latin typeface="+mn-ea"/>
                </a:rPr>
                <a:t>새문안교회</a:t>
              </a:r>
              <a:r>
                <a:rPr lang="en-US" altLang="ko-KR" sz="800" b="1" kern="0">
                  <a:solidFill>
                    <a:schemeClr val="accent1"/>
                  </a:solidFill>
                  <a:latin typeface="+mn-ea"/>
                </a:rPr>
                <a:t>, </a:t>
              </a:r>
              <a:r>
                <a:rPr lang="ko-KR" altLang="en-US" sz="800" b="1" kern="0" err="1">
                  <a:solidFill>
                    <a:schemeClr val="accent1"/>
                  </a:solidFill>
                  <a:latin typeface="+mn-ea"/>
                </a:rPr>
                <a:t>메가허브</a:t>
              </a:r>
              <a:r>
                <a:rPr lang="ko-KR" altLang="en-US" sz="800" b="1" kern="0">
                  <a:solidFill>
                    <a:schemeClr val="accent1"/>
                  </a:solidFill>
                  <a:latin typeface="+mn-ea"/>
                </a:rPr>
                <a:t> 곤지암</a:t>
              </a:r>
              <a:r>
                <a:rPr lang="en-US" altLang="ko-KR" sz="800" b="1" kern="0">
                  <a:solidFill>
                    <a:schemeClr val="accent1"/>
                  </a:solidFill>
                  <a:latin typeface="Consolas" panose="020B0609020204030204" pitchFamily="49" charset="0"/>
                  <a:ea typeface="Spoqa Han Sans Neo Regular"/>
                </a:rPr>
                <a:t>"</a:t>
              </a:r>
              <a:r>
                <a:rPr lang="en-US" altLang="ko-KR" sz="800" kern="0">
                  <a:solidFill>
                    <a:srgbClr val="000000">
                      <a:lumMod val="95000"/>
                      <a:lumOff val="5000"/>
                    </a:srgbClr>
                  </a:solidFill>
                  <a:latin typeface="Consolas" panose="020B0609020204030204" pitchFamily="49" charset="0"/>
                  <a:ea typeface="Spoqa Han Sans Neo Regular"/>
                </a:rPr>
                <a:t>&gt;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C0493F94-5016-5FEB-719C-BB24767609DF}"/>
              </a:ext>
            </a:extLst>
          </p:cNvPr>
          <p:cNvSpPr>
            <a:spLocks noGrp="1"/>
          </p:cNvSpPr>
          <p:nvPr>
            <p:ph type="body" sz="quarter" idx="11"/>
          </p:nvPr>
        </p:nvSpPr>
        <p:spPr>
          <a:xfrm>
            <a:off x="1265556" y="808726"/>
            <a:ext cx="8224519" cy="194400"/>
          </a:xfrm>
        </p:spPr>
        <p:txBody>
          <a:bodyPr/>
          <a:lstStyle/>
          <a:p>
            <a:r>
              <a:rPr lang="ko-KR" altLang="en-US"/>
              <a:t>소개 </a:t>
            </a:r>
            <a:r>
              <a:rPr lang="en-US" altLang="ko-KR"/>
              <a:t>&gt; </a:t>
            </a:r>
            <a:r>
              <a:rPr lang="ko-KR" altLang="en-US" err="1"/>
              <a:t>회사연혁</a:t>
            </a:r>
            <a:r>
              <a:rPr lang="ko-KR" altLang="en-US"/>
              <a:t> </a:t>
            </a:r>
          </a:p>
        </p:txBody>
      </p:sp>
      <p:sp>
        <p:nvSpPr>
          <p:cNvPr id="17" name="텍스트 개체 틀 11">
            <a:extLst>
              <a:ext uri="{FF2B5EF4-FFF2-40B4-BE49-F238E27FC236}">
                <a16:creationId xmlns:a16="http://schemas.microsoft.com/office/drawing/2014/main" id="{AE836E78-BA7C-7E45-4E42-53C8D23AD1E1}"/>
              </a:ext>
            </a:extLst>
          </p:cNvPr>
          <p:cNvSpPr>
            <a:spLocks noGrp="1"/>
          </p:cNvSpPr>
          <p:nvPr>
            <p:ph type="body" sz="quarter" idx="15"/>
          </p:nvPr>
        </p:nvSpPr>
        <p:spPr>
          <a:xfrm>
            <a:off x="1265556" y="1003126"/>
            <a:ext cx="8224519" cy="194400"/>
          </a:xfrm>
        </p:spPr>
        <p:txBody>
          <a:bodyPr/>
          <a:lstStyle/>
          <a:p>
            <a:r>
              <a:rPr lang="en-US" altLang="ko-KR"/>
              <a:t>https://www.cjenc.co.kr/kr/company/history.asp </a:t>
            </a:r>
            <a:endParaRPr lang="ko-KR" altLang="en-US"/>
          </a:p>
        </p:txBody>
      </p:sp>
      <p:sp>
        <p:nvSpPr>
          <p:cNvPr id="18" name="제목 1">
            <a:extLst>
              <a:ext uri="{FF2B5EF4-FFF2-40B4-BE49-F238E27FC236}">
                <a16:creationId xmlns:a16="http://schemas.microsoft.com/office/drawing/2014/main" id="{9A0542CC-524F-1740-F5C4-4E6461387EFA}"/>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1026" name="Picture 2">
            <a:extLst>
              <a:ext uri="{FF2B5EF4-FFF2-40B4-BE49-F238E27FC236}">
                <a16:creationId xmlns:a16="http://schemas.microsoft.com/office/drawing/2014/main" id="{0C5EA447-1863-2DAD-D14E-5A1833BE6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550" y="2146610"/>
            <a:ext cx="2313034" cy="2547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E250FF8-8069-1963-7470-F0DFCBD6B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1810" y="4184618"/>
            <a:ext cx="2412365" cy="24479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6FAF448-A6BA-D650-942A-0BA8E9765814}"/>
              </a:ext>
            </a:extLst>
          </p:cNvPr>
          <p:cNvGrpSpPr/>
          <p:nvPr/>
        </p:nvGrpSpPr>
        <p:grpSpPr>
          <a:xfrm>
            <a:off x="630147" y="3194983"/>
            <a:ext cx="4104304" cy="1099496"/>
            <a:chOff x="631825" y="4319397"/>
            <a:chExt cx="4104304" cy="1099496"/>
          </a:xfrm>
        </p:grpSpPr>
        <p:sp>
          <p:nvSpPr>
            <p:cNvPr id="12" name="TextBox 11">
              <a:extLst>
                <a:ext uri="{FF2B5EF4-FFF2-40B4-BE49-F238E27FC236}">
                  <a16:creationId xmlns:a16="http://schemas.microsoft.com/office/drawing/2014/main" id="{B1F00F5D-6CFF-E084-5C01-3EAA998908E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문제점</a:t>
              </a:r>
            </a:p>
          </p:txBody>
        </p:sp>
        <p:sp>
          <p:nvSpPr>
            <p:cNvPr id="19" name="직사각형 18">
              <a:extLst>
                <a:ext uri="{FF2B5EF4-FFF2-40B4-BE49-F238E27FC236}">
                  <a16:creationId xmlns:a16="http://schemas.microsoft.com/office/drawing/2014/main" id="{6A7EF111-63B5-F5F1-4DA7-145887A54BB9}"/>
                </a:ext>
              </a:extLst>
            </p:cNvPr>
            <p:cNvSpPr/>
            <p:nvPr/>
          </p:nvSpPr>
          <p:spPr>
            <a:xfrm>
              <a:off x="631825" y="4530600"/>
              <a:ext cx="4104000" cy="8882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="../images/company/history_img7.png?v20250319000000" </a:t>
              </a:r>
              <a:r>
                <a:rPr lang="en-US" altLang="ko-KR" sz="800" b="1" kern="0">
                  <a:solidFill>
                    <a:srgbClr val="C00000"/>
                  </a:solidFill>
                  <a:latin typeface="Consolas" panose="020B0609020204030204" pitchFamily="49" charset="0"/>
                  <a:ea typeface="Spoqa Han Sans Neo Regular"/>
                </a:rPr>
                <a:t>alt="TOWER 889"</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="../images/company/history_img6.png?v20250319000000" </a:t>
              </a:r>
              <a:r>
                <a:rPr lang="en-US" altLang="ko-KR" sz="800" b="1" kern="0">
                  <a:solidFill>
                    <a:srgbClr val="C00000"/>
                  </a:solidFill>
                  <a:latin typeface="Consolas" panose="020B0609020204030204" pitchFamily="49" charset="0"/>
                  <a:ea typeface="Spoqa Han Sans Neo Regular"/>
                </a:rPr>
                <a:t>alt="</a:t>
              </a:r>
              <a:r>
                <a:rPr lang="ko-KR" altLang="en-US" sz="800" b="1" kern="0" err="1">
                  <a:solidFill>
                    <a:srgbClr val="C00000"/>
                  </a:solidFill>
                  <a:latin typeface="+mn-ea"/>
                </a:rPr>
                <a:t>메가허브</a:t>
              </a:r>
              <a:r>
                <a:rPr lang="ko-KR" altLang="en-US" sz="800" b="1" kern="0">
                  <a:solidFill>
                    <a:srgbClr val="C00000"/>
                  </a:solidFill>
                  <a:latin typeface="+mn-ea"/>
                </a:rPr>
                <a:t> 곤지암</a:t>
              </a:r>
              <a:r>
                <a:rPr lang="en-US" altLang="ko-KR" sz="800" b="1" kern="0">
                  <a:solidFill>
                    <a:srgbClr val="C00000"/>
                  </a:solidFill>
                  <a:latin typeface="Consolas" panose="020B0609020204030204" pitchFamily="49" charset="0"/>
                  <a:ea typeface="Spoqa Han Sans Neo Regular"/>
                </a:rPr>
                <a:t>"</a:t>
              </a:r>
              <a:r>
                <a:rPr lang="en-US" altLang="ko-KR" sz="800" kern="0">
                  <a:solidFill>
                    <a:srgbClr val="000000">
                      <a:lumMod val="95000"/>
                      <a:lumOff val="5000"/>
                    </a:srgbClr>
                  </a:solidFill>
                  <a:latin typeface="Consolas" panose="020B0609020204030204" pitchFamily="49" charset="0"/>
                  <a:ea typeface="Spoqa Han Sans Neo Regular"/>
                </a:rPr>
                <a:t>&gt;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Tree>
    <p:extLst>
      <p:ext uri="{BB962C8B-B14F-4D97-AF65-F5344CB8AC3E}">
        <p14:creationId xmlns:p14="http://schemas.microsoft.com/office/powerpoint/2010/main" val="1093667967"/>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77A83-E7AC-061B-98F2-E51F84B4B66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0FD4D47-289B-2EB6-42EA-EBBA2511A0AA}"/>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CA9BA9D6-8D97-6F50-32BD-06061B646F2D}"/>
              </a:ext>
            </a:extLst>
          </p:cNvPr>
          <p:cNvSpPr>
            <a:spLocks noGrp="1"/>
          </p:cNvSpPr>
          <p:nvPr>
            <p:ph type="body" sz="quarter" idx="14"/>
          </p:nvPr>
        </p:nvSpPr>
        <p:spPr/>
        <p:txBody>
          <a:bodyPr/>
          <a:lstStyle/>
          <a:p>
            <a:r>
              <a:rPr lang="ko-KR" altLang="en-US"/>
              <a:t>초점의 이동순서가 논리적이지 않으며 일관성이 없는 경우</a:t>
            </a:r>
          </a:p>
        </p:txBody>
      </p:sp>
      <p:sp>
        <p:nvSpPr>
          <p:cNvPr id="7" name="텍스트 개체 틀 6">
            <a:extLst>
              <a:ext uri="{FF2B5EF4-FFF2-40B4-BE49-F238E27FC236}">
                <a16:creationId xmlns:a16="http://schemas.microsoft.com/office/drawing/2014/main" id="{C6CA0454-3E0A-7737-C753-0E04392E5F6B}"/>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336A3B16-566E-7AD3-A97B-1CEC9B96E60C}"/>
              </a:ext>
            </a:extLst>
          </p:cNvPr>
          <p:cNvSpPr>
            <a:spLocks noGrp="1"/>
          </p:cNvSpPr>
          <p:nvPr>
            <p:ph type="body" sz="quarter" idx="20"/>
          </p:nvPr>
        </p:nvSpPr>
        <p:spPr>
          <a:xfrm>
            <a:off x="631825" y="2146610"/>
            <a:ext cx="4104000" cy="1078867"/>
          </a:xfrm>
        </p:spPr>
        <p:txBody>
          <a:bodyPr/>
          <a:lstStyle/>
          <a:p>
            <a:r>
              <a:rPr lang="en-US" altLang="ko-KR"/>
              <a:t>"</a:t>
            </a:r>
            <a:r>
              <a:rPr lang="ko-KR" altLang="en-US"/>
              <a:t>연도</a:t>
            </a:r>
            <a:r>
              <a:rPr lang="en-US" altLang="ko-KR"/>
              <a:t>" </a:t>
            </a:r>
            <a:r>
              <a:rPr lang="ko-KR" altLang="en-US"/>
              <a:t>버튼 실행 시</a:t>
            </a:r>
            <a:r>
              <a:rPr lang="en-US" altLang="ko-KR"/>
              <a:t>, </a:t>
            </a:r>
            <a:r>
              <a:rPr lang="ko-KR" altLang="en-US"/>
              <a:t>목표한 위치로 스크롤 동작이 발생하지만 초점은 버튼에 유지되어 키보드 사용자는 콘텐츠를 확인하기 어려움</a:t>
            </a:r>
            <a:endParaRPr lang="en-US" altLang="ko-KR"/>
          </a:p>
          <a:p>
            <a:r>
              <a:rPr lang="ko-KR" altLang="en-US"/>
              <a:t>목표한 콘텐츠 영역으로 키보드 초점이 함께 이동할 수 있도록 수정해야 함</a:t>
            </a:r>
            <a:endParaRPr lang="en-US" altLang="ko-KR"/>
          </a:p>
          <a:p>
            <a:pPr lvl="1"/>
            <a:r>
              <a:rPr lang="ko-KR" altLang="en-US"/>
              <a:t>연도 버튼 실행 시 </a:t>
            </a:r>
            <a:r>
              <a:rPr lang="en-US" altLang="ko-KR"/>
              <a:t>&lt;div class=”tit”&gt;</a:t>
            </a:r>
            <a:r>
              <a:rPr lang="ko-KR" altLang="en-US"/>
              <a:t>에 </a:t>
            </a:r>
            <a:r>
              <a:rPr lang="en-US" altLang="ko-KR" err="1"/>
              <a:t>tabindex</a:t>
            </a:r>
            <a:r>
              <a:rPr lang="en-US" altLang="ko-KR"/>
              <a:t>="-1"</a:t>
            </a:r>
            <a:r>
              <a:rPr lang="ko-KR" altLang="en-US"/>
              <a:t>을 추가해 키보드 초점을 이동시켜야 함</a:t>
            </a:r>
          </a:p>
        </p:txBody>
      </p:sp>
      <p:sp>
        <p:nvSpPr>
          <p:cNvPr id="16" name="텍스트 개체 틀 9">
            <a:extLst>
              <a:ext uri="{FF2B5EF4-FFF2-40B4-BE49-F238E27FC236}">
                <a16:creationId xmlns:a16="http://schemas.microsoft.com/office/drawing/2014/main" id="{94D3F2A2-B265-91E8-15FD-D9B5AECA8684}"/>
              </a:ext>
            </a:extLst>
          </p:cNvPr>
          <p:cNvSpPr>
            <a:spLocks noGrp="1"/>
          </p:cNvSpPr>
          <p:nvPr>
            <p:ph type="body" sz="quarter" idx="11"/>
          </p:nvPr>
        </p:nvSpPr>
        <p:spPr>
          <a:xfrm>
            <a:off x="1265556" y="808726"/>
            <a:ext cx="8224519" cy="194400"/>
          </a:xfrm>
        </p:spPr>
        <p:txBody>
          <a:bodyPr/>
          <a:lstStyle/>
          <a:p>
            <a:r>
              <a:rPr lang="ko-KR" altLang="en-US"/>
              <a:t>소개 </a:t>
            </a:r>
            <a:r>
              <a:rPr lang="en-US" altLang="ko-KR"/>
              <a:t>&gt; </a:t>
            </a:r>
            <a:r>
              <a:rPr lang="ko-KR" altLang="en-US" err="1"/>
              <a:t>회사연혁</a:t>
            </a:r>
            <a:r>
              <a:rPr lang="ko-KR" altLang="en-US"/>
              <a:t> </a:t>
            </a:r>
          </a:p>
        </p:txBody>
      </p:sp>
      <p:sp>
        <p:nvSpPr>
          <p:cNvPr id="17" name="텍스트 개체 틀 11">
            <a:extLst>
              <a:ext uri="{FF2B5EF4-FFF2-40B4-BE49-F238E27FC236}">
                <a16:creationId xmlns:a16="http://schemas.microsoft.com/office/drawing/2014/main" id="{7F89C580-5DB0-2919-886D-640BC8DC295C}"/>
              </a:ext>
            </a:extLst>
          </p:cNvPr>
          <p:cNvSpPr>
            <a:spLocks noGrp="1"/>
          </p:cNvSpPr>
          <p:nvPr>
            <p:ph type="body" sz="quarter" idx="15"/>
          </p:nvPr>
        </p:nvSpPr>
        <p:spPr>
          <a:xfrm>
            <a:off x="1265556" y="1003126"/>
            <a:ext cx="8224519" cy="194400"/>
          </a:xfrm>
        </p:spPr>
        <p:txBody>
          <a:bodyPr/>
          <a:lstStyle/>
          <a:p>
            <a:r>
              <a:rPr lang="en-US" altLang="ko-KR"/>
              <a:t>https://www.cjenc.co.kr/kr/company/history.asp </a:t>
            </a:r>
            <a:endParaRPr lang="ko-KR" altLang="en-US"/>
          </a:p>
        </p:txBody>
      </p:sp>
      <p:sp>
        <p:nvSpPr>
          <p:cNvPr id="18" name="제목 1">
            <a:extLst>
              <a:ext uri="{FF2B5EF4-FFF2-40B4-BE49-F238E27FC236}">
                <a16:creationId xmlns:a16="http://schemas.microsoft.com/office/drawing/2014/main" id="{BCDA990D-8CCB-A33B-CC13-22FA8D165CD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D11D5C36-0698-808A-D104-B29BA33B4C95}"/>
              </a:ext>
            </a:extLst>
          </p:cNvPr>
          <p:cNvPicPr>
            <a:picLocks noChangeAspect="1"/>
          </p:cNvPicPr>
          <p:nvPr/>
        </p:nvPicPr>
        <p:blipFill>
          <a:blip r:embed="rId4"/>
          <a:stretch>
            <a:fillRect/>
          </a:stretch>
        </p:blipFill>
        <p:spPr>
          <a:xfrm>
            <a:off x="5176984" y="2888919"/>
            <a:ext cx="4089106" cy="2954682"/>
          </a:xfrm>
          <a:prstGeom prst="rect">
            <a:avLst/>
          </a:prstGeom>
        </p:spPr>
      </p:pic>
      <p:sp>
        <p:nvSpPr>
          <p:cNvPr id="8" name="직사각형 7">
            <a:extLst>
              <a:ext uri="{FF2B5EF4-FFF2-40B4-BE49-F238E27FC236}">
                <a16:creationId xmlns:a16="http://schemas.microsoft.com/office/drawing/2014/main" id="{6F3921C5-B600-0E39-4E83-4E0CAA3B4B6F}"/>
              </a:ext>
            </a:extLst>
          </p:cNvPr>
          <p:cNvSpPr/>
          <p:nvPr/>
        </p:nvSpPr>
        <p:spPr>
          <a:xfrm>
            <a:off x="5321394" y="2962265"/>
            <a:ext cx="326931" cy="14883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직사각형 19">
            <a:extLst>
              <a:ext uri="{FF2B5EF4-FFF2-40B4-BE49-F238E27FC236}">
                <a16:creationId xmlns:a16="http://schemas.microsoft.com/office/drawing/2014/main" id="{B78FE4B9-6F55-4BA4-5754-4265AB450451}"/>
              </a:ext>
            </a:extLst>
          </p:cNvPr>
          <p:cNvSpPr/>
          <p:nvPr/>
        </p:nvSpPr>
        <p:spPr>
          <a:xfrm>
            <a:off x="7662249" y="3956428"/>
            <a:ext cx="478660" cy="21790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cxnSp>
        <p:nvCxnSpPr>
          <p:cNvPr id="21" name="직선 화살표 연결선 20">
            <a:extLst>
              <a:ext uri="{FF2B5EF4-FFF2-40B4-BE49-F238E27FC236}">
                <a16:creationId xmlns:a16="http://schemas.microsoft.com/office/drawing/2014/main" id="{449687AC-7E47-CAFC-779F-D37588627C2F}"/>
              </a:ext>
            </a:extLst>
          </p:cNvPr>
          <p:cNvCxnSpPr>
            <a:cxnSpLocks/>
            <a:stCxn id="8" idx="3"/>
            <a:endCxn id="20" idx="1"/>
          </p:cNvCxnSpPr>
          <p:nvPr/>
        </p:nvCxnSpPr>
        <p:spPr>
          <a:xfrm>
            <a:off x="5648325" y="3036682"/>
            <a:ext cx="2013924" cy="10287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 name="그룹 1">
            <a:extLst>
              <a:ext uri="{FF2B5EF4-FFF2-40B4-BE49-F238E27FC236}">
                <a16:creationId xmlns:a16="http://schemas.microsoft.com/office/drawing/2014/main" id="{399E2BE1-70CA-ED6E-A449-53F881D71580}"/>
              </a:ext>
            </a:extLst>
          </p:cNvPr>
          <p:cNvGrpSpPr/>
          <p:nvPr/>
        </p:nvGrpSpPr>
        <p:grpSpPr>
          <a:xfrm>
            <a:off x="639910" y="4204160"/>
            <a:ext cx="4104304" cy="559669"/>
            <a:chOff x="631825" y="4319397"/>
            <a:chExt cx="4104304" cy="559669"/>
          </a:xfrm>
        </p:grpSpPr>
        <p:sp>
          <p:nvSpPr>
            <p:cNvPr id="4" name="TextBox 3">
              <a:extLst>
                <a:ext uri="{FF2B5EF4-FFF2-40B4-BE49-F238E27FC236}">
                  <a16:creationId xmlns:a16="http://schemas.microsoft.com/office/drawing/2014/main" id="{916DBB38-4C1C-96F7-541C-94F7AC9D43D9}"/>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0" name="직사각형 9">
              <a:extLst>
                <a:ext uri="{FF2B5EF4-FFF2-40B4-BE49-F238E27FC236}">
                  <a16:creationId xmlns:a16="http://schemas.microsoft.com/office/drawing/2014/main" id="{E3BF3A1D-2A2B-DE2A-FD3E-D076106F1151}"/>
                </a:ext>
              </a:extLst>
            </p:cNvPr>
            <p:cNvSpPr/>
            <p:nvPr/>
          </p:nvSpPr>
          <p:spPr>
            <a:xfrm>
              <a:off x="631825" y="4530600"/>
              <a:ext cx="4104000" cy="348466"/>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kern="0">
                  <a:solidFill>
                    <a:schemeClr val="tx1"/>
                  </a:solidFill>
                  <a:latin typeface="Consolas" panose="020B0609020204030204" pitchFamily="49" charset="0"/>
                  <a:ea typeface="Spoqa Han Sans Neo Regular"/>
                </a:rPr>
                <a:t>&lt;div class="tit" </a:t>
              </a:r>
              <a:r>
                <a:rPr lang="en-US" altLang="ko-KR" sz="800" b="1" kern="0" err="1">
                  <a:solidFill>
                    <a:schemeClr val="accent1"/>
                  </a:solidFill>
                  <a:latin typeface="Consolas" panose="020B0609020204030204" pitchFamily="49" charset="0"/>
                  <a:ea typeface="Spoqa Han Sans Neo Regular"/>
                </a:rPr>
                <a:t>tabindex</a:t>
              </a:r>
              <a:r>
                <a:rPr lang="en-US" altLang="ko-KR" sz="800" b="1" kern="0">
                  <a:solidFill>
                    <a:schemeClr val="accent1"/>
                  </a:solidFill>
                  <a:latin typeface="Consolas" panose="020B0609020204030204" pitchFamily="49" charset="0"/>
                  <a:ea typeface="Spoqa Han Sans Neo Regular"/>
                </a:rPr>
                <a:t>="-1"</a:t>
              </a:r>
              <a:r>
                <a:rPr lang="en-US" altLang="ko-KR" sz="800" kern="0">
                  <a:solidFill>
                    <a:schemeClr val="tx1"/>
                  </a:solidFill>
                  <a:latin typeface="Consolas" panose="020B0609020204030204" pitchFamily="49" charset="0"/>
                  <a:ea typeface="Spoqa Han Sans Neo Regular"/>
                </a:rPr>
                <a:t>&gt;2024&lt;/div&gt;</a:t>
              </a:r>
            </a:p>
          </p:txBody>
        </p:sp>
      </p:grpSp>
    </p:spTree>
    <p:extLst>
      <p:ext uri="{BB962C8B-B14F-4D97-AF65-F5344CB8AC3E}">
        <p14:creationId xmlns:p14="http://schemas.microsoft.com/office/powerpoint/2010/main" val="2044055936"/>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BB9AD-A38F-9814-FEAD-C8954F32F57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8714F81-8B82-AC97-1F8D-DB7B72FE894A}"/>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sp>
        <p:nvSpPr>
          <p:cNvPr id="6" name="텍스트 개체 틀 5">
            <a:extLst>
              <a:ext uri="{FF2B5EF4-FFF2-40B4-BE49-F238E27FC236}">
                <a16:creationId xmlns:a16="http://schemas.microsoft.com/office/drawing/2014/main" id="{D74424C5-CB6F-6342-4CB9-6300D0013E92}"/>
              </a:ext>
            </a:extLst>
          </p:cNvPr>
          <p:cNvSpPr>
            <a:spLocks noGrp="1"/>
          </p:cNvSpPr>
          <p:nvPr>
            <p:ph type="body" sz="quarter" idx="14"/>
          </p:nvPr>
        </p:nvSpPr>
        <p:spPr/>
        <p:txBody>
          <a:bodyPr/>
          <a:lstStyle/>
          <a:p>
            <a:r>
              <a:rPr lang="ko-KR" altLang="en-US"/>
              <a:t>페이지에 제목을 적절하게 제공하지 않은 경우</a:t>
            </a:r>
          </a:p>
        </p:txBody>
      </p:sp>
      <p:sp>
        <p:nvSpPr>
          <p:cNvPr id="7" name="텍스트 개체 틀 6">
            <a:extLst>
              <a:ext uri="{FF2B5EF4-FFF2-40B4-BE49-F238E27FC236}">
                <a16:creationId xmlns:a16="http://schemas.microsoft.com/office/drawing/2014/main" id="{C1DECCA0-E2DA-4A5A-9484-89F29EE5D3FC}"/>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AB7A1998-30C4-4812-FCE4-89CEF27C7E01}"/>
              </a:ext>
            </a:extLst>
          </p:cNvPr>
          <p:cNvSpPr>
            <a:spLocks noGrp="1"/>
          </p:cNvSpPr>
          <p:nvPr>
            <p:ph type="body" sz="quarter" idx="20"/>
          </p:nvPr>
        </p:nvSpPr>
        <p:spPr>
          <a:xfrm>
            <a:off x="631825" y="2146610"/>
            <a:ext cx="4104000" cy="1325473"/>
          </a:xfrm>
        </p:spPr>
        <p:txBody>
          <a:bodyPr/>
          <a:lstStyle/>
          <a:p>
            <a:r>
              <a:rPr lang="ko-KR" altLang="en-US"/>
              <a:t>페이지 제목의 경로는 </a:t>
            </a:r>
            <a:r>
              <a:rPr lang="en-US" altLang="ko-KR"/>
              <a:t>'</a:t>
            </a:r>
            <a:r>
              <a:rPr lang="ko-KR" altLang="en-US"/>
              <a:t>현재 페이지 제목 </a:t>
            </a:r>
            <a:r>
              <a:rPr lang="en-US" altLang="ko-KR"/>
              <a:t>- </a:t>
            </a:r>
            <a:r>
              <a:rPr lang="ko-KR" altLang="en-US"/>
              <a:t>첫 번째 하위 메뉴 </a:t>
            </a:r>
            <a:r>
              <a:rPr lang="en-US" altLang="ko-KR"/>
              <a:t>- </a:t>
            </a:r>
            <a:r>
              <a:rPr lang="ko-KR" altLang="en-US"/>
              <a:t>메인 메뉴</a:t>
            </a:r>
            <a:r>
              <a:rPr lang="en-US" altLang="ko-KR"/>
              <a:t>'</a:t>
            </a:r>
            <a:r>
              <a:rPr lang="ko-KR" altLang="en-US"/>
              <a:t>으로 제공하는 것이 바람직함</a:t>
            </a:r>
            <a:endParaRPr lang="en-US" altLang="ko-KR"/>
          </a:p>
          <a:p>
            <a:r>
              <a:rPr lang="ko-KR" altLang="en-US"/>
              <a:t>사업분야 페이지들과 통일될 수 있도록 </a:t>
            </a:r>
            <a:r>
              <a:rPr lang="en-US" altLang="ko-KR"/>
              <a:t>'</a:t>
            </a:r>
            <a:r>
              <a:rPr lang="ko-KR" altLang="en-US"/>
              <a:t>지속가능경영 </a:t>
            </a:r>
            <a:r>
              <a:rPr lang="en-US" altLang="ko-KR"/>
              <a:t>&gt; </a:t>
            </a:r>
            <a:r>
              <a:rPr lang="ko-KR" altLang="en-US"/>
              <a:t>스마트 건설</a:t>
            </a:r>
            <a:r>
              <a:rPr lang="en-US" altLang="ko-KR"/>
              <a:t>, </a:t>
            </a:r>
            <a:r>
              <a:rPr lang="ko-KR" altLang="en-US"/>
              <a:t>지속가능경영 </a:t>
            </a:r>
            <a:r>
              <a:rPr lang="en-US" altLang="ko-KR"/>
              <a:t>&gt; </a:t>
            </a:r>
            <a:r>
              <a:rPr lang="ko-KR" altLang="en-US"/>
              <a:t>보유인증서</a:t>
            </a:r>
            <a:r>
              <a:rPr lang="en-US" altLang="ko-KR"/>
              <a:t>,</a:t>
            </a:r>
            <a:r>
              <a:rPr lang="ko-KR" altLang="en-US"/>
              <a:t> 홍보센터 </a:t>
            </a:r>
            <a:r>
              <a:rPr lang="en-US" altLang="ko-KR"/>
              <a:t>&gt; </a:t>
            </a:r>
            <a:r>
              <a:rPr lang="ko-KR" altLang="en-US"/>
              <a:t>경영정보</a:t>
            </a:r>
            <a:r>
              <a:rPr lang="en-US" altLang="ko-KR"/>
              <a:t>, </a:t>
            </a:r>
            <a:r>
              <a:rPr lang="ko-KR" altLang="en-US"/>
              <a:t>인재채용</a:t>
            </a:r>
            <a:r>
              <a:rPr lang="en-US" altLang="ko-KR"/>
              <a:t>&gt; </a:t>
            </a:r>
            <a:r>
              <a:rPr lang="ko-KR" altLang="en-US"/>
              <a:t>직무소개 목록</a:t>
            </a:r>
            <a:r>
              <a:rPr lang="en-US" altLang="ko-KR"/>
              <a:t>, </a:t>
            </a:r>
            <a:r>
              <a:rPr lang="ko-KR" altLang="en-US"/>
              <a:t>상세 페이지</a:t>
            </a:r>
            <a:r>
              <a:rPr lang="en-US" altLang="ko-KR"/>
              <a:t>'</a:t>
            </a:r>
            <a:r>
              <a:rPr lang="ko-KR" altLang="en-US"/>
              <a:t> 동일 오류 수정하는 것을 권장함</a:t>
            </a:r>
            <a:endParaRPr kumimoji="0" lang="en-US" altLang="ko-KR" sz="900" b="0" i="0" u="none" strike="noStrike" kern="1200" cap="none" spc="0" normalizeH="0" baseline="0" noProof="0">
              <a:ln>
                <a:noFill/>
              </a:ln>
              <a:solidFill>
                <a:srgbClr val="000000"/>
              </a:solidFill>
              <a:effectLst/>
              <a:uLnTx/>
              <a:uFillTx/>
              <a:latin typeface="CJ ONLYONE NEW 본문 Regular"/>
              <a:ea typeface="CJ ONLYONE NEW 본문 Regular"/>
              <a:cs typeface="+mn-cs"/>
            </a:endParaRPr>
          </a:p>
          <a:p>
            <a:endParaRPr lang="ko-KR" altLang="en-US"/>
          </a:p>
        </p:txBody>
      </p:sp>
      <p:sp>
        <p:nvSpPr>
          <p:cNvPr id="16" name="텍스트 개체 틀 9">
            <a:extLst>
              <a:ext uri="{FF2B5EF4-FFF2-40B4-BE49-F238E27FC236}">
                <a16:creationId xmlns:a16="http://schemas.microsoft.com/office/drawing/2014/main" id="{E8A69215-9ED5-829D-745A-4197A546EB3C}"/>
              </a:ext>
            </a:extLst>
          </p:cNvPr>
          <p:cNvSpPr>
            <a:spLocks noGrp="1"/>
          </p:cNvSpPr>
          <p:nvPr>
            <p:ph type="body" sz="quarter" idx="11"/>
          </p:nvPr>
        </p:nvSpPr>
        <p:spPr>
          <a:xfrm>
            <a:off x="1265556" y="808726"/>
            <a:ext cx="8224519" cy="194400"/>
          </a:xfrm>
        </p:spPr>
        <p:txBody>
          <a:bodyPr/>
          <a:lstStyle/>
          <a:p>
            <a:r>
              <a:rPr lang="ko-KR" altLang="en-US"/>
              <a:t>소개 </a:t>
            </a:r>
            <a:r>
              <a:rPr lang="en-US" altLang="ko-KR"/>
              <a:t>&gt; </a:t>
            </a:r>
            <a:r>
              <a:rPr lang="ko-KR" altLang="en-US" err="1"/>
              <a:t>회사연혁</a:t>
            </a:r>
            <a:r>
              <a:rPr lang="ko-KR" altLang="en-US"/>
              <a:t> </a:t>
            </a:r>
          </a:p>
        </p:txBody>
      </p:sp>
      <p:sp>
        <p:nvSpPr>
          <p:cNvPr id="17" name="텍스트 개체 틀 11">
            <a:extLst>
              <a:ext uri="{FF2B5EF4-FFF2-40B4-BE49-F238E27FC236}">
                <a16:creationId xmlns:a16="http://schemas.microsoft.com/office/drawing/2014/main" id="{DD3C7DFD-E1E6-611B-6EC1-F31EC0FB042D}"/>
              </a:ext>
            </a:extLst>
          </p:cNvPr>
          <p:cNvSpPr>
            <a:spLocks noGrp="1"/>
          </p:cNvSpPr>
          <p:nvPr>
            <p:ph type="body" sz="quarter" idx="15"/>
          </p:nvPr>
        </p:nvSpPr>
        <p:spPr>
          <a:xfrm>
            <a:off x="1265556" y="1003126"/>
            <a:ext cx="8224519" cy="194400"/>
          </a:xfrm>
        </p:spPr>
        <p:txBody>
          <a:bodyPr/>
          <a:lstStyle/>
          <a:p>
            <a:r>
              <a:rPr lang="en-US" altLang="ko-KR"/>
              <a:t>https://www.cjenc.co.kr/kr/company/history.asp </a:t>
            </a:r>
            <a:endParaRPr lang="ko-KR" altLang="en-US"/>
          </a:p>
        </p:txBody>
      </p:sp>
      <p:sp>
        <p:nvSpPr>
          <p:cNvPr id="18" name="제목 1">
            <a:extLst>
              <a:ext uri="{FF2B5EF4-FFF2-40B4-BE49-F238E27FC236}">
                <a16:creationId xmlns:a16="http://schemas.microsoft.com/office/drawing/2014/main" id="{81D5E8C4-66D2-E19D-9200-2A0E9AC8F8B2}"/>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2" name="그룹 1">
            <a:extLst>
              <a:ext uri="{FF2B5EF4-FFF2-40B4-BE49-F238E27FC236}">
                <a16:creationId xmlns:a16="http://schemas.microsoft.com/office/drawing/2014/main" id="{71FEAB07-D64A-EF5B-89EB-2DBDBA86158E}"/>
              </a:ext>
            </a:extLst>
          </p:cNvPr>
          <p:cNvGrpSpPr/>
          <p:nvPr/>
        </p:nvGrpSpPr>
        <p:grpSpPr>
          <a:xfrm>
            <a:off x="633404" y="3879683"/>
            <a:ext cx="4104304" cy="557296"/>
            <a:chOff x="633404" y="2845589"/>
            <a:chExt cx="4104304" cy="557296"/>
          </a:xfrm>
        </p:grpSpPr>
        <p:sp>
          <p:nvSpPr>
            <p:cNvPr id="4" name="TextBox 3">
              <a:extLst>
                <a:ext uri="{FF2B5EF4-FFF2-40B4-BE49-F238E27FC236}">
                  <a16:creationId xmlns:a16="http://schemas.microsoft.com/office/drawing/2014/main" id="{82E0D4E7-B7EA-1A2E-EA6D-448A0232A299}"/>
                </a:ext>
              </a:extLst>
            </p:cNvPr>
            <p:cNvSpPr txBox="1"/>
            <p:nvPr/>
          </p:nvSpPr>
          <p:spPr>
            <a:xfrm>
              <a:off x="633708" y="2845589"/>
              <a:ext cx="4104000" cy="180425"/>
            </a:xfrm>
            <a:prstGeom prst="rect">
              <a:avLst/>
            </a:prstGeom>
            <a:noFill/>
          </p:spPr>
          <p:txBody>
            <a:bodyPr wrap="square" lIns="0" tIns="0" rIns="0" bIns="72000" rtlCol="0">
              <a:spAutoFit/>
            </a:bodyPr>
            <a:lstStyle/>
            <a:p>
              <a:pPr algn="l"/>
              <a:r>
                <a:rPr lang="ko-KR" altLang="en-US" sz="700">
                  <a:latin typeface="+mj-ea"/>
                  <a:ea typeface="+mj-ea"/>
                </a:rPr>
                <a:t>문제점</a:t>
              </a:r>
            </a:p>
          </p:txBody>
        </p:sp>
        <p:sp>
          <p:nvSpPr>
            <p:cNvPr id="8" name="직사각형 7">
              <a:extLst>
                <a:ext uri="{FF2B5EF4-FFF2-40B4-BE49-F238E27FC236}">
                  <a16:creationId xmlns:a16="http://schemas.microsoft.com/office/drawing/2014/main" id="{BBDD6D0D-0CB0-D806-9E6C-7A565FDEF5BA}"/>
                </a:ext>
              </a:extLst>
            </p:cNvPr>
            <p:cNvSpPr/>
            <p:nvPr/>
          </p:nvSpPr>
          <p:spPr>
            <a:xfrm>
              <a:off x="633404" y="3056792"/>
              <a:ext cx="4104000" cy="346093"/>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b="1">
                  <a:solidFill>
                    <a:srgbClr val="C00000"/>
                  </a:solidFill>
                  <a:latin typeface="Consolas" panose="020B0609020204030204" pitchFamily="49" charset="0"/>
                </a:rPr>
                <a:t>&lt;title&gt;</a:t>
              </a:r>
              <a:r>
                <a:rPr lang="ko-KR" altLang="en-US" sz="800" b="1" err="1">
                  <a:solidFill>
                    <a:srgbClr val="C00000"/>
                  </a:solidFill>
                  <a:latin typeface="+mn-ea"/>
                </a:rPr>
                <a:t>회사연혁</a:t>
              </a:r>
              <a:r>
                <a:rPr lang="ko-KR" altLang="en-US" sz="800" b="1">
                  <a:solidFill>
                    <a:srgbClr val="C00000"/>
                  </a:solidFill>
                  <a:latin typeface="+mn-ea"/>
                </a:rPr>
                <a:t> </a:t>
              </a:r>
              <a:r>
                <a:rPr lang="en-US" altLang="ko-KR" sz="800" b="1">
                  <a:solidFill>
                    <a:srgbClr val="C00000"/>
                  </a:solidFill>
                  <a:latin typeface="+mn-ea"/>
                </a:rPr>
                <a:t>| CJ</a:t>
              </a:r>
              <a:r>
                <a:rPr lang="ko-KR" altLang="en-US" sz="800" b="1">
                  <a:solidFill>
                    <a:srgbClr val="C00000"/>
                  </a:solidFill>
                  <a:latin typeface="+mn-ea"/>
                </a:rPr>
                <a:t>대한통운 건설부문</a:t>
              </a:r>
              <a:r>
                <a:rPr lang="en-US" altLang="ko-KR" sz="800" b="1">
                  <a:solidFill>
                    <a:srgbClr val="C00000"/>
                  </a:solidFill>
                  <a:latin typeface="Consolas" panose="020B0609020204030204" pitchFamily="49" charset="0"/>
                </a:rPr>
                <a:t>&lt;/title&gt;</a:t>
              </a:r>
            </a:p>
          </p:txBody>
        </p:sp>
      </p:grpSp>
      <p:grpSp>
        <p:nvGrpSpPr>
          <p:cNvPr id="10" name="그룹 9">
            <a:extLst>
              <a:ext uri="{FF2B5EF4-FFF2-40B4-BE49-F238E27FC236}">
                <a16:creationId xmlns:a16="http://schemas.microsoft.com/office/drawing/2014/main" id="{4525C38F-48A1-6D56-16B4-A7ED3A61D0DC}"/>
              </a:ext>
            </a:extLst>
          </p:cNvPr>
          <p:cNvGrpSpPr/>
          <p:nvPr/>
        </p:nvGrpSpPr>
        <p:grpSpPr>
          <a:xfrm>
            <a:off x="631825" y="4821137"/>
            <a:ext cx="4104304" cy="559669"/>
            <a:chOff x="631825" y="4319397"/>
            <a:chExt cx="4104304" cy="559669"/>
          </a:xfrm>
        </p:grpSpPr>
        <p:sp>
          <p:nvSpPr>
            <p:cNvPr id="11" name="TextBox 10">
              <a:extLst>
                <a:ext uri="{FF2B5EF4-FFF2-40B4-BE49-F238E27FC236}">
                  <a16:creationId xmlns:a16="http://schemas.microsoft.com/office/drawing/2014/main" id="{89BBCBB4-0FEA-DFCE-1BF4-5C6E9E05C2AC}"/>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2" name="직사각형 11">
              <a:extLst>
                <a:ext uri="{FF2B5EF4-FFF2-40B4-BE49-F238E27FC236}">
                  <a16:creationId xmlns:a16="http://schemas.microsoft.com/office/drawing/2014/main" id="{6B77D17A-49CE-87D3-67CA-29E11A57FC52}"/>
                </a:ext>
              </a:extLst>
            </p:cNvPr>
            <p:cNvSpPr/>
            <p:nvPr/>
          </p:nvSpPr>
          <p:spPr>
            <a:xfrm>
              <a:off x="631825" y="4530600"/>
              <a:ext cx="4104000" cy="348466"/>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kern="0">
                  <a:solidFill>
                    <a:schemeClr val="tx1"/>
                  </a:solidFill>
                  <a:latin typeface="Consolas" panose="020B0609020204030204" pitchFamily="49" charset="0"/>
                  <a:ea typeface="Spoqa Han Sans Neo Regular"/>
                </a:rPr>
                <a:t>&lt;title&gt;</a:t>
              </a:r>
              <a:r>
                <a:rPr lang="ko-KR" altLang="en-US" sz="800" kern="0" err="1">
                  <a:solidFill>
                    <a:schemeClr val="tx1"/>
                  </a:solidFill>
                  <a:latin typeface="+mn-ea"/>
                </a:rPr>
                <a:t>회사연혁</a:t>
              </a:r>
              <a:r>
                <a:rPr lang="ko-KR" altLang="en-US" sz="800" kern="0">
                  <a:solidFill>
                    <a:schemeClr val="tx1"/>
                  </a:solidFill>
                  <a:latin typeface="+mn-ea"/>
                </a:rPr>
                <a:t> </a:t>
              </a:r>
              <a:r>
                <a:rPr lang="en-US" altLang="ko-KR" sz="800" b="1">
                  <a:solidFill>
                    <a:schemeClr val="accent1"/>
                  </a:solidFill>
                  <a:latin typeface="+mn-ea"/>
                </a:rPr>
                <a:t>&lt;</a:t>
              </a:r>
              <a:r>
                <a:rPr lang="en-US" altLang="ko-KR" sz="800" b="1">
                  <a:solidFill>
                    <a:srgbClr val="C00000"/>
                  </a:solidFill>
                  <a:latin typeface="+mn-ea"/>
                </a:rPr>
                <a:t> </a:t>
              </a:r>
              <a:r>
                <a:rPr lang="ko-KR" altLang="en-US" sz="800" b="1">
                  <a:solidFill>
                    <a:schemeClr val="accent1"/>
                  </a:solidFill>
                  <a:latin typeface="+mn-ea"/>
                </a:rPr>
                <a:t>소개</a:t>
              </a:r>
              <a:r>
                <a:rPr lang="ko-KR" altLang="en-US" sz="800" b="1">
                  <a:solidFill>
                    <a:srgbClr val="C00000"/>
                  </a:solidFill>
                  <a:latin typeface="+mn-ea"/>
                </a:rPr>
                <a:t> </a:t>
              </a:r>
              <a:r>
                <a:rPr lang="en-US" altLang="ko-KR" sz="800" kern="0">
                  <a:solidFill>
                    <a:schemeClr val="tx1"/>
                  </a:solidFill>
                  <a:latin typeface="+mn-ea"/>
                </a:rPr>
                <a:t>| CJ</a:t>
              </a:r>
              <a:r>
                <a:rPr lang="ko-KR" altLang="en-US" sz="800" kern="0">
                  <a:solidFill>
                    <a:schemeClr val="tx1"/>
                  </a:solidFill>
                  <a:latin typeface="+mn-ea"/>
                </a:rPr>
                <a:t>대한통운 건설부문</a:t>
              </a:r>
              <a:r>
                <a:rPr lang="en-US" altLang="ko-KR" sz="800" kern="0">
                  <a:solidFill>
                    <a:schemeClr val="tx1"/>
                  </a:solidFill>
                  <a:latin typeface="Consolas" panose="020B0609020204030204" pitchFamily="49" charset="0"/>
                  <a:ea typeface="Spoqa Han Sans Neo Regular"/>
                </a:rPr>
                <a:t>&lt;/title&gt;</a:t>
              </a:r>
            </a:p>
          </p:txBody>
        </p:sp>
      </p:grpSp>
      <p:pic>
        <p:nvPicPr>
          <p:cNvPr id="14" name="그림 13">
            <a:extLst>
              <a:ext uri="{FF2B5EF4-FFF2-40B4-BE49-F238E27FC236}">
                <a16:creationId xmlns:a16="http://schemas.microsoft.com/office/drawing/2014/main" id="{BC137488-546A-8E4C-B141-6F0EB20CF5F5}"/>
              </a:ext>
            </a:extLst>
          </p:cNvPr>
          <p:cNvPicPr>
            <a:picLocks noChangeAspect="1"/>
          </p:cNvPicPr>
          <p:nvPr/>
        </p:nvPicPr>
        <p:blipFill>
          <a:blip r:embed="rId3"/>
          <a:stretch>
            <a:fillRect/>
          </a:stretch>
        </p:blipFill>
        <p:spPr>
          <a:xfrm>
            <a:off x="5697325" y="5690977"/>
            <a:ext cx="3048425" cy="171474"/>
          </a:xfrm>
          <a:prstGeom prst="rect">
            <a:avLst/>
          </a:prstGeom>
        </p:spPr>
      </p:pic>
      <p:pic>
        <p:nvPicPr>
          <p:cNvPr id="19" name="그림 18">
            <a:extLst>
              <a:ext uri="{FF2B5EF4-FFF2-40B4-BE49-F238E27FC236}">
                <a16:creationId xmlns:a16="http://schemas.microsoft.com/office/drawing/2014/main" id="{409C16B6-74D3-EB72-5E90-24E87008C987}"/>
              </a:ext>
            </a:extLst>
          </p:cNvPr>
          <p:cNvPicPr>
            <a:picLocks noChangeAspect="1"/>
          </p:cNvPicPr>
          <p:nvPr/>
        </p:nvPicPr>
        <p:blipFill>
          <a:blip r:embed="rId4"/>
          <a:stretch>
            <a:fillRect/>
          </a:stretch>
        </p:blipFill>
        <p:spPr>
          <a:xfrm>
            <a:off x="6083139" y="3332776"/>
            <a:ext cx="2276793" cy="342948"/>
          </a:xfrm>
          <a:prstGeom prst="rect">
            <a:avLst/>
          </a:prstGeom>
        </p:spPr>
      </p:pic>
      <p:sp>
        <p:nvSpPr>
          <p:cNvPr id="20" name="TextBox 19">
            <a:extLst>
              <a:ext uri="{FF2B5EF4-FFF2-40B4-BE49-F238E27FC236}">
                <a16:creationId xmlns:a16="http://schemas.microsoft.com/office/drawing/2014/main" id="{BCD1919F-3565-EF4B-821D-5ECEC55FDA55}"/>
              </a:ext>
            </a:extLst>
          </p:cNvPr>
          <p:cNvSpPr txBox="1"/>
          <p:nvPr/>
        </p:nvSpPr>
        <p:spPr>
          <a:xfrm>
            <a:off x="6320651" y="5247084"/>
            <a:ext cx="1801775" cy="211203"/>
          </a:xfrm>
          <a:prstGeom prst="rect">
            <a:avLst/>
          </a:prstGeom>
          <a:noFill/>
        </p:spPr>
        <p:txBody>
          <a:bodyPr wrap="none" lIns="0" tIns="0" rIns="0" bIns="72000" rtlCol="0">
            <a:spAutoFit/>
          </a:bodyPr>
          <a:lstStyle/>
          <a:p>
            <a:pPr algn="ctr"/>
            <a:r>
              <a:rPr lang="ko-KR" altLang="en-US" sz="900"/>
              <a:t>개선 예시</a:t>
            </a:r>
            <a:r>
              <a:rPr lang="en-US" altLang="ko-KR" sz="900"/>
              <a:t>: '</a:t>
            </a:r>
            <a:r>
              <a:rPr lang="ko-KR" altLang="en-US" sz="900"/>
              <a:t>사업분야 </a:t>
            </a:r>
            <a:r>
              <a:rPr lang="en-US" altLang="ko-KR" sz="900"/>
              <a:t>&gt; </a:t>
            </a:r>
            <a:r>
              <a:rPr lang="ko-KR" altLang="en-US" sz="900"/>
              <a:t>건설</a:t>
            </a:r>
            <a:r>
              <a:rPr lang="en-US" altLang="ko-KR" sz="900"/>
              <a:t>'</a:t>
            </a:r>
            <a:r>
              <a:rPr lang="ko-KR" altLang="en-US" sz="900"/>
              <a:t> 페이지 제목</a:t>
            </a:r>
          </a:p>
        </p:txBody>
      </p:sp>
    </p:spTree>
    <p:extLst>
      <p:ext uri="{BB962C8B-B14F-4D97-AF65-F5344CB8AC3E}">
        <p14:creationId xmlns:p14="http://schemas.microsoft.com/office/powerpoint/2010/main" val="1864089790"/>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DD46-C882-81D6-8806-BF3FB2EC19D0}"/>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4C6BB2F-3C60-5D0C-2D6C-B78C42F04D31}"/>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EE0C2830-5F05-9B38-4BF7-3D056CCCE4BF}"/>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566D4B76-548A-AD98-9FE7-F2AED5982236}"/>
              </a:ext>
            </a:extLst>
          </p:cNvPr>
          <p:cNvSpPr>
            <a:spLocks noGrp="1"/>
          </p:cNvSpPr>
          <p:nvPr>
            <p:ph type="body" sz="quarter" idx="19"/>
          </p:nvPr>
        </p:nvSpPr>
        <p:spPr/>
        <p:txBody>
          <a:bodyPr/>
          <a:lstStyle/>
          <a:p>
            <a:r>
              <a:rPr lang="ko-KR" altLang="en-US"/>
              <a:t>상</a:t>
            </a:r>
          </a:p>
        </p:txBody>
      </p:sp>
      <p:grpSp>
        <p:nvGrpSpPr>
          <p:cNvPr id="13" name="그룹 12">
            <a:extLst>
              <a:ext uri="{FF2B5EF4-FFF2-40B4-BE49-F238E27FC236}">
                <a16:creationId xmlns:a16="http://schemas.microsoft.com/office/drawing/2014/main" id="{703E8FAF-EAF1-7C77-6E80-FE6EEB27B48E}"/>
              </a:ext>
            </a:extLst>
          </p:cNvPr>
          <p:cNvGrpSpPr/>
          <p:nvPr/>
        </p:nvGrpSpPr>
        <p:grpSpPr>
          <a:xfrm>
            <a:off x="632796" y="5062933"/>
            <a:ext cx="4104304" cy="828140"/>
            <a:chOff x="631825" y="4319397"/>
            <a:chExt cx="4104304" cy="828140"/>
          </a:xfrm>
        </p:grpSpPr>
        <p:sp>
          <p:nvSpPr>
            <p:cNvPr id="14" name="TextBox 13">
              <a:extLst>
                <a:ext uri="{FF2B5EF4-FFF2-40B4-BE49-F238E27FC236}">
                  <a16:creationId xmlns:a16="http://schemas.microsoft.com/office/drawing/2014/main" id="{6743DF40-00B9-3813-BB77-D304B9CA57A1}"/>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4431CAF-DD24-391F-1506-833B95C1E645}"/>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pPr>
              <a:r>
                <a:rPr lang="en-US" altLang="ko-KR" sz="800" kern="0">
                  <a:solidFill>
                    <a:srgbClr val="000000">
                      <a:lumMod val="95000"/>
                      <a:lumOff val="5000"/>
                    </a:srgbClr>
                  </a:solidFill>
                  <a:latin typeface="Consolas" panose="020B0609020204030204" pitchFamily="49" charset="0"/>
                  <a:ea typeface="Spoqa Han Sans Neo Regular"/>
                </a:rPr>
                <a:t>&lt;li class="on"&gt;</a:t>
              </a:r>
            </a:p>
            <a:p>
              <a:pPr lvl="0" defTabSz="144000">
                <a:lnSpc>
                  <a:spcPct val="110000"/>
                </a:lnSpc>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a:t>
              </a:r>
              <a:r>
                <a:rPr lang="en-US" altLang="ko-KR" sz="800" kern="0" err="1">
                  <a:solidFill>
                    <a:srgbClr val="000000">
                      <a:lumMod val="95000"/>
                      <a:lumOff val="5000"/>
                    </a:srgbClr>
                  </a:solidFill>
                  <a:latin typeface="Consolas" panose="020B0609020204030204" pitchFamily="49" charset="0"/>
                  <a:ea typeface="Spoqa Han Sans Neo Regular"/>
                </a:rPr>
                <a:t>kr</a:t>
              </a:r>
              <a:r>
                <a:rPr lang="en-US" altLang="ko-KR" sz="800" kern="0">
                  <a:solidFill>
                    <a:srgbClr val="000000">
                      <a:lumMod val="95000"/>
                      <a:lumOff val="5000"/>
                    </a:srgbClr>
                  </a:solidFill>
                  <a:latin typeface="Consolas" panose="020B0609020204030204" pitchFamily="49" charset="0"/>
                  <a:ea typeface="Spoqa Han Sans Neo Regular"/>
                </a:rPr>
                <a:t>/company/history.asp"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선택됨</a:t>
              </a:r>
              <a:r>
                <a:rPr lang="en-US" altLang="ko-KR" sz="800" b="1" kern="0">
                  <a:solidFill>
                    <a:schemeClr val="accent1"/>
                  </a:solidFill>
                  <a:latin typeface="Consolas" panose="020B0609020204030204" pitchFamily="49" charset="0"/>
                  <a:ea typeface="Spoqa Han Sans Neo Regular"/>
                </a:rPr>
                <a:t>"</a:t>
              </a:r>
              <a:r>
                <a:rPr lang="en-US" altLang="ko-KR" sz="800" kern="0">
                  <a:solidFill>
                    <a:srgbClr val="000000">
                      <a:lumMod val="95000"/>
                      <a:lumOff val="5000"/>
                    </a:srgbClr>
                  </a:solidFill>
                  <a:latin typeface="Consolas" panose="020B0609020204030204" pitchFamily="49" charset="0"/>
                  <a:ea typeface="Spoqa Han Sans Neo Regular"/>
                </a:rPr>
                <a:t>&gt;</a:t>
              </a:r>
              <a:r>
                <a:rPr lang="ko-KR" altLang="en-US" sz="800" kern="0" err="1">
                  <a:solidFill>
                    <a:srgbClr val="000000">
                      <a:lumMod val="95000"/>
                      <a:lumOff val="5000"/>
                    </a:srgbClr>
                  </a:solidFill>
                  <a:latin typeface="+mn-ea"/>
                </a:rPr>
                <a:t>회사연혁</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pPr>
              <a:r>
                <a:rPr lang="en-US" altLang="ko-KR" sz="800" kern="0">
                  <a:solidFill>
                    <a:srgbClr val="000000">
                      <a:lumMod val="95000"/>
                      <a:lumOff val="5000"/>
                    </a:srgbClr>
                  </a:solidFill>
                  <a:latin typeface="Consolas" panose="020B0609020204030204" pitchFamily="49" charset="0"/>
                  <a:ea typeface="Spoqa Han Sans Neo Regular"/>
                </a:rPr>
                <a:t>&lt;/li&gt;</a:t>
              </a:r>
            </a:p>
          </p:txBody>
        </p:sp>
      </p:grpSp>
      <p:sp>
        <p:nvSpPr>
          <p:cNvPr id="16" name="텍스트 개체 틀 9">
            <a:extLst>
              <a:ext uri="{FF2B5EF4-FFF2-40B4-BE49-F238E27FC236}">
                <a16:creationId xmlns:a16="http://schemas.microsoft.com/office/drawing/2014/main" id="{455DEB04-EAFC-C4ED-1900-2B239A3DC6E1}"/>
              </a:ext>
            </a:extLst>
          </p:cNvPr>
          <p:cNvSpPr>
            <a:spLocks noGrp="1"/>
          </p:cNvSpPr>
          <p:nvPr>
            <p:ph type="body" sz="quarter" idx="11"/>
          </p:nvPr>
        </p:nvSpPr>
        <p:spPr>
          <a:xfrm>
            <a:off x="1265556" y="808726"/>
            <a:ext cx="8224519" cy="194400"/>
          </a:xfrm>
        </p:spPr>
        <p:txBody>
          <a:bodyPr/>
          <a:lstStyle/>
          <a:p>
            <a:r>
              <a:rPr lang="ko-KR" altLang="en-US"/>
              <a:t>소개 </a:t>
            </a:r>
            <a:r>
              <a:rPr lang="en-US" altLang="ko-KR"/>
              <a:t>&gt; </a:t>
            </a:r>
            <a:r>
              <a:rPr lang="ko-KR" altLang="en-US" err="1"/>
              <a:t>회사연혁</a:t>
            </a:r>
            <a:r>
              <a:rPr lang="ko-KR" altLang="en-US"/>
              <a:t> </a:t>
            </a:r>
          </a:p>
        </p:txBody>
      </p:sp>
      <p:sp>
        <p:nvSpPr>
          <p:cNvPr id="17" name="텍스트 개체 틀 11">
            <a:extLst>
              <a:ext uri="{FF2B5EF4-FFF2-40B4-BE49-F238E27FC236}">
                <a16:creationId xmlns:a16="http://schemas.microsoft.com/office/drawing/2014/main" id="{1202E71A-4245-4BF7-D88E-AF7C9564C51D}"/>
              </a:ext>
            </a:extLst>
          </p:cNvPr>
          <p:cNvSpPr>
            <a:spLocks noGrp="1"/>
          </p:cNvSpPr>
          <p:nvPr>
            <p:ph type="body" sz="quarter" idx="15"/>
          </p:nvPr>
        </p:nvSpPr>
        <p:spPr>
          <a:xfrm>
            <a:off x="1265556" y="1003126"/>
            <a:ext cx="8224519" cy="194400"/>
          </a:xfrm>
        </p:spPr>
        <p:txBody>
          <a:bodyPr/>
          <a:lstStyle/>
          <a:p>
            <a:r>
              <a:rPr lang="en-US" altLang="ko-KR"/>
              <a:t>https://www.cjenc.co.kr/kr/company/history.asp </a:t>
            </a:r>
            <a:endParaRPr lang="ko-KR" altLang="en-US"/>
          </a:p>
        </p:txBody>
      </p:sp>
      <p:sp>
        <p:nvSpPr>
          <p:cNvPr id="18" name="제목 1">
            <a:extLst>
              <a:ext uri="{FF2B5EF4-FFF2-40B4-BE49-F238E27FC236}">
                <a16:creationId xmlns:a16="http://schemas.microsoft.com/office/drawing/2014/main" id="{75196A24-3ED8-8DE0-6D22-DB3DFE52623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0" name="그림 19">
            <a:extLst>
              <a:ext uri="{FF2B5EF4-FFF2-40B4-BE49-F238E27FC236}">
                <a16:creationId xmlns:a16="http://schemas.microsoft.com/office/drawing/2014/main" id="{977DF96E-B868-A639-D6BC-E2A293D94CEA}"/>
              </a:ext>
            </a:extLst>
          </p:cNvPr>
          <p:cNvPicPr>
            <a:picLocks noChangeAspect="1"/>
          </p:cNvPicPr>
          <p:nvPr/>
        </p:nvPicPr>
        <p:blipFill>
          <a:blip r:embed="rId3"/>
          <a:stretch>
            <a:fillRect/>
          </a:stretch>
        </p:blipFill>
        <p:spPr>
          <a:xfrm>
            <a:off x="5181382" y="4240631"/>
            <a:ext cx="4080313" cy="540290"/>
          </a:xfrm>
          <a:prstGeom prst="rect">
            <a:avLst/>
          </a:prstGeom>
        </p:spPr>
      </p:pic>
      <p:sp>
        <p:nvSpPr>
          <p:cNvPr id="21" name="직사각형 20">
            <a:extLst>
              <a:ext uri="{FF2B5EF4-FFF2-40B4-BE49-F238E27FC236}">
                <a16:creationId xmlns:a16="http://schemas.microsoft.com/office/drawing/2014/main" id="{581AC9AA-5559-3479-D939-5BC7C0675CFF}"/>
              </a:ext>
            </a:extLst>
          </p:cNvPr>
          <p:cNvSpPr/>
          <p:nvPr/>
        </p:nvSpPr>
        <p:spPr>
          <a:xfrm>
            <a:off x="7833291" y="4377289"/>
            <a:ext cx="1376854" cy="2669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8" name="텍스트 개체 틀 6">
            <a:extLst>
              <a:ext uri="{FF2B5EF4-FFF2-40B4-BE49-F238E27FC236}">
                <a16:creationId xmlns:a16="http://schemas.microsoft.com/office/drawing/2014/main" id="{89741BF4-43B0-9455-6602-BB3D6FB23E53}"/>
              </a:ext>
            </a:extLst>
          </p:cNvPr>
          <p:cNvSpPr txBox="1">
            <a:spLocks/>
          </p:cNvSpPr>
          <p:nvPr/>
        </p:nvSpPr>
        <p:spPr>
          <a:xfrm>
            <a:off x="631825" y="2133600"/>
            <a:ext cx="4105275" cy="1462141"/>
          </a:xfrm>
          <a:prstGeom prst="rect">
            <a:avLst/>
          </a:prstGeom>
          <a:noFill/>
        </p:spPr>
        <p:txBody>
          <a:bodyPr wrap="square" lIns="0" tIns="0" rIns="0" bIns="432000" rtlCol="0">
            <a:spAutoFit/>
          </a:bodyPr>
          <a:lstStyle>
            <a:lvl1pPr marL="228600" indent="-228600" algn="l" defTabSz="914400" rtl="0" eaLnBrk="1" latinLnBrk="0" hangingPunct="1">
              <a:lnSpc>
                <a:spcPct val="120000"/>
              </a:lnSpc>
              <a:spcBef>
                <a:spcPts val="400"/>
              </a:spcBef>
              <a:buFont typeface="Arial" panose="020B0604020202020204" pitchFamily="34" charset="0"/>
              <a:buChar char="•"/>
              <a:defRPr lang="ko-KR" altLang="en-US" sz="1000" kern="1200" smtClean="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ko-KR" altLang="en-US"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a:solidFill>
                  <a:srgbClr val="000000"/>
                </a:solidFill>
              </a:rPr>
              <a:t>사용자와의 상호작용에 따라 상태가 변경되는 컨트롤 요소의 상태 정보를 시각적으로만 구분함</a:t>
            </a:r>
            <a:endParaRPr lang="en-US" altLang="ko-KR">
              <a:solidFill>
                <a:srgbClr val="000000"/>
              </a:solidFill>
            </a:endParaRPr>
          </a:p>
          <a:p>
            <a:pPr lvl="0" fontAlgn="t">
              <a:defRPr/>
            </a:pPr>
            <a:r>
              <a:rPr lang="ko-KR" altLang="en-US">
                <a:solidFill>
                  <a:srgbClr val="000000"/>
                </a:solidFill>
              </a:rPr>
              <a:t>스크린 리더가 접근할 수 있는 형태로 요소의 상태에 관한 부가 설명을 제공해야 함</a:t>
            </a:r>
            <a:endParaRPr lang="en-US" altLang="ko-KR">
              <a:solidFill>
                <a:srgbClr val="000000"/>
              </a:solidFill>
            </a:endParaRPr>
          </a:p>
          <a:p>
            <a:pPr lvl="0" fontAlgn="t">
              <a:defRPr/>
            </a:pPr>
            <a:r>
              <a:rPr lang="ko-KR" altLang="en-US">
                <a:solidFill>
                  <a:srgbClr val="000000"/>
                </a:solidFill>
                <a:highlight>
                  <a:srgbClr val="FFFF00"/>
                </a:highlight>
              </a:rPr>
              <a:t>사업분야</a:t>
            </a:r>
            <a:r>
              <a:rPr lang="en-US" altLang="ko-KR">
                <a:solidFill>
                  <a:srgbClr val="000000"/>
                </a:solidFill>
                <a:highlight>
                  <a:srgbClr val="FFFF00"/>
                </a:highlight>
              </a:rPr>
              <a:t>, </a:t>
            </a:r>
            <a:r>
              <a:rPr lang="ko-KR" altLang="en-US">
                <a:solidFill>
                  <a:srgbClr val="000000"/>
                </a:solidFill>
                <a:highlight>
                  <a:srgbClr val="FFFF00"/>
                </a:highlight>
              </a:rPr>
              <a:t>지속가능경영</a:t>
            </a:r>
            <a:r>
              <a:rPr lang="en-US" altLang="ko-KR">
                <a:solidFill>
                  <a:srgbClr val="000000"/>
                </a:solidFill>
                <a:highlight>
                  <a:srgbClr val="FFFF00"/>
                </a:highlight>
              </a:rPr>
              <a:t>, </a:t>
            </a:r>
            <a:r>
              <a:rPr lang="ko-KR" altLang="en-US">
                <a:solidFill>
                  <a:srgbClr val="000000"/>
                </a:solidFill>
                <a:highlight>
                  <a:srgbClr val="FFFF00"/>
                </a:highlight>
              </a:rPr>
              <a:t>홍보센터 내</a:t>
            </a:r>
            <a:r>
              <a:rPr lang="en-US" altLang="ko-KR">
                <a:solidFill>
                  <a:srgbClr val="000000"/>
                </a:solidFill>
                <a:highlight>
                  <a:srgbClr val="FFFF00"/>
                </a:highlight>
              </a:rPr>
              <a:t> </a:t>
            </a:r>
            <a:r>
              <a:rPr lang="ko-KR" altLang="en-US">
                <a:solidFill>
                  <a:srgbClr val="000000"/>
                </a:solidFill>
                <a:highlight>
                  <a:srgbClr val="FFFF00"/>
                </a:highlight>
              </a:rPr>
              <a:t>메뉴</a:t>
            </a:r>
            <a:r>
              <a:rPr lang="en-US" altLang="ko-KR">
                <a:solidFill>
                  <a:srgbClr val="000000"/>
                </a:solidFill>
                <a:highlight>
                  <a:srgbClr val="FFFF00"/>
                </a:highlight>
              </a:rPr>
              <a:t> </a:t>
            </a:r>
            <a:r>
              <a:rPr lang="ko-KR" altLang="en-US">
                <a:solidFill>
                  <a:srgbClr val="000000"/>
                </a:solidFill>
                <a:highlight>
                  <a:srgbClr val="FFFF00"/>
                </a:highlight>
              </a:rPr>
              <a:t>동일 오류 수정 필요함</a:t>
            </a:r>
            <a:endParaRPr lang="en-US" altLang="ko-KR">
              <a:solidFill>
                <a:srgbClr val="000000"/>
              </a:solidFill>
              <a:highlight>
                <a:srgbClr val="FFFF00"/>
              </a:highlight>
            </a:endParaRPr>
          </a:p>
        </p:txBody>
      </p:sp>
      <p:grpSp>
        <p:nvGrpSpPr>
          <p:cNvPr id="2" name="그룹 1">
            <a:extLst>
              <a:ext uri="{FF2B5EF4-FFF2-40B4-BE49-F238E27FC236}">
                <a16:creationId xmlns:a16="http://schemas.microsoft.com/office/drawing/2014/main" id="{A19496ED-04EC-C4C9-F1A1-29F6B0BF8535}"/>
              </a:ext>
            </a:extLst>
          </p:cNvPr>
          <p:cNvGrpSpPr/>
          <p:nvPr/>
        </p:nvGrpSpPr>
        <p:grpSpPr>
          <a:xfrm>
            <a:off x="644305" y="3885683"/>
            <a:ext cx="4104304" cy="828140"/>
            <a:chOff x="633404" y="2845589"/>
            <a:chExt cx="4104304" cy="828140"/>
          </a:xfrm>
        </p:grpSpPr>
        <p:sp>
          <p:nvSpPr>
            <p:cNvPr id="4" name="TextBox 3">
              <a:extLst>
                <a:ext uri="{FF2B5EF4-FFF2-40B4-BE49-F238E27FC236}">
                  <a16:creationId xmlns:a16="http://schemas.microsoft.com/office/drawing/2014/main" id="{921ABA59-BD96-0D1F-0639-DA1363A1DA16}"/>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8" name="직사각형 7">
              <a:extLst>
                <a:ext uri="{FF2B5EF4-FFF2-40B4-BE49-F238E27FC236}">
                  <a16:creationId xmlns:a16="http://schemas.microsoft.com/office/drawing/2014/main" id="{D633409C-E45A-9927-56B6-44000F6359E0}"/>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&lt;li class="on"&gt;</a:t>
              </a:r>
            </a:p>
            <a:p>
              <a:pPr lvl="0" defTabSz="144000">
                <a:lnSpc>
                  <a:spcPct val="110000"/>
                </a:lnSpc>
                <a:defRPr/>
              </a:pPr>
              <a:r>
                <a:rPr lang="en-US" altLang="ko-KR" sz="800" kern="0">
                  <a:latin typeface="Consolas" panose="020B0609020204030204" pitchFamily="49" charset="0"/>
                  <a:ea typeface="Spoqa Han Sans Neo Regular"/>
                </a:rPr>
                <a:t>	&lt;a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/company/history.asp"&gt;</a:t>
              </a:r>
              <a:r>
                <a:rPr lang="ko-KR" altLang="en-US" sz="800" kern="0" err="1">
                  <a:latin typeface="+mn-ea"/>
                </a:rPr>
                <a:t>회사연혁</a:t>
              </a:r>
              <a:r>
                <a:rPr lang="en-US" altLang="ko-KR" sz="800" kern="0">
                  <a:latin typeface="Consolas" panose="020B0609020204030204" pitchFamily="49" charset="0"/>
                  <a:ea typeface="Spoqa Han Sans Neo Regular"/>
                </a:rPr>
                <a:t>&lt;/a&gt;</a:t>
              </a:r>
            </a:p>
            <a:p>
              <a:pPr lvl="0" defTabSz="144000">
                <a:lnSpc>
                  <a:spcPct val="110000"/>
                </a:lnSpc>
                <a:defRPr/>
              </a:pPr>
              <a:r>
                <a:rPr lang="en-US" altLang="ko-KR" sz="800" kern="0">
                  <a:latin typeface="Consolas" panose="020B0609020204030204" pitchFamily="49" charset="0"/>
                  <a:ea typeface="Spoqa Han Sans Neo Regular"/>
                </a:rPr>
                <a:t>&lt;/li&gt;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cs typeface="+mn-cs"/>
              </a:endParaRPr>
            </a:p>
          </p:txBody>
        </p:sp>
      </p:grpSp>
    </p:spTree>
    <p:extLst>
      <p:ext uri="{BB962C8B-B14F-4D97-AF65-F5344CB8AC3E}">
        <p14:creationId xmlns:p14="http://schemas.microsoft.com/office/powerpoint/2010/main" val="3806534162"/>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F277-8084-21B6-E818-0762760622FA}"/>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647C3033-E330-D2F7-AEED-2B53383F55F2}"/>
              </a:ext>
            </a:extLst>
          </p:cNvPr>
          <p:cNvSpPr>
            <a:spLocks noGrp="1"/>
          </p:cNvSpPr>
          <p:nvPr>
            <p:ph type="body" sz="quarter" idx="19"/>
          </p:nvPr>
        </p:nvSpPr>
        <p:spPr/>
        <p:txBody>
          <a:bodyPr/>
          <a:lstStyle/>
          <a:p>
            <a:r>
              <a:rPr lang="ko-KR" altLang="en-US"/>
              <a:t>하</a:t>
            </a:r>
          </a:p>
        </p:txBody>
      </p:sp>
      <p:grpSp>
        <p:nvGrpSpPr>
          <p:cNvPr id="10" name="그룹 9">
            <a:extLst>
              <a:ext uri="{FF2B5EF4-FFF2-40B4-BE49-F238E27FC236}">
                <a16:creationId xmlns:a16="http://schemas.microsoft.com/office/drawing/2014/main" id="{4AA5D44C-C1FB-6D97-D2D7-06ACF682AD63}"/>
              </a:ext>
            </a:extLst>
          </p:cNvPr>
          <p:cNvGrpSpPr/>
          <p:nvPr/>
        </p:nvGrpSpPr>
        <p:grpSpPr>
          <a:xfrm>
            <a:off x="640878" y="4121734"/>
            <a:ext cx="4104304" cy="828652"/>
            <a:chOff x="633404" y="2845589"/>
            <a:chExt cx="4104304" cy="828652"/>
          </a:xfrm>
        </p:grpSpPr>
        <p:sp>
          <p:nvSpPr>
            <p:cNvPr id="11" name="TextBox 10">
              <a:extLst>
                <a:ext uri="{FF2B5EF4-FFF2-40B4-BE49-F238E27FC236}">
                  <a16:creationId xmlns:a16="http://schemas.microsoft.com/office/drawing/2014/main" id="{FDC15302-844B-2830-9326-3BCE2F46212E}"/>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4BD7B767-B6DC-13E6-B56C-9A086DAB02F5}"/>
                </a:ext>
              </a:extLst>
            </p:cNvPr>
            <p:cNvSpPr/>
            <p:nvPr/>
          </p:nvSpPr>
          <p:spPr>
            <a:xfrm>
              <a:off x="633404" y="3056792"/>
              <a:ext cx="4104000" cy="617449"/>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="/uploads/RECORD/20241231355153751.jpg" alt="</a:t>
              </a:r>
              <a:r>
                <a:rPr lang="ko-KR" altLang="en-US" sz="800" kern="0">
                  <a:latin typeface="+mn-ea"/>
                </a:rPr>
                <a:t>을지로</a:t>
              </a:r>
              <a:r>
                <a:rPr lang="en-US" altLang="ko-KR" sz="800" kern="0">
                  <a:latin typeface="+mn-ea"/>
                </a:rPr>
                <a:t>1</a:t>
              </a:r>
              <a:r>
                <a:rPr lang="ko-KR" altLang="en-US" sz="800" kern="0">
                  <a:latin typeface="+mn-ea"/>
                </a:rPr>
                <a:t>가 </a:t>
              </a:r>
              <a:r>
                <a:rPr lang="ko-KR" altLang="en-US" sz="800" kern="0" err="1">
                  <a:latin typeface="+mn-ea"/>
                </a:rPr>
                <a:t>무교다동</a:t>
              </a:r>
              <a:r>
                <a:rPr lang="ko-KR" altLang="en-US" sz="800" kern="0">
                  <a:latin typeface="+mn-ea"/>
                </a:rPr>
                <a:t> 제</a:t>
              </a:r>
              <a:r>
                <a:rPr lang="en-US" altLang="ko-KR" sz="800" kern="0">
                  <a:latin typeface="+mn-ea"/>
                </a:rPr>
                <a:t>31</a:t>
              </a:r>
              <a:r>
                <a:rPr lang="ko-KR" altLang="en-US" sz="800" kern="0">
                  <a:latin typeface="+mn-ea"/>
                </a:rPr>
                <a:t>지구 오피스 개발사업 </a:t>
              </a:r>
              <a:r>
                <a:rPr lang="ko-KR" altLang="en-US" sz="800" b="1" kern="0">
                  <a:solidFill>
                    <a:srgbClr val="C00000"/>
                  </a:solidFill>
                  <a:latin typeface="+mn-ea"/>
                </a:rPr>
                <a:t>이미지</a:t>
              </a:r>
              <a:r>
                <a:rPr lang="en-US" altLang="ko-KR" sz="800" kern="0">
                  <a:latin typeface="Consolas" panose="020B0609020204030204" pitchFamily="49" charset="0"/>
                  <a:ea typeface="Spoqa Han Sans Neo Regular"/>
                </a:rPr>
                <a:t>" </a:t>
              </a:r>
              <a:r>
                <a:rPr lang="en-US" altLang="ko-KR" sz="800" b="1" kern="0">
                  <a:solidFill>
                    <a:srgbClr val="C00000"/>
                  </a:solidFill>
                  <a:latin typeface="Consolas" panose="020B0609020204030204" pitchFamily="49" charset="0"/>
                  <a:ea typeface="Spoqa Han Sans Neo Regular"/>
                </a:rPr>
                <a:t>title="</a:t>
              </a:r>
              <a:r>
                <a:rPr lang="ko-KR" altLang="en-US" sz="800" b="1" kern="0">
                  <a:solidFill>
                    <a:srgbClr val="C00000"/>
                  </a:solidFill>
                  <a:latin typeface="+mn-ea"/>
                </a:rPr>
                <a:t>을지로</a:t>
              </a:r>
              <a:r>
                <a:rPr lang="en-US" altLang="ko-KR" sz="800" b="1" kern="0">
                  <a:solidFill>
                    <a:srgbClr val="C00000"/>
                  </a:solidFill>
                  <a:latin typeface="+mn-ea"/>
                </a:rPr>
                <a:t>1</a:t>
              </a:r>
              <a:r>
                <a:rPr lang="ko-KR" altLang="en-US" sz="800" b="1" kern="0">
                  <a:solidFill>
                    <a:srgbClr val="C00000"/>
                  </a:solidFill>
                  <a:latin typeface="+mn-ea"/>
                </a:rPr>
                <a:t>가 </a:t>
              </a:r>
              <a:r>
                <a:rPr lang="ko-KR" altLang="en-US" sz="800" b="1" kern="0" err="1">
                  <a:solidFill>
                    <a:srgbClr val="C00000"/>
                  </a:solidFill>
                  <a:latin typeface="+mn-ea"/>
                </a:rPr>
                <a:t>무교다동</a:t>
              </a:r>
              <a:r>
                <a:rPr lang="ko-KR" altLang="en-US" sz="800" b="1" kern="0">
                  <a:solidFill>
                    <a:srgbClr val="C00000"/>
                  </a:solidFill>
                  <a:latin typeface="+mn-ea"/>
                </a:rPr>
                <a:t> 제</a:t>
              </a:r>
              <a:r>
                <a:rPr lang="en-US" altLang="ko-KR" sz="800" b="1" kern="0">
                  <a:solidFill>
                    <a:srgbClr val="C00000"/>
                  </a:solidFill>
                  <a:latin typeface="+mn-ea"/>
                </a:rPr>
                <a:t>31</a:t>
              </a:r>
              <a:r>
                <a:rPr lang="ko-KR" altLang="en-US" sz="800" b="1" kern="0">
                  <a:solidFill>
                    <a:srgbClr val="C00000"/>
                  </a:solidFill>
                  <a:latin typeface="+mn-ea"/>
                </a:rPr>
                <a:t>지구 오피스 개발사업 이미지</a:t>
              </a:r>
              <a:r>
                <a:rPr lang="en-US" altLang="ko-KR" sz="800" b="1" kern="0">
                  <a:solidFill>
                    <a:srgbClr val="C00000"/>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4A451EB1-23CE-B63E-D173-440452EF1912}"/>
              </a:ext>
            </a:extLst>
          </p:cNvPr>
          <p:cNvGrpSpPr/>
          <p:nvPr/>
        </p:nvGrpSpPr>
        <p:grpSpPr>
          <a:xfrm>
            <a:off x="633100" y="5157517"/>
            <a:ext cx="4104304" cy="828652"/>
            <a:chOff x="631825" y="4319397"/>
            <a:chExt cx="4104304" cy="828652"/>
          </a:xfrm>
        </p:grpSpPr>
        <p:sp>
          <p:nvSpPr>
            <p:cNvPr id="14" name="TextBox 13">
              <a:extLst>
                <a:ext uri="{FF2B5EF4-FFF2-40B4-BE49-F238E27FC236}">
                  <a16:creationId xmlns:a16="http://schemas.microsoft.com/office/drawing/2014/main" id="{9A453785-3828-5829-FE90-6D6DB52CCBED}"/>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3B2E0677-6CEB-ED81-5C06-27EBEE1308D4}"/>
                </a:ext>
              </a:extLst>
            </p:cNvPr>
            <p:cNvSpPr/>
            <p:nvPr/>
          </p:nvSpPr>
          <p:spPr>
            <a:xfrm>
              <a:off x="631825" y="4530600"/>
              <a:ext cx="4104000" cy="617449"/>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="/uploads/RECORD/20241231355153751.jpg" alt="</a:t>
              </a:r>
              <a:r>
                <a:rPr lang="ko-KR" altLang="en-US" sz="800" kern="0">
                  <a:latin typeface="+mn-ea"/>
                </a:rPr>
                <a:t>을지로</a:t>
              </a:r>
              <a:r>
                <a:rPr lang="en-US" altLang="ko-KR" sz="800" kern="0">
                  <a:latin typeface="+mn-ea"/>
                </a:rPr>
                <a:t>1</a:t>
              </a:r>
              <a:r>
                <a:rPr lang="ko-KR" altLang="en-US" sz="800" kern="0">
                  <a:latin typeface="+mn-ea"/>
                </a:rPr>
                <a:t>가 </a:t>
              </a:r>
              <a:r>
                <a:rPr lang="ko-KR" altLang="en-US" sz="800" kern="0" err="1">
                  <a:latin typeface="+mn-ea"/>
                </a:rPr>
                <a:t>무교다동</a:t>
              </a:r>
              <a:r>
                <a:rPr lang="ko-KR" altLang="en-US" sz="800" kern="0">
                  <a:latin typeface="+mn-ea"/>
                </a:rPr>
                <a:t> 제</a:t>
              </a:r>
              <a:r>
                <a:rPr lang="en-US" altLang="ko-KR" sz="800" kern="0">
                  <a:latin typeface="+mn-ea"/>
                </a:rPr>
                <a:t>31</a:t>
              </a:r>
              <a:r>
                <a:rPr lang="ko-KR" altLang="en-US" sz="800" kern="0">
                  <a:latin typeface="+mn-ea"/>
                </a:rPr>
                <a:t>지구 오피스 개발사업 </a:t>
              </a:r>
              <a:r>
                <a:rPr lang="ko-KR" altLang="en-US" sz="800" b="1" strike="sngStrike" kern="0">
                  <a:solidFill>
                    <a:schemeClr val="accent1"/>
                  </a:solidFill>
                  <a:latin typeface="+mn-ea"/>
                </a:rPr>
                <a:t>이미지</a:t>
              </a:r>
              <a:r>
                <a:rPr lang="en-US" altLang="ko-KR" sz="800" kern="0">
                  <a:latin typeface="Consolas" panose="020B0609020204030204" pitchFamily="49" charset="0"/>
                  <a:ea typeface="Spoqa Han Sans Neo Regular"/>
                </a:rPr>
                <a:t>" </a:t>
              </a:r>
              <a:r>
                <a:rPr lang="en-US" altLang="ko-KR" sz="800" b="1" strike="sngStrike" kern="0">
                  <a:solidFill>
                    <a:schemeClr val="accent1"/>
                  </a:solidFill>
                  <a:latin typeface="Consolas" panose="020B0609020204030204" pitchFamily="49" charset="0"/>
                  <a:ea typeface="Spoqa Han Sans Neo Regular"/>
                </a:rPr>
                <a:t>title="</a:t>
              </a:r>
              <a:r>
                <a:rPr lang="ko-KR" altLang="en-US" sz="800" b="1" strike="sngStrike" kern="0">
                  <a:solidFill>
                    <a:schemeClr val="accent1"/>
                  </a:solidFill>
                  <a:latin typeface="+mn-ea"/>
                </a:rPr>
                <a:t>을지로</a:t>
              </a:r>
              <a:r>
                <a:rPr lang="en-US" altLang="ko-KR" sz="800" b="1" strike="sngStrike" kern="0">
                  <a:solidFill>
                    <a:schemeClr val="accent1"/>
                  </a:solidFill>
                  <a:latin typeface="+mn-ea"/>
                </a:rPr>
                <a:t>1</a:t>
              </a:r>
              <a:r>
                <a:rPr lang="ko-KR" altLang="en-US" sz="800" b="1" strike="sngStrike" kern="0">
                  <a:solidFill>
                    <a:schemeClr val="accent1"/>
                  </a:solidFill>
                  <a:latin typeface="+mn-ea"/>
                </a:rPr>
                <a:t>가 </a:t>
              </a:r>
              <a:r>
                <a:rPr lang="ko-KR" altLang="en-US" sz="800" b="1" strike="sngStrike" kern="0" err="1">
                  <a:solidFill>
                    <a:schemeClr val="accent1"/>
                  </a:solidFill>
                  <a:latin typeface="+mn-ea"/>
                </a:rPr>
                <a:t>무교다동</a:t>
              </a:r>
              <a:r>
                <a:rPr lang="ko-KR" altLang="en-US" sz="800" b="1" strike="sngStrike" kern="0">
                  <a:solidFill>
                    <a:schemeClr val="accent1"/>
                  </a:solidFill>
                  <a:latin typeface="+mn-ea"/>
                </a:rPr>
                <a:t> 제</a:t>
              </a:r>
              <a:r>
                <a:rPr lang="en-US" altLang="ko-KR" sz="800" b="1" strike="sngStrike" kern="0">
                  <a:solidFill>
                    <a:schemeClr val="accent1"/>
                  </a:solidFill>
                  <a:latin typeface="+mn-ea"/>
                </a:rPr>
                <a:t>31</a:t>
              </a:r>
              <a:r>
                <a:rPr lang="ko-KR" altLang="en-US" sz="800" b="1" strike="sngStrike" kern="0">
                  <a:solidFill>
                    <a:schemeClr val="accent1"/>
                  </a:solidFill>
                  <a:latin typeface="+mn-ea"/>
                </a:rPr>
                <a:t>지구 오피스 개발사업 이미지</a:t>
              </a:r>
              <a:r>
                <a:rPr lang="en-US" altLang="ko-KR" sz="800" b="1" strike="sngStrike"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948F761F-6369-609C-95E9-6248D3BEE151}"/>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건설 </a:t>
            </a:r>
            <a:r>
              <a:rPr lang="en-US" altLang="ko-KR"/>
              <a:t>&gt; </a:t>
            </a:r>
            <a:r>
              <a:rPr lang="ko-KR" altLang="en-US"/>
              <a:t>본문 </a:t>
            </a:r>
          </a:p>
        </p:txBody>
      </p:sp>
      <p:sp>
        <p:nvSpPr>
          <p:cNvPr id="17" name="텍스트 개체 틀 11">
            <a:extLst>
              <a:ext uri="{FF2B5EF4-FFF2-40B4-BE49-F238E27FC236}">
                <a16:creationId xmlns:a16="http://schemas.microsoft.com/office/drawing/2014/main" id="{A141A512-8C5D-E60D-226C-4C2F5E690738}"/>
              </a:ext>
            </a:extLst>
          </p:cNvPr>
          <p:cNvSpPr>
            <a:spLocks noGrp="1"/>
          </p:cNvSpPr>
          <p:nvPr>
            <p:ph type="body" sz="quarter" idx="15"/>
          </p:nvPr>
        </p:nvSpPr>
        <p:spPr>
          <a:xfrm>
            <a:off x="1265556" y="1003126"/>
            <a:ext cx="8224519" cy="194400"/>
          </a:xfrm>
        </p:spPr>
        <p:txBody>
          <a:bodyPr/>
          <a:lstStyle/>
          <a:p>
            <a:r>
              <a:rPr lang="en-US" altLang="ko-KR"/>
              <a:t>https://www.cjenc.co.kr/kr/business/building-img.asp </a:t>
            </a:r>
            <a:endParaRPr lang="ko-KR" altLang="en-US"/>
          </a:p>
        </p:txBody>
      </p:sp>
      <p:sp>
        <p:nvSpPr>
          <p:cNvPr id="18" name="제목 1">
            <a:extLst>
              <a:ext uri="{FF2B5EF4-FFF2-40B4-BE49-F238E27FC236}">
                <a16:creationId xmlns:a16="http://schemas.microsoft.com/office/drawing/2014/main" id="{2F4AC67F-47F6-5FBC-225B-641DB84C9AF0}"/>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2" name="텍스트 개체 틀 4">
            <a:extLst>
              <a:ext uri="{FF2B5EF4-FFF2-40B4-BE49-F238E27FC236}">
                <a16:creationId xmlns:a16="http://schemas.microsoft.com/office/drawing/2014/main" id="{0A47AD28-E684-20F6-4EBD-E37FFDA61EFF}"/>
              </a:ext>
            </a:extLst>
          </p:cNvPr>
          <p:cNvSpPr>
            <a:spLocks noGrp="1"/>
          </p:cNvSpPr>
          <p:nvPr>
            <p:ph type="body" sz="quarter" idx="16"/>
          </p:nvPr>
        </p:nvSpPr>
        <p:spPr>
          <a:xfrm>
            <a:off x="1265556" y="1197526"/>
            <a:ext cx="8224519" cy="194400"/>
          </a:xfrm>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3" name="텍스트 개체 틀 5">
            <a:extLst>
              <a:ext uri="{FF2B5EF4-FFF2-40B4-BE49-F238E27FC236}">
                <a16:creationId xmlns:a16="http://schemas.microsoft.com/office/drawing/2014/main" id="{E1275F99-A14E-9B4E-75FF-7AD80B0AEB22}"/>
              </a:ext>
            </a:extLst>
          </p:cNvPr>
          <p:cNvSpPr>
            <a:spLocks noGrp="1"/>
          </p:cNvSpPr>
          <p:nvPr>
            <p:ph type="body" sz="quarter" idx="14"/>
          </p:nvPr>
        </p:nvSpPr>
        <p:spPr>
          <a:xfrm>
            <a:off x="1265556" y="1391926"/>
            <a:ext cx="6567444" cy="331200"/>
          </a:xfrm>
        </p:spPr>
        <p:txBody>
          <a:bodyPr/>
          <a:lstStyle/>
          <a:p>
            <a:r>
              <a:rPr lang="ko-KR" altLang="en-US" err="1"/>
              <a:t>불릿</a:t>
            </a:r>
            <a:r>
              <a:rPr lang="en-US" altLang="ko-KR"/>
              <a:t>(Bullet) </a:t>
            </a:r>
            <a:r>
              <a:rPr lang="ko-KR" altLang="en-US"/>
              <a:t>등 의미 없는 이미지에 </a:t>
            </a:r>
            <a:r>
              <a:rPr lang="en-US" altLang="ko-KR"/>
              <a:t>alt </a:t>
            </a:r>
            <a:r>
              <a:rPr lang="ko-KR" altLang="en-US"/>
              <a:t>속성을 제공하지 않거나 속성 값을 </a:t>
            </a:r>
            <a:r>
              <a:rPr lang="ko-KR" altLang="en-US" err="1"/>
              <a:t>빈값</a:t>
            </a:r>
            <a:r>
              <a:rPr lang="ko-KR" altLang="en-US"/>
              <a:t> </a:t>
            </a:r>
            <a:r>
              <a:rPr lang="en-US" altLang="ko-KR"/>
              <a:t>(alt=“”)</a:t>
            </a:r>
            <a:r>
              <a:rPr lang="ko-KR" altLang="en-US"/>
              <a:t>으로 제공하지 않는 경우 또는 불필요한 대체 텍스트를 제공한 경우</a:t>
            </a:r>
          </a:p>
        </p:txBody>
      </p:sp>
      <p:sp>
        <p:nvSpPr>
          <p:cNvPr id="4" name="텍스트 개체 틀 19">
            <a:extLst>
              <a:ext uri="{FF2B5EF4-FFF2-40B4-BE49-F238E27FC236}">
                <a16:creationId xmlns:a16="http://schemas.microsoft.com/office/drawing/2014/main" id="{19614BF8-F089-80B1-AEB0-5B3C0C27094A}"/>
              </a:ext>
            </a:extLst>
          </p:cNvPr>
          <p:cNvSpPr txBox="1">
            <a:spLocks/>
          </p:cNvSpPr>
          <p:nvPr/>
        </p:nvSpPr>
        <p:spPr>
          <a:xfrm>
            <a:off x="631825" y="2136162"/>
            <a:ext cx="4104000" cy="1959493"/>
          </a:xfrm>
          <a:prstGeom prst="rect">
            <a:avLst/>
          </a:prstGeom>
        </p:spPr>
        <p:txBody>
          <a:bodyPr lIns="0" tIns="0" rIns="0" bIns="144000">
            <a:spAutoFit/>
          </a:bodyPr>
          <a:lstStyle>
            <a:lvl1pPr marL="0" indent="-144000" algn="l" defTabSz="914400" rtl="0" eaLnBrk="1" latinLnBrk="1" hangingPunct="1">
              <a:lnSpc>
                <a:spcPct val="106000"/>
              </a:lnSpc>
              <a:spcBef>
                <a:spcPts val="800"/>
              </a:spcBef>
              <a:buFont typeface="Arial" panose="020B0604020202020204" pitchFamily="34" charset="0"/>
              <a:buChar char="•"/>
              <a:defRPr sz="1000" kern="1200">
                <a:solidFill>
                  <a:schemeClr val="tx1"/>
                </a:solidFill>
                <a:latin typeface="+mn-lt"/>
                <a:ea typeface="+mn-ea"/>
                <a:cs typeface="+mn-cs"/>
              </a:defRPr>
            </a:lvl1pPr>
            <a:lvl2pPr marL="288000" indent="-144000" algn="l" defTabSz="914400" rtl="0" eaLnBrk="1" latinLnBrk="1" hangingPunct="1">
              <a:lnSpc>
                <a:spcPct val="106000"/>
              </a:lnSpc>
              <a:spcBef>
                <a:spcPts val="400"/>
              </a:spcBef>
              <a:buFont typeface="Spoqa Han Sans Neo Regular" panose="020B0500000000000000" pitchFamily="50" charset="-127"/>
              <a:buChar char="‑"/>
              <a:defRPr sz="900" kern="1200">
                <a:solidFill>
                  <a:schemeClr val="tx1"/>
                </a:solidFill>
                <a:latin typeface="+mn-lt"/>
                <a:ea typeface="+mn-ea"/>
                <a:cs typeface="+mn-cs"/>
              </a:defRPr>
            </a:lvl2pPr>
            <a:lvl3pPr marL="288000" indent="-144000" algn="l" defTabSz="914400" rtl="0" eaLnBrk="1" latinLnBrk="1" hangingPunct="1">
              <a:lnSpc>
                <a:spcPct val="106000"/>
              </a:lnSpc>
              <a:spcBef>
                <a:spcPts val="400"/>
              </a:spcBef>
              <a:buFont typeface="+mj-lt"/>
              <a:buAutoNum type="arabicParenR"/>
              <a:defRPr sz="900" kern="1200">
                <a:solidFill>
                  <a:schemeClr val="tx1"/>
                </a:solidFill>
                <a:latin typeface="+mn-lt"/>
                <a:ea typeface="+mn-ea"/>
                <a:cs typeface="+mn-cs"/>
              </a:defRPr>
            </a:lvl3pPr>
            <a:lvl4pPr marL="144000" indent="0" algn="l" defTabSz="914400" rtl="0" eaLnBrk="1" latinLnBrk="1" hangingPunct="1">
              <a:lnSpc>
                <a:spcPct val="106000"/>
              </a:lnSpc>
              <a:spcBef>
                <a:spcPts val="400"/>
              </a:spcBef>
              <a:buFont typeface="Arial" panose="020B0604020202020204" pitchFamily="34" charset="0"/>
              <a:buNone/>
              <a:defRPr sz="900" kern="1200">
                <a:solidFill>
                  <a:schemeClr val="tx1"/>
                </a:solidFill>
                <a:latin typeface="+mn-lt"/>
                <a:ea typeface="+mn-ea"/>
                <a:cs typeface="+mn-cs"/>
              </a:defRPr>
            </a:lvl4pPr>
            <a:lvl5pPr marL="432000" indent="-144000" algn="l" defTabSz="914400" rtl="0" eaLnBrk="1" latinLnBrk="1" hangingPunct="1">
              <a:lnSpc>
                <a:spcPct val="106000"/>
              </a:lnSpc>
              <a:spcBef>
                <a:spcPts val="200"/>
              </a:spcBef>
              <a:buFont typeface="SamsungOne 400" panose="020B0503030303020204" pitchFamily="34" charset="0"/>
              <a:buChar char="⸰"/>
              <a:defRPr sz="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태그의 의미와 중복되는 정보인 </a:t>
            </a:r>
            <a:r>
              <a:rPr lang="en-US" altLang="ko-KR"/>
              <a:t>'</a:t>
            </a:r>
            <a:r>
              <a:rPr lang="ko-KR" altLang="en-US"/>
              <a:t>이미지</a:t>
            </a:r>
            <a:r>
              <a:rPr lang="en-US" altLang="ko-KR"/>
              <a:t>'</a:t>
            </a:r>
            <a:r>
              <a:rPr lang="ko-KR" altLang="en-US"/>
              <a:t>를 대체 텍스트에서 제거하여 요소의 역할 정보가 스크린 리더 음성으로 중복 출력되지 않도록 해야 함</a:t>
            </a:r>
            <a:endParaRPr lang="en-US" altLang="ko-KR"/>
          </a:p>
          <a:p>
            <a:r>
              <a:rPr lang="ko-KR" altLang="en-US"/>
              <a:t>또한 동일한 </a:t>
            </a:r>
            <a:r>
              <a:rPr lang="en-US" altLang="ko-KR"/>
              <a:t>alt</a:t>
            </a:r>
            <a:r>
              <a:rPr lang="ko-KR" altLang="en-US"/>
              <a:t>와 </a:t>
            </a:r>
            <a:r>
              <a:rPr lang="en-US" altLang="ko-KR"/>
              <a:t>title</a:t>
            </a:r>
            <a:r>
              <a:rPr lang="ko-KR" altLang="en-US"/>
              <a:t>은 중복되어 스크린 리더 사용자에게 혼란을 줄 수 있으므로 삭제해야 함</a:t>
            </a:r>
            <a:endParaRPr lang="en-US" altLang="ko-KR"/>
          </a:p>
          <a:p>
            <a:pPr indent="0">
              <a:buNone/>
            </a:pPr>
            <a:r>
              <a:rPr lang="ko-KR" altLang="en-US">
                <a:highlight>
                  <a:srgbClr val="FFFF00"/>
                </a:highlight>
              </a:rPr>
              <a:t>페이지 해당 영역 내 모든 이미지의 동일 오류 수정 필요함</a:t>
            </a:r>
            <a:endParaRPr lang="en-US" altLang="ko-KR">
              <a:highlight>
                <a:srgbClr val="FFFF00"/>
              </a:highlight>
            </a:endParaRPr>
          </a:p>
          <a:p>
            <a:pPr indent="0">
              <a:buNone/>
            </a:pPr>
            <a:r>
              <a:rPr lang="ko-KR" altLang="en-US">
                <a:highlight>
                  <a:srgbClr val="FFFF00"/>
                </a:highlight>
              </a:rPr>
              <a:t>동일 오류 페이지</a:t>
            </a:r>
            <a:endParaRPr lang="en-US" altLang="ko-KR">
              <a:highlight>
                <a:srgbClr val="FFFF00"/>
              </a:highlight>
            </a:endParaRPr>
          </a:p>
          <a:p>
            <a:pPr marL="171450" indent="-171450"/>
            <a:r>
              <a:rPr lang="ko-KR" altLang="en-US"/>
              <a:t>사업분야 </a:t>
            </a:r>
            <a:r>
              <a:rPr lang="en-US" altLang="ko-KR"/>
              <a:t>&gt; </a:t>
            </a:r>
            <a:r>
              <a:rPr lang="ko-KR" altLang="en-US"/>
              <a:t>환경 </a:t>
            </a:r>
            <a:r>
              <a:rPr lang="en-US" altLang="ko-KR"/>
              <a:t>&gt; </a:t>
            </a:r>
            <a:r>
              <a:rPr lang="ko-KR" altLang="en-US"/>
              <a:t>본문 </a:t>
            </a:r>
          </a:p>
          <a:p>
            <a:endParaRPr lang="en-US" altLang="ko-KR">
              <a:highlight>
                <a:srgbClr val="FFFF00"/>
              </a:highlight>
            </a:endParaRPr>
          </a:p>
        </p:txBody>
      </p:sp>
      <p:pic>
        <p:nvPicPr>
          <p:cNvPr id="21" name="그림 20">
            <a:extLst>
              <a:ext uri="{FF2B5EF4-FFF2-40B4-BE49-F238E27FC236}">
                <a16:creationId xmlns:a16="http://schemas.microsoft.com/office/drawing/2014/main" id="{F7D2129A-44BB-6899-190E-BF978D414023}"/>
              </a:ext>
            </a:extLst>
          </p:cNvPr>
          <p:cNvPicPr>
            <a:picLocks noChangeAspect="1"/>
          </p:cNvPicPr>
          <p:nvPr/>
        </p:nvPicPr>
        <p:blipFill>
          <a:blip r:embed="rId3"/>
          <a:stretch>
            <a:fillRect/>
          </a:stretch>
        </p:blipFill>
        <p:spPr>
          <a:xfrm>
            <a:off x="5199318" y="2507810"/>
            <a:ext cx="4065804" cy="3721908"/>
          </a:xfrm>
          <a:prstGeom prst="rect">
            <a:avLst/>
          </a:prstGeom>
        </p:spPr>
      </p:pic>
    </p:spTree>
    <p:extLst>
      <p:ext uri="{BB962C8B-B14F-4D97-AF65-F5344CB8AC3E}">
        <p14:creationId xmlns:p14="http://schemas.microsoft.com/office/powerpoint/2010/main" val="2785925703"/>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B295B-9E10-41C7-746E-0E36DEA82E1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D6B763B-1876-52A9-88ED-815BF3F50392}"/>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20" name="텍스트 개체 틀 19">
            <a:extLst>
              <a:ext uri="{FF2B5EF4-FFF2-40B4-BE49-F238E27FC236}">
                <a16:creationId xmlns:a16="http://schemas.microsoft.com/office/drawing/2014/main" id="{CCD1CA51-FB36-349B-D465-42C9070096A9}"/>
              </a:ext>
            </a:extLst>
          </p:cNvPr>
          <p:cNvSpPr>
            <a:spLocks noGrp="1"/>
          </p:cNvSpPr>
          <p:nvPr>
            <p:ph type="body" sz="quarter" idx="20"/>
          </p:nvPr>
        </p:nvSpPr>
        <p:spPr>
          <a:xfrm>
            <a:off x="631825" y="2146610"/>
            <a:ext cx="4104000" cy="1785086"/>
          </a:xfrm>
        </p:spPr>
        <p:txBody>
          <a:bodyPr/>
          <a:lstStyle/>
          <a:p>
            <a:pPr lvl="0"/>
            <a:r>
              <a:rPr lang="ko-KR" altLang="en-US"/>
              <a:t>초점을 시각적으로 명확하게 변별할 수 없음</a:t>
            </a:r>
          </a:p>
          <a:p>
            <a:pPr lvl="1"/>
            <a:r>
              <a:rPr lang="ko-KR" altLang="en-US"/>
              <a:t>링크 </a:t>
            </a:r>
            <a:r>
              <a:rPr lang="en-US" altLang="ko-KR"/>
              <a:t>CSS</a:t>
            </a:r>
            <a:r>
              <a:rPr lang="ko-KR" altLang="en-US"/>
              <a:t>의 </a:t>
            </a:r>
            <a:r>
              <a:rPr lang="en-US" altLang="ko-KR"/>
              <a:t>text-indent</a:t>
            </a:r>
            <a:r>
              <a:rPr lang="ko-KR" altLang="en-US"/>
              <a:t>를 삭제하고 링크 텍스트를 </a:t>
            </a:r>
            <a:r>
              <a:rPr lang="ko-KR" altLang="en-US" err="1"/>
              <a:t>숨김텍스트</a:t>
            </a:r>
            <a:r>
              <a:rPr lang="ko-KR" altLang="en-US"/>
              <a:t> </a:t>
            </a:r>
            <a:r>
              <a:rPr lang="en-US" altLang="ko-KR"/>
              <a:t>class</a:t>
            </a:r>
            <a:r>
              <a:rPr lang="ko-KR" altLang="en-US"/>
              <a:t>가 있는 요소로 감싸 제공해야 함</a:t>
            </a:r>
            <a:endParaRPr lang="en-US" altLang="ko-KR"/>
          </a:p>
          <a:p>
            <a:pPr lvl="1"/>
            <a:r>
              <a:rPr lang="en-US" altLang="ko-KR"/>
              <a:t>outline-offset </a:t>
            </a:r>
            <a:r>
              <a:rPr lang="ko-KR" altLang="en-US"/>
              <a:t>스타일을 조정하여 키보드 초점이 시각적으로 명확하게 변별될 수 있도록 해야 함</a:t>
            </a:r>
            <a:endParaRPr lang="en-US" altLang="ko-KR"/>
          </a:p>
          <a:p>
            <a:pPr marL="171450" indent="-171450">
              <a:defRPr/>
            </a:pPr>
            <a:r>
              <a:rPr lang="ko-KR" altLang="en-US" err="1">
                <a:solidFill>
                  <a:srgbClr val="000000"/>
                </a:solidFill>
                <a:latin typeface="CJ ONLYONE NEW 본문 Regular"/>
                <a:ea typeface="CJ ONLYONE NEW 본문 Regular"/>
              </a:rPr>
              <a:t>숨김텍스트</a:t>
            </a:r>
            <a:r>
              <a:rPr lang="ko-KR" altLang="en-US">
                <a:solidFill>
                  <a:srgbClr val="000000"/>
                </a:solidFill>
                <a:latin typeface="CJ ONLYONE NEW 본문 Regular"/>
                <a:ea typeface="CJ ONLYONE NEW 본문 Regular"/>
              </a:rPr>
              <a:t> 적용 시 </a:t>
            </a:r>
            <a:r>
              <a:rPr lang="en-US" altLang="ko-KR">
                <a:solidFill>
                  <a:srgbClr val="000000"/>
                </a:solidFill>
                <a:latin typeface="CJ ONLYONE NEW 본문 Regular"/>
                <a:ea typeface="CJ ONLYONE NEW 본문 Regular"/>
              </a:rPr>
              <a:t>class="hidden", class="blind" </a:t>
            </a:r>
            <a:r>
              <a:rPr lang="ko-KR" altLang="en-US">
                <a:solidFill>
                  <a:srgbClr val="000000"/>
                </a:solidFill>
                <a:latin typeface="CJ ONLYONE NEW 본문 Regular"/>
                <a:ea typeface="CJ ONLYONE NEW 본문 Regular"/>
              </a:rPr>
              <a:t>또한 </a:t>
            </a:r>
            <a:r>
              <a:rPr lang="en-US" altLang="ko-KR">
                <a:solidFill>
                  <a:srgbClr val="000000"/>
                </a:solidFill>
                <a:latin typeface="CJ ONLYONE NEW 본문 Regular"/>
                <a:ea typeface="CJ ONLYONE NEW 본문 Regular"/>
              </a:rPr>
              <a:t>top</a:t>
            </a:r>
            <a:r>
              <a:rPr lang="ko-KR" altLang="en-US">
                <a:solidFill>
                  <a:srgbClr val="000000"/>
                </a:solidFill>
                <a:latin typeface="CJ ONLYONE NEW 본문 Regular"/>
                <a:ea typeface="CJ ONLYONE NEW 본문 Regular"/>
              </a:rPr>
              <a:t>과 </a:t>
            </a:r>
            <a:r>
              <a:rPr lang="en-US" altLang="ko-KR">
                <a:solidFill>
                  <a:srgbClr val="000000"/>
                </a:solidFill>
                <a:latin typeface="CJ ONLYONE NEW 본문 Regular"/>
                <a:ea typeface="CJ ONLYONE NEW 본문 Regular"/>
              </a:rPr>
              <a:t>text-indent </a:t>
            </a:r>
            <a:r>
              <a:rPr lang="ko-KR" altLang="en-US">
                <a:solidFill>
                  <a:srgbClr val="000000"/>
                </a:solidFill>
                <a:latin typeface="CJ ONLYONE NEW 본문 Regular"/>
                <a:ea typeface="CJ ONLYONE NEW 본문 Regular"/>
              </a:rPr>
              <a:t>값으로 인해 적절하지 않으므로 개선방안 </a:t>
            </a:r>
            <a:r>
              <a:rPr lang="en-US" altLang="ko-KR" err="1">
                <a:solidFill>
                  <a:srgbClr val="000000"/>
                </a:solidFill>
                <a:latin typeface="CJ ONLYONE NEW 본문 Regular"/>
                <a:ea typeface="CJ ONLYONE NEW 본문 Regular"/>
              </a:rPr>
              <a:t>css</a:t>
            </a:r>
            <a:r>
              <a:rPr lang="ko-KR" altLang="en-US">
                <a:solidFill>
                  <a:srgbClr val="000000"/>
                </a:solidFill>
                <a:latin typeface="CJ ONLYONE NEW 본문 Regular"/>
                <a:ea typeface="CJ ONLYONE NEW 본문 Regular"/>
              </a:rPr>
              <a:t>참고하여 해당 스타일 적용한 숨김 텍스트로 제공해야 함 </a:t>
            </a:r>
            <a:r>
              <a:rPr lang="en-US" altLang="ko-KR">
                <a:solidFill>
                  <a:srgbClr val="000000"/>
                </a:solidFill>
                <a:latin typeface="CJ ONLYONE NEW 본문 Regular"/>
                <a:ea typeface="CJ ONLYONE NEW 본문 Regular"/>
              </a:rPr>
              <a:t> </a:t>
            </a:r>
            <a:endParaRPr kumimoji="0" lang="ko-KR" altLang="en-US" sz="1000" b="0" i="0" u="none" strike="noStrike" kern="1200" cap="none" spc="0" normalizeH="0" baseline="0" noProof="0">
              <a:ln>
                <a:noFill/>
              </a:ln>
              <a:solidFill>
                <a:srgbClr val="000000"/>
              </a:solidFill>
              <a:effectLst/>
              <a:uLnTx/>
              <a:uFillTx/>
              <a:latin typeface="CJ ONLYONE NEW 본문 Regular"/>
              <a:ea typeface="CJ ONLYONE NEW 본문 Regular"/>
              <a:cs typeface="+mn-cs"/>
            </a:endParaRPr>
          </a:p>
          <a:p>
            <a:pPr marL="144000" lvl="1" indent="0">
              <a:buNone/>
            </a:pPr>
            <a:endParaRPr lang="en-US" altLang="ko-KR"/>
          </a:p>
        </p:txBody>
      </p:sp>
      <p:grpSp>
        <p:nvGrpSpPr>
          <p:cNvPr id="6" name="그룹 5">
            <a:extLst>
              <a:ext uri="{FF2B5EF4-FFF2-40B4-BE49-F238E27FC236}">
                <a16:creationId xmlns:a16="http://schemas.microsoft.com/office/drawing/2014/main" id="{9E5BB43C-F85C-CB8A-5D0C-F4663264CD76}"/>
              </a:ext>
            </a:extLst>
          </p:cNvPr>
          <p:cNvGrpSpPr/>
          <p:nvPr/>
        </p:nvGrpSpPr>
        <p:grpSpPr>
          <a:xfrm>
            <a:off x="637117" y="3861243"/>
            <a:ext cx="4104304" cy="1505248"/>
            <a:chOff x="631825" y="4319397"/>
            <a:chExt cx="4104304" cy="1505248"/>
          </a:xfrm>
        </p:grpSpPr>
        <p:sp>
          <p:nvSpPr>
            <p:cNvPr id="7" name="TextBox 6">
              <a:extLst>
                <a:ext uri="{FF2B5EF4-FFF2-40B4-BE49-F238E27FC236}">
                  <a16:creationId xmlns:a16="http://schemas.microsoft.com/office/drawing/2014/main" id="{B3B88D93-E661-5665-B0F3-746673E91A30}"/>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문제점</a:t>
              </a:r>
            </a:p>
          </p:txBody>
        </p:sp>
        <p:sp>
          <p:nvSpPr>
            <p:cNvPr id="13" name="직사각형 12">
              <a:extLst>
                <a:ext uri="{FF2B5EF4-FFF2-40B4-BE49-F238E27FC236}">
                  <a16:creationId xmlns:a16="http://schemas.microsoft.com/office/drawing/2014/main" id="{EE90AFD7-B45C-C593-BD00-6F332D40B066}"/>
                </a:ext>
              </a:extLst>
            </p:cNvPr>
            <p:cNvSpPr/>
            <p:nvPr/>
          </p:nvSpPr>
          <p:spPr>
            <a:xfrm>
              <a:off x="631825" y="4530600"/>
              <a:ext cx="4104000" cy="1294045"/>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b="1">
                  <a:solidFill>
                    <a:schemeClr val="tx1">
                      <a:lumMod val="95000"/>
                      <a:lumOff val="5000"/>
                    </a:schemeClr>
                  </a:solidFill>
                  <a:latin typeface="Consolas" panose="020B0609020204030204" pitchFamily="49" charset="0"/>
                </a:rPr>
                <a:t>&lt;!--HTML--&gt;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 onclick="</a:t>
              </a:r>
              <a:r>
                <a:rPr lang="en-US" altLang="ko-KR" sz="800" err="1">
                  <a:solidFill>
                    <a:schemeClr val="tx1">
                      <a:lumMod val="95000"/>
                      <a:lumOff val="5000"/>
                    </a:schemeClr>
                  </a:solidFill>
                  <a:latin typeface="Consolas" panose="020B0609020204030204" pitchFamily="49" charset="0"/>
                </a:rPr>
                <a:t>fnLayerMore</a:t>
              </a:r>
              <a:r>
                <a:rPr lang="en-US" altLang="ko-KR" sz="800">
                  <a:solidFill>
                    <a:schemeClr val="tx1">
                      <a:lumMod val="95000"/>
                      <a:lumOff val="5000"/>
                    </a:schemeClr>
                  </a:solidFill>
                  <a:latin typeface="Consolas" panose="020B0609020204030204" pitchFamily="49" charset="0"/>
                </a:rPr>
                <a:t>(1380)" </a:t>
              </a:r>
              <a:r>
                <a:rPr lang="en-US" altLang="ko-KR" sz="800" b="1">
                  <a:solidFill>
                    <a:srgbClr val="C00000"/>
                  </a:solidFill>
                  <a:latin typeface="Consolas" panose="020B0609020204030204" pitchFamily="49" charset="0"/>
                </a:rPr>
                <a:t>title="HJ</a:t>
              </a:r>
              <a:r>
                <a:rPr lang="ko-KR" altLang="en-US" sz="800" b="1">
                  <a:solidFill>
                    <a:srgbClr val="C00000"/>
                  </a:solidFill>
                  <a:latin typeface="Consolas" panose="020B0609020204030204" pitchFamily="49" charset="0"/>
                </a:rPr>
                <a:t>타워 상세페이지 보기</a:t>
              </a:r>
              <a:r>
                <a:rPr lang="en-US" altLang="ko-KR" sz="800" b="1">
                  <a:solidFill>
                    <a:srgbClr val="C00000"/>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a:t>
              </a:r>
              <a:r>
                <a:rPr lang="en-US" altLang="ko-KR" sz="800" b="1">
                  <a:solidFill>
                    <a:srgbClr val="C00000"/>
                  </a:solidFill>
                  <a:latin typeface="Consolas" panose="020B0609020204030204" pitchFamily="49" charset="0"/>
                </a:rPr>
                <a:t>HJ</a:t>
              </a:r>
              <a:r>
                <a:rPr lang="ko-KR" altLang="en-US" sz="800" b="1">
                  <a:solidFill>
                    <a:srgbClr val="C00000"/>
                  </a:solidFill>
                  <a:latin typeface="Consolas" panose="020B0609020204030204" pitchFamily="49" charset="0"/>
                </a:rPr>
                <a:t>타워 상세페이지 보기</a:t>
              </a:r>
              <a:r>
                <a:rPr lang="en-US" altLang="ko-KR" sz="800">
                  <a:solidFill>
                    <a:schemeClr val="tx1">
                      <a:lumMod val="95000"/>
                      <a:lumOff val="5000"/>
                    </a:schemeClr>
                  </a:solidFill>
                  <a:latin typeface="Consolas" panose="020B0609020204030204" pitchFamily="49" charset="0"/>
                </a:rPr>
                <a:t>&lt;/a&gt;</a:t>
              </a:r>
            </a:p>
            <a:p>
              <a:pPr defTabSz="144000">
                <a:lnSpc>
                  <a:spcPct val="110000"/>
                </a:lnSpc>
              </a:pPr>
              <a:endParaRPr lang="en-US" altLang="ko-KR" sz="800">
                <a:solidFill>
                  <a:schemeClr val="tx1">
                    <a:lumMod val="95000"/>
                    <a:lumOff val="5000"/>
                  </a:schemeClr>
                </a:solidFill>
                <a:latin typeface="Consolas" panose="020B0609020204030204" pitchFamily="49" charset="0"/>
              </a:endParaRPr>
            </a:p>
            <a:p>
              <a:pPr defTabSz="144000">
                <a:lnSpc>
                  <a:spcPct val="110000"/>
                </a:lnSpc>
              </a:pPr>
              <a:r>
                <a:rPr lang="en-US" altLang="ko-KR" sz="800" b="1">
                  <a:solidFill>
                    <a:schemeClr val="tx1">
                      <a:lumMod val="95000"/>
                      <a:lumOff val="5000"/>
                    </a:schemeClr>
                  </a:solidFill>
                  <a:latin typeface="Consolas" panose="020B0609020204030204" pitchFamily="49" charset="0"/>
                </a:rPr>
                <a:t>/*CSS*/</a:t>
              </a:r>
            </a:p>
            <a:p>
              <a:pPr defTabSz="144000">
                <a:lnSpc>
                  <a:spcPct val="110000"/>
                </a:lnSpc>
              </a:pPr>
              <a:r>
                <a:rPr lang="en-US" altLang="ko-KR" sz="800">
                  <a:solidFill>
                    <a:schemeClr val="tx1">
                      <a:lumMod val="95000"/>
                      <a:lumOff val="5000"/>
                    </a:schemeClr>
                  </a:solidFill>
                  <a:latin typeface="Consolas" panose="020B0609020204030204" pitchFamily="49" charset="0"/>
                </a:rPr>
                <a:t>.building-area .bd-in a {</a:t>
              </a:r>
            </a:p>
            <a:p>
              <a:pPr defTabSz="144000">
                <a:lnSpc>
                  <a:spcPct val="110000"/>
                </a:lnSpc>
              </a:pPr>
              <a:r>
                <a:rPr lang="en-US" altLang="ko-KR" sz="800" b="1">
                  <a:solidFill>
                    <a:srgbClr val="C00000"/>
                  </a:solidFill>
                  <a:latin typeface="Consolas" panose="020B0609020204030204" pitchFamily="49" charset="0"/>
                </a:rPr>
                <a:t>    text-indent: -9999px;</a:t>
              </a:r>
            </a:p>
            <a:p>
              <a:pPr defTabSz="144000">
                <a:lnSpc>
                  <a:spcPct val="110000"/>
                </a:lnSpc>
              </a:pPr>
              <a:r>
                <a:rPr lang="en-US" altLang="ko-KR" sz="800">
                  <a:solidFill>
                    <a:schemeClr val="tx1">
                      <a:lumMod val="95000"/>
                      <a:lumOff val="5000"/>
                    </a:schemeClr>
                  </a:solidFill>
                  <a:latin typeface="Consolas" panose="020B0609020204030204" pitchFamily="49" charset="0"/>
                </a:rPr>
                <a:t>}</a:t>
              </a:r>
            </a:p>
          </p:txBody>
        </p:sp>
      </p:grpSp>
      <p:pic>
        <p:nvPicPr>
          <p:cNvPr id="9" name="그림 8">
            <a:extLst>
              <a:ext uri="{FF2B5EF4-FFF2-40B4-BE49-F238E27FC236}">
                <a16:creationId xmlns:a16="http://schemas.microsoft.com/office/drawing/2014/main" id="{70506777-0814-23BC-BE41-0CEB6CA73085}"/>
              </a:ext>
            </a:extLst>
          </p:cNvPr>
          <p:cNvPicPr>
            <a:picLocks noChangeAspect="1"/>
          </p:cNvPicPr>
          <p:nvPr/>
        </p:nvPicPr>
        <p:blipFill>
          <a:blip r:embed="rId3"/>
          <a:stretch>
            <a:fillRect/>
          </a:stretch>
        </p:blipFill>
        <p:spPr>
          <a:xfrm>
            <a:off x="5191739" y="2738638"/>
            <a:ext cx="4079835" cy="3154376"/>
          </a:xfrm>
          <a:prstGeom prst="rect">
            <a:avLst/>
          </a:prstGeom>
        </p:spPr>
      </p:pic>
      <p:sp>
        <p:nvSpPr>
          <p:cNvPr id="14" name="텍스트 개체 틀 9">
            <a:extLst>
              <a:ext uri="{FF2B5EF4-FFF2-40B4-BE49-F238E27FC236}">
                <a16:creationId xmlns:a16="http://schemas.microsoft.com/office/drawing/2014/main" id="{37435B13-4834-369A-ED62-C93351B07CAC}"/>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6" name="텍스트 개체 틀 11">
            <a:extLst>
              <a:ext uri="{FF2B5EF4-FFF2-40B4-BE49-F238E27FC236}">
                <a16:creationId xmlns:a16="http://schemas.microsoft.com/office/drawing/2014/main" id="{E2885735-A004-E16C-8B60-1E4A8CB29002}"/>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7" name="텍스트 개체 틀 14">
            <a:extLst>
              <a:ext uri="{FF2B5EF4-FFF2-40B4-BE49-F238E27FC236}">
                <a16:creationId xmlns:a16="http://schemas.microsoft.com/office/drawing/2014/main" id="{CAD6BA78-3FCD-49A7-145C-30BA2500350B}"/>
              </a:ext>
            </a:extLst>
          </p:cNvPr>
          <p:cNvSpPr>
            <a:spLocks noGrp="1"/>
          </p:cNvSpPr>
          <p:nvPr>
            <p:ph type="body" sz="quarter" idx="16"/>
          </p:nvPr>
        </p:nvSpPr>
        <p:spPr>
          <a:xfrm>
            <a:off x="1265556" y="1197526"/>
            <a:ext cx="8224519" cy="194400"/>
          </a:xfrm>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18" name="텍스트 개체 틀 10">
            <a:extLst>
              <a:ext uri="{FF2B5EF4-FFF2-40B4-BE49-F238E27FC236}">
                <a16:creationId xmlns:a16="http://schemas.microsoft.com/office/drawing/2014/main" id="{56B4A89E-3B5B-5FFB-DFC1-A13EEB7BAC9C}"/>
              </a:ext>
            </a:extLst>
          </p:cNvPr>
          <p:cNvSpPr>
            <a:spLocks noGrp="1"/>
          </p:cNvSpPr>
          <p:nvPr>
            <p:ph type="body" sz="quarter" idx="14"/>
          </p:nvPr>
        </p:nvSpPr>
        <p:spPr>
          <a:xfrm>
            <a:off x="1265556" y="1391926"/>
            <a:ext cx="6567444" cy="331200"/>
          </a:xfrm>
        </p:spPr>
        <p:txBody>
          <a:bodyPr/>
          <a:lstStyle/>
          <a:p>
            <a:r>
              <a:rPr lang="ko-KR" altLang="en-US"/>
              <a:t>초점 또는 키보드의 위치를 나타내는 요소가 시각적으로 표시되지 않은 경우</a:t>
            </a:r>
          </a:p>
        </p:txBody>
      </p:sp>
      <p:sp>
        <p:nvSpPr>
          <p:cNvPr id="19" name="텍스트 개체 틀 20">
            <a:extLst>
              <a:ext uri="{FF2B5EF4-FFF2-40B4-BE49-F238E27FC236}">
                <a16:creationId xmlns:a16="http://schemas.microsoft.com/office/drawing/2014/main" id="{DC9475E8-A90C-3A5D-E6FA-7BE9E95101B2}"/>
              </a:ext>
            </a:extLst>
          </p:cNvPr>
          <p:cNvSpPr>
            <a:spLocks noGrp="1"/>
          </p:cNvSpPr>
          <p:nvPr>
            <p:ph type="body" sz="quarter" idx="19"/>
          </p:nvPr>
        </p:nvSpPr>
        <p:spPr>
          <a:xfrm>
            <a:off x="8409000" y="1391926"/>
            <a:ext cx="1080000" cy="331200"/>
          </a:xfrm>
        </p:spPr>
        <p:txBody>
          <a:bodyPr/>
          <a:lstStyle/>
          <a:p>
            <a:r>
              <a:rPr lang="ko-KR" altLang="en-US"/>
              <a:t>상</a:t>
            </a:r>
          </a:p>
        </p:txBody>
      </p:sp>
      <p:sp>
        <p:nvSpPr>
          <p:cNvPr id="15" name="TextBox 14">
            <a:extLst>
              <a:ext uri="{FF2B5EF4-FFF2-40B4-BE49-F238E27FC236}">
                <a16:creationId xmlns:a16="http://schemas.microsoft.com/office/drawing/2014/main" id="{D88AD9C2-A375-DA75-D9B0-DF3B5A5B8095}"/>
              </a:ext>
            </a:extLst>
          </p:cNvPr>
          <p:cNvSpPr txBox="1"/>
          <p:nvPr/>
        </p:nvSpPr>
        <p:spPr>
          <a:xfrm>
            <a:off x="207963" y="6072245"/>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개선 방안 다음 장에 계속</a:t>
            </a:r>
            <a:endParaRPr lang="ko-KR" altLang="en-US" b="1" i="1"/>
          </a:p>
        </p:txBody>
      </p:sp>
    </p:spTree>
    <p:extLst>
      <p:ext uri="{BB962C8B-B14F-4D97-AF65-F5344CB8AC3E}">
        <p14:creationId xmlns:p14="http://schemas.microsoft.com/office/powerpoint/2010/main" val="3139357994"/>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FE9A7-67E3-BB25-2ECC-AA51B6C42CE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DEF9730-2EA5-DCA8-C098-8D39E21C5E14}"/>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FF115A97-8C0A-9683-B883-335ED9560112}"/>
              </a:ext>
            </a:extLst>
          </p:cNvPr>
          <p:cNvSpPr>
            <a:spLocks noGrp="1"/>
          </p:cNvSpPr>
          <p:nvPr>
            <p:ph type="body" sz="quarter" idx="14"/>
          </p:nvPr>
        </p:nvSpPr>
        <p:spPr/>
        <p:txBody>
          <a:bodyPr/>
          <a:lstStyle/>
          <a:p>
            <a:r>
              <a:rPr lang="ko-KR" altLang="en-US"/>
              <a:t>초점의 이동순서가 논리적이지 않으며 일관성이 없는 경우</a:t>
            </a:r>
          </a:p>
        </p:txBody>
      </p:sp>
      <p:sp>
        <p:nvSpPr>
          <p:cNvPr id="7" name="텍스트 개체 틀 6">
            <a:extLst>
              <a:ext uri="{FF2B5EF4-FFF2-40B4-BE49-F238E27FC236}">
                <a16:creationId xmlns:a16="http://schemas.microsoft.com/office/drawing/2014/main" id="{A1A7E20F-5F6A-CB06-2DB5-47851ABDEA26}"/>
              </a:ext>
            </a:extLst>
          </p:cNvPr>
          <p:cNvSpPr>
            <a:spLocks noGrp="1"/>
          </p:cNvSpPr>
          <p:nvPr>
            <p:ph type="body" sz="quarter" idx="19"/>
          </p:nvPr>
        </p:nvSpPr>
        <p:spPr/>
        <p:txBody>
          <a:bodyPr/>
          <a:lstStyle/>
          <a:p>
            <a:r>
              <a:rPr lang="ko-KR" altLang="en-US"/>
              <a:t>증</a:t>
            </a:r>
          </a:p>
        </p:txBody>
      </p:sp>
      <p:sp>
        <p:nvSpPr>
          <p:cNvPr id="9" name="텍스트 개체 틀 19">
            <a:extLst>
              <a:ext uri="{FF2B5EF4-FFF2-40B4-BE49-F238E27FC236}">
                <a16:creationId xmlns:a16="http://schemas.microsoft.com/office/drawing/2014/main" id="{6F563156-3758-451A-A5B5-DE6DF7E37920}"/>
              </a:ext>
            </a:extLst>
          </p:cNvPr>
          <p:cNvSpPr>
            <a:spLocks noGrp="1"/>
          </p:cNvSpPr>
          <p:nvPr>
            <p:ph type="body" sz="quarter" idx="20"/>
          </p:nvPr>
        </p:nvSpPr>
        <p:spPr>
          <a:xfrm>
            <a:off x="631825" y="2146610"/>
            <a:ext cx="4104000" cy="1503086"/>
          </a:xfrm>
        </p:spPr>
        <p:txBody>
          <a:bodyPr/>
          <a:lstStyle/>
          <a:p>
            <a:r>
              <a:rPr lang="ko-KR" altLang="en-US"/>
              <a:t>컨트롤 실행 시 키보드 초점이 웹 페이지 가장 처음으로 이동하지 않고</a:t>
            </a:r>
            <a:r>
              <a:rPr lang="en-US" altLang="ko-KR"/>
              <a:t> </a:t>
            </a:r>
            <a:r>
              <a:rPr lang="ko-KR" altLang="en-US"/>
              <a:t>컨트롤 요소에 남아있도록 수정해야 함</a:t>
            </a:r>
            <a:endParaRPr lang="en-US" altLang="ko-KR"/>
          </a:p>
          <a:p>
            <a:pPr lvl="1"/>
            <a:r>
              <a:rPr lang="en-US" altLang="ko-KR"/>
              <a:t> </a:t>
            </a:r>
            <a:r>
              <a:rPr lang="ko-KR" altLang="en-US"/>
              <a:t>현재 </a:t>
            </a:r>
            <a:r>
              <a:rPr lang="ko-KR" altLang="en-US" err="1"/>
              <a:t>새로고침</a:t>
            </a:r>
            <a:r>
              <a:rPr lang="ko-KR" altLang="en-US"/>
              <a:t> 후 화면은 해당 요소로 스크롤 동작이 발생하지만 키보드 초점은 웹 페이지 가장 처음으로 이동하여 키보드 사용자는 콘텐츠를 확인하기 어려움</a:t>
            </a:r>
            <a:endParaRPr lang="en-US" altLang="ko-KR"/>
          </a:p>
          <a:p>
            <a:pPr lvl="1"/>
            <a:r>
              <a:rPr lang="ko-KR" altLang="en-US"/>
              <a:t>시각을 활용하여 웹 페이지를 탐색하는 사용자가 콘텐츠에 접근하는 순서와 동일한 순서로 키보드 초점이 콘텐츠에 접근하도록 수정해야 함</a:t>
            </a:r>
          </a:p>
          <a:p>
            <a:pPr lvl="2"/>
            <a:r>
              <a:rPr lang="ko-KR" altLang="en-US"/>
              <a:t>해당 콘텐츠 영역에 </a:t>
            </a:r>
            <a:r>
              <a:rPr lang="en-US" altLang="ko-KR"/>
              <a:t>focus </a:t>
            </a:r>
            <a:r>
              <a:rPr lang="ko-KR" altLang="en-US"/>
              <a:t>이벤트를 연결해 스크린 리더 사용자 및 키보드 사용자가 정보 탐색 맥락을 유지할 수 있도록 해야 함</a:t>
            </a:r>
          </a:p>
        </p:txBody>
      </p:sp>
      <p:sp>
        <p:nvSpPr>
          <p:cNvPr id="18" name="제목 1">
            <a:extLst>
              <a:ext uri="{FF2B5EF4-FFF2-40B4-BE49-F238E27FC236}">
                <a16:creationId xmlns:a16="http://schemas.microsoft.com/office/drawing/2014/main" id="{44899838-3842-DEE4-4FF8-8D787CF0ED0A}"/>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8" name="그림 7">
            <a:extLst>
              <a:ext uri="{FF2B5EF4-FFF2-40B4-BE49-F238E27FC236}">
                <a16:creationId xmlns:a16="http://schemas.microsoft.com/office/drawing/2014/main" id="{AA47DB3C-2EB5-58C1-663F-0546014FF28F}"/>
              </a:ext>
            </a:extLst>
          </p:cNvPr>
          <p:cNvPicPr>
            <a:picLocks noChangeAspect="1"/>
          </p:cNvPicPr>
          <p:nvPr/>
        </p:nvPicPr>
        <p:blipFill>
          <a:blip r:embed="rId2"/>
          <a:stretch>
            <a:fillRect/>
          </a:stretch>
        </p:blipFill>
        <p:spPr>
          <a:xfrm>
            <a:off x="5182759" y="3390523"/>
            <a:ext cx="4077558" cy="1795852"/>
          </a:xfrm>
          <a:prstGeom prst="rect">
            <a:avLst/>
          </a:prstGeom>
        </p:spPr>
      </p:pic>
      <p:sp>
        <p:nvSpPr>
          <p:cNvPr id="19" name="직사각형 18">
            <a:extLst>
              <a:ext uri="{FF2B5EF4-FFF2-40B4-BE49-F238E27FC236}">
                <a16:creationId xmlns:a16="http://schemas.microsoft.com/office/drawing/2014/main" id="{E57AFD1B-D0ED-5913-7B2B-7CFDBD8FDE34}"/>
              </a:ext>
            </a:extLst>
          </p:cNvPr>
          <p:cNvSpPr/>
          <p:nvPr/>
        </p:nvSpPr>
        <p:spPr>
          <a:xfrm>
            <a:off x="5204182" y="3429496"/>
            <a:ext cx="4047356" cy="47295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1" name="텍스트 개체 틀 9">
            <a:extLst>
              <a:ext uri="{FF2B5EF4-FFF2-40B4-BE49-F238E27FC236}">
                <a16:creationId xmlns:a16="http://schemas.microsoft.com/office/drawing/2014/main" id="{596BF8D6-1579-59FF-73E4-4DBC7DFB7783}"/>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건설 </a:t>
            </a:r>
            <a:r>
              <a:rPr lang="en-US" altLang="ko-KR"/>
              <a:t>&gt; </a:t>
            </a:r>
            <a:r>
              <a:rPr lang="ko-KR" altLang="en-US"/>
              <a:t>본문 </a:t>
            </a:r>
          </a:p>
        </p:txBody>
      </p:sp>
      <p:sp>
        <p:nvSpPr>
          <p:cNvPr id="22" name="텍스트 개체 틀 11">
            <a:extLst>
              <a:ext uri="{FF2B5EF4-FFF2-40B4-BE49-F238E27FC236}">
                <a16:creationId xmlns:a16="http://schemas.microsoft.com/office/drawing/2014/main" id="{4979A763-96D1-B10F-75E8-73545093FF5E}"/>
              </a:ext>
            </a:extLst>
          </p:cNvPr>
          <p:cNvSpPr>
            <a:spLocks noGrp="1"/>
          </p:cNvSpPr>
          <p:nvPr>
            <p:ph type="body" sz="quarter" idx="15"/>
          </p:nvPr>
        </p:nvSpPr>
        <p:spPr>
          <a:xfrm>
            <a:off x="1265556" y="1003126"/>
            <a:ext cx="8224519" cy="194400"/>
          </a:xfrm>
        </p:spPr>
        <p:txBody>
          <a:bodyPr/>
          <a:lstStyle/>
          <a:p>
            <a:r>
              <a:rPr lang="en-US" altLang="ko-KR"/>
              <a:t>https://www.cjenc.co.kr/kr/business/building-img.asp </a:t>
            </a:r>
            <a:endParaRPr lang="ko-KR" altLang="en-US"/>
          </a:p>
        </p:txBody>
      </p:sp>
    </p:spTree>
    <p:extLst>
      <p:ext uri="{BB962C8B-B14F-4D97-AF65-F5344CB8AC3E}">
        <p14:creationId xmlns:p14="http://schemas.microsoft.com/office/powerpoint/2010/main" val="416039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F12A9-C3D0-7C33-1571-812F561854D7}"/>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4EAA3169-C9E8-52D8-F787-B748271AACBF}"/>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5E76F5BC-6F3B-C4D3-1C05-041EC56C26AF}"/>
              </a:ext>
            </a:extLst>
          </p:cNvPr>
          <p:cNvSpPr>
            <a:spLocks noGrp="1"/>
          </p:cNvSpPr>
          <p:nvPr>
            <p:ph type="body" sz="quarter" idx="20"/>
          </p:nvPr>
        </p:nvSpPr>
        <p:spPr>
          <a:xfrm>
            <a:off x="631825" y="2146610"/>
            <a:ext cx="4104000" cy="1162351"/>
          </a:xfrm>
        </p:spPr>
        <p:txBody>
          <a:bodyPr/>
          <a:lstStyle/>
          <a:p>
            <a:pPr lvl="0">
              <a:defRPr/>
            </a:pPr>
            <a:r>
              <a:rPr lang="ko-KR" altLang="en-US">
                <a:solidFill>
                  <a:srgbClr val="000000"/>
                </a:solidFill>
              </a:rPr>
              <a:t>사용자와의 상호작용에 따라 상태가 변경되는 컨트롤 요소의 상태 정보를 시각적으로만 구분함</a:t>
            </a:r>
            <a:endParaRPr lang="en-US" altLang="ko-KR">
              <a:solidFill>
                <a:srgbClr val="000000"/>
              </a:solidFill>
            </a:endParaRPr>
          </a:p>
          <a:p>
            <a:pPr lvl="0" fontAlgn="t">
              <a:defRPr/>
            </a:pPr>
            <a:r>
              <a:rPr lang="ko-KR" altLang="en-US">
                <a:solidFill>
                  <a:srgbClr val="000000"/>
                </a:solidFill>
              </a:rPr>
              <a:t>스크린 리더가 접근할 수 있는 형태로 요소의 상태에 관한 부가 설명을 제공해야 함</a:t>
            </a:r>
            <a:endParaRPr lang="en-US" altLang="ko-KR">
              <a:solidFill>
                <a:srgbClr val="000000"/>
              </a:solidFill>
            </a:endParaRPr>
          </a:p>
          <a:p>
            <a:endParaRPr lang="ko-KR" altLang="en-US"/>
          </a:p>
        </p:txBody>
      </p:sp>
      <p:sp>
        <p:nvSpPr>
          <p:cNvPr id="18" name="제목 1">
            <a:extLst>
              <a:ext uri="{FF2B5EF4-FFF2-40B4-BE49-F238E27FC236}">
                <a16:creationId xmlns:a16="http://schemas.microsoft.com/office/drawing/2014/main" id="{6140F5A4-B4BB-B779-D3BE-58D8923062C4}"/>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319087F7-EA5A-C44C-6839-EEEE9D9EC28B}"/>
              </a:ext>
            </a:extLst>
          </p:cNvPr>
          <p:cNvPicPr>
            <a:picLocks noChangeAspect="1"/>
          </p:cNvPicPr>
          <p:nvPr/>
        </p:nvPicPr>
        <p:blipFill>
          <a:blip r:embed="rId3"/>
          <a:srcRect l="17614" r="20125" b="27705"/>
          <a:stretch>
            <a:fillRect/>
          </a:stretch>
        </p:blipFill>
        <p:spPr>
          <a:xfrm>
            <a:off x="5200654" y="3536016"/>
            <a:ext cx="4041767" cy="1014164"/>
          </a:xfrm>
          <a:prstGeom prst="rect">
            <a:avLst/>
          </a:prstGeom>
        </p:spPr>
      </p:pic>
      <p:sp>
        <p:nvSpPr>
          <p:cNvPr id="4" name="텍스트 개체 틀 5">
            <a:extLst>
              <a:ext uri="{FF2B5EF4-FFF2-40B4-BE49-F238E27FC236}">
                <a16:creationId xmlns:a16="http://schemas.microsoft.com/office/drawing/2014/main" id="{099B4A8F-F3F3-D33B-A554-C75E9AD0ECD2}"/>
              </a:ext>
            </a:extLst>
          </p:cNvPr>
          <p:cNvSpPr txBox="1">
            <a:spLocks/>
          </p:cNvSpPr>
          <p:nvPr/>
        </p:nvSpPr>
        <p:spPr>
          <a:xfrm>
            <a:off x="1265556" y="1391926"/>
            <a:ext cx="6567444" cy="331200"/>
          </a:xfrm>
          <a:prstGeom prst="rect">
            <a:avLst/>
          </a:prstGeom>
        </p:spPr>
        <p:txBody>
          <a:bodyPr lIns="90000" tIns="36000" rIns="90000" bIns="36000" anchor="ctr">
            <a:noAutofit/>
          </a:bodyPr>
          <a:lstStyle>
            <a:lvl1pPr marL="0" indent="0" algn="l" defTabSz="914400" rtl="0" eaLnBrk="1" latinLnBrk="1" hangingPunct="1">
              <a:lnSpc>
                <a:spcPct val="100000"/>
              </a:lnSpc>
              <a:spcBef>
                <a:spcPts val="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목적이나 용도를 알기 어려운 링크 텍스트를 제공한 경우</a:t>
            </a:r>
          </a:p>
        </p:txBody>
      </p:sp>
      <p:sp>
        <p:nvSpPr>
          <p:cNvPr id="10" name="텍스트 개체 틀 2">
            <a:extLst>
              <a:ext uri="{FF2B5EF4-FFF2-40B4-BE49-F238E27FC236}">
                <a16:creationId xmlns:a16="http://schemas.microsoft.com/office/drawing/2014/main" id="{FEBBBDE0-B308-6DA3-DB1A-BBD8334AAD1A}"/>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grpSp>
        <p:nvGrpSpPr>
          <p:cNvPr id="13" name="그룹 12">
            <a:extLst>
              <a:ext uri="{FF2B5EF4-FFF2-40B4-BE49-F238E27FC236}">
                <a16:creationId xmlns:a16="http://schemas.microsoft.com/office/drawing/2014/main" id="{7347919C-83DB-1B8F-4329-B95DB468B98D}"/>
              </a:ext>
            </a:extLst>
          </p:cNvPr>
          <p:cNvGrpSpPr/>
          <p:nvPr/>
        </p:nvGrpSpPr>
        <p:grpSpPr>
          <a:xfrm>
            <a:off x="632796" y="4859096"/>
            <a:ext cx="4104304" cy="963561"/>
            <a:chOff x="631825" y="4319397"/>
            <a:chExt cx="4104304" cy="963561"/>
          </a:xfrm>
        </p:grpSpPr>
        <p:sp>
          <p:nvSpPr>
            <p:cNvPr id="14" name="TextBox 13">
              <a:extLst>
                <a:ext uri="{FF2B5EF4-FFF2-40B4-BE49-F238E27FC236}">
                  <a16:creationId xmlns:a16="http://schemas.microsoft.com/office/drawing/2014/main" id="{DBFA08AE-8164-23D1-3027-08480C8A101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DB539578-C1FB-2B3F-3409-3B80C61B89FC}"/>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fnSearch</a:t>
              </a:r>
              <a:r>
                <a:rPr lang="en-US" altLang="ko-KR" sz="800" kern="0">
                  <a:solidFill>
                    <a:srgbClr val="000000">
                      <a:lumMod val="95000"/>
                      <a:lumOff val="5000"/>
                    </a:srgbClr>
                  </a:solidFill>
                  <a:latin typeface="Consolas" panose="020B0609020204030204" pitchFamily="49" charset="0"/>
                  <a:ea typeface="Spoqa Han Sans Neo Regular"/>
                </a:rPr>
                <a:t>('3')"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선택됨</a:t>
              </a:r>
              <a:r>
                <a:rPr lang="en-US" altLang="ko-KR" sz="800" b="1" kern="0">
                  <a:solidFill>
                    <a:schemeClr val="accent1"/>
                  </a:solidFill>
                  <a:latin typeface="Consolas" panose="020B0609020204030204" pitchFamily="49" charset="0"/>
                  <a:ea typeface="Spoqa Han Sans Neo Regular"/>
                </a:rPr>
                <a:t>"</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&lt;span class="</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"&gt;&lt;/span&gt;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&lt;span class="txt"&gt;</a:t>
              </a:r>
              <a:r>
                <a:rPr lang="ko-KR" altLang="en-US" sz="800" kern="0">
                  <a:solidFill>
                    <a:srgbClr val="000000">
                      <a:lumMod val="95000"/>
                      <a:lumOff val="5000"/>
                    </a:srgbClr>
                  </a:solidFill>
                  <a:latin typeface="+mn-ea"/>
                </a:rPr>
                <a:t>플랜트</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물류</a:t>
              </a:r>
              <a:r>
                <a:rPr lang="en-US" altLang="ko-KR" sz="800" kern="0">
                  <a:solidFill>
                    <a:srgbClr val="000000">
                      <a:lumMod val="95000"/>
                      <a:lumOff val="5000"/>
                    </a:srgbClr>
                  </a:solidFill>
                  <a:latin typeface="Consolas" panose="020B0609020204030204" pitchFamily="49" charset="0"/>
                  <a:ea typeface="Spoqa Han Sans Neo Regular"/>
                </a:rPr>
                <a:t>&lt;/span&gt;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27" name="텍스트 개체 틀 9">
            <a:extLst>
              <a:ext uri="{FF2B5EF4-FFF2-40B4-BE49-F238E27FC236}">
                <a16:creationId xmlns:a16="http://schemas.microsoft.com/office/drawing/2014/main" id="{95C6B28B-4EB9-3DE6-9FB9-F86671588E93}"/>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건설 </a:t>
            </a:r>
            <a:r>
              <a:rPr lang="en-US" altLang="ko-KR"/>
              <a:t>&gt; </a:t>
            </a:r>
            <a:r>
              <a:rPr lang="ko-KR" altLang="en-US"/>
              <a:t>본문 </a:t>
            </a:r>
          </a:p>
        </p:txBody>
      </p:sp>
      <p:sp>
        <p:nvSpPr>
          <p:cNvPr id="28" name="텍스트 개체 틀 11">
            <a:extLst>
              <a:ext uri="{FF2B5EF4-FFF2-40B4-BE49-F238E27FC236}">
                <a16:creationId xmlns:a16="http://schemas.microsoft.com/office/drawing/2014/main" id="{ADD4B575-2321-D5C2-A569-447D09D4DC6A}"/>
              </a:ext>
            </a:extLst>
          </p:cNvPr>
          <p:cNvSpPr>
            <a:spLocks noGrp="1"/>
          </p:cNvSpPr>
          <p:nvPr>
            <p:ph type="body" sz="quarter" idx="15"/>
          </p:nvPr>
        </p:nvSpPr>
        <p:spPr>
          <a:xfrm>
            <a:off x="1265556" y="1003126"/>
            <a:ext cx="8224519" cy="194400"/>
          </a:xfrm>
        </p:spPr>
        <p:txBody>
          <a:bodyPr/>
          <a:lstStyle/>
          <a:p>
            <a:r>
              <a:rPr lang="en-US" altLang="ko-KR"/>
              <a:t>https://www.cjenc.co.kr/kr/business/building-img.asp </a:t>
            </a:r>
            <a:endParaRPr lang="ko-KR" altLang="en-US"/>
          </a:p>
        </p:txBody>
      </p:sp>
      <p:sp>
        <p:nvSpPr>
          <p:cNvPr id="29" name="직사각형 28">
            <a:extLst>
              <a:ext uri="{FF2B5EF4-FFF2-40B4-BE49-F238E27FC236}">
                <a16:creationId xmlns:a16="http://schemas.microsoft.com/office/drawing/2014/main" id="{2B5CAD6F-1E2B-E497-BF1E-5703C5F80EFA}"/>
              </a:ext>
            </a:extLst>
          </p:cNvPr>
          <p:cNvSpPr/>
          <p:nvPr/>
        </p:nvSpPr>
        <p:spPr>
          <a:xfrm>
            <a:off x="5377815" y="3634123"/>
            <a:ext cx="3636645" cy="62514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grpSp>
        <p:nvGrpSpPr>
          <p:cNvPr id="2" name="그룹 1">
            <a:extLst>
              <a:ext uri="{FF2B5EF4-FFF2-40B4-BE49-F238E27FC236}">
                <a16:creationId xmlns:a16="http://schemas.microsoft.com/office/drawing/2014/main" id="{89DB8F1C-EE11-0EE3-F912-735E6ECA4456}"/>
              </a:ext>
            </a:extLst>
          </p:cNvPr>
          <p:cNvGrpSpPr/>
          <p:nvPr/>
        </p:nvGrpSpPr>
        <p:grpSpPr>
          <a:xfrm>
            <a:off x="632796" y="3609569"/>
            <a:ext cx="4104304" cy="963561"/>
            <a:chOff x="631825" y="4319397"/>
            <a:chExt cx="4104304" cy="963561"/>
          </a:xfrm>
        </p:grpSpPr>
        <p:sp>
          <p:nvSpPr>
            <p:cNvPr id="5" name="TextBox 4">
              <a:extLst>
                <a:ext uri="{FF2B5EF4-FFF2-40B4-BE49-F238E27FC236}">
                  <a16:creationId xmlns:a16="http://schemas.microsoft.com/office/drawing/2014/main" id="{C0DAEFF9-26EB-E3A6-E131-DF686D76B79C}"/>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문제점</a:t>
              </a:r>
            </a:p>
          </p:txBody>
        </p:sp>
        <p:sp>
          <p:nvSpPr>
            <p:cNvPr id="6" name="직사각형 5">
              <a:extLst>
                <a:ext uri="{FF2B5EF4-FFF2-40B4-BE49-F238E27FC236}">
                  <a16:creationId xmlns:a16="http://schemas.microsoft.com/office/drawing/2014/main" id="{030A39F8-6F6B-7237-13AB-7AD04C472BB8}"/>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C00000"/>
                  </a:solidFill>
                  <a:latin typeface="Consolas" panose="020B0609020204030204" pitchFamily="49" charset="0"/>
                  <a:ea typeface="Spoqa Han Sans Neo Regular"/>
                </a:rPr>
                <a:t>&lt;a </a:t>
              </a:r>
              <a:r>
                <a:rPr lang="en-US" altLang="ko-KR" sz="800" b="1" kern="0" err="1">
                  <a:solidFill>
                    <a:srgbClr val="C00000"/>
                  </a:solidFill>
                  <a:latin typeface="Consolas" panose="020B0609020204030204" pitchFamily="49" charset="0"/>
                  <a:ea typeface="Spoqa Han Sans Neo Regular"/>
                </a:rPr>
                <a:t>href</a:t>
              </a:r>
              <a:r>
                <a:rPr lang="en-US" altLang="ko-KR" sz="800" b="1" kern="0">
                  <a:solidFill>
                    <a:srgbClr val="C00000"/>
                  </a:solidFill>
                  <a:latin typeface="Consolas" panose="020B0609020204030204" pitchFamily="49" charset="0"/>
                  <a:ea typeface="Spoqa Han Sans Neo Regular"/>
                </a:rPr>
                <a:t>="#" onclick="</a:t>
              </a:r>
              <a:r>
                <a:rPr lang="en-US" altLang="ko-KR" sz="800" b="1" kern="0" err="1">
                  <a:solidFill>
                    <a:srgbClr val="C00000"/>
                  </a:solidFill>
                  <a:latin typeface="Consolas" panose="020B0609020204030204" pitchFamily="49" charset="0"/>
                  <a:ea typeface="Spoqa Han Sans Neo Regular"/>
                </a:rPr>
                <a:t>fnSearch</a:t>
              </a:r>
              <a:r>
                <a:rPr lang="en-US" altLang="ko-KR" sz="800" b="1" kern="0">
                  <a:solidFill>
                    <a:srgbClr val="C00000"/>
                  </a:solidFill>
                  <a:latin typeface="Consolas" panose="020B0609020204030204" pitchFamily="49" charset="0"/>
                  <a:ea typeface="Spoqa Han Sans Neo Regular"/>
                </a:rPr>
                <a:t>('3')"&gt;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&lt;span class="</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"&gt;&lt;/span&gt;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&lt;span class="txt"&gt;</a:t>
              </a:r>
              <a:r>
                <a:rPr lang="ko-KR" altLang="en-US" sz="800" kern="0">
                  <a:solidFill>
                    <a:srgbClr val="000000">
                      <a:lumMod val="95000"/>
                      <a:lumOff val="5000"/>
                    </a:srgbClr>
                  </a:solidFill>
                  <a:latin typeface="+mn-ea"/>
                </a:rPr>
                <a:t>플랜트</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물류</a:t>
              </a:r>
              <a:r>
                <a:rPr lang="en-US" altLang="ko-KR" sz="800" kern="0">
                  <a:solidFill>
                    <a:srgbClr val="000000">
                      <a:lumMod val="95000"/>
                      <a:lumOff val="5000"/>
                    </a:srgbClr>
                  </a:solidFill>
                  <a:latin typeface="Consolas" panose="020B0609020204030204" pitchFamily="49" charset="0"/>
                  <a:ea typeface="Spoqa Han Sans Neo Regular"/>
                </a:rPr>
                <a:t>&lt;/span&gt;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&lt;/a&gt;</a:t>
              </a:r>
              <a:endParaRPr lang="ko-KR" altLang="en-US" sz="800" kern="0">
                <a:solidFill>
                  <a:srgbClr val="000000">
                    <a:lumMod val="95000"/>
                    <a:lumOff val="5000"/>
                  </a:srgbClr>
                </a:solidFill>
                <a:latin typeface="Consolas" panose="020B0609020204030204" pitchFamily="49" charset="0"/>
                <a:ea typeface="Spoqa Han Sans Neo Regular"/>
              </a:endParaRPr>
            </a:p>
          </p:txBody>
        </p:sp>
      </p:grpSp>
    </p:spTree>
    <p:extLst>
      <p:ext uri="{BB962C8B-B14F-4D97-AF65-F5344CB8AC3E}">
        <p14:creationId xmlns:p14="http://schemas.microsoft.com/office/powerpoint/2010/main" val="1390953194"/>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2EFE5-28F3-58F6-57EC-4360F7D92374}"/>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8E6379D3-3CFF-3A49-09D0-921F0CBB226A}"/>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8CBC114C-B734-62D1-851C-6B9BC809A57C}"/>
              </a:ext>
            </a:extLst>
          </p:cNvPr>
          <p:cNvSpPr>
            <a:spLocks noGrp="1"/>
          </p:cNvSpPr>
          <p:nvPr>
            <p:ph type="body" sz="quarter" idx="20"/>
          </p:nvPr>
        </p:nvSpPr>
        <p:spPr>
          <a:xfrm>
            <a:off x="631825" y="2146610"/>
            <a:ext cx="4104000" cy="1428065"/>
          </a:xfrm>
        </p:spPr>
        <p:txBody>
          <a:bodyPr/>
          <a:lstStyle/>
          <a:p>
            <a:pPr lvl="0">
              <a:defRPr/>
            </a:pPr>
            <a:r>
              <a:rPr lang="ko-KR" altLang="en-US">
                <a:solidFill>
                  <a:srgbClr val="000000"/>
                </a:solidFill>
              </a:rPr>
              <a:t>사용자와의 상호작용에 따라 상태가 변경되는 컨트롤 요소의 상태 정보를 시각적으로만 구분함</a:t>
            </a:r>
            <a:endParaRPr lang="en-US" altLang="ko-KR">
              <a:solidFill>
                <a:srgbClr val="000000"/>
              </a:solidFill>
            </a:endParaRPr>
          </a:p>
          <a:p>
            <a:pPr lvl="0" fontAlgn="t">
              <a:defRPr/>
            </a:pPr>
            <a:r>
              <a:rPr lang="ko-KR" altLang="en-US">
                <a:solidFill>
                  <a:srgbClr val="000000"/>
                </a:solidFill>
              </a:rPr>
              <a:t>스크린 리더가 접근할 수 있는 형태로 요소의 상태에 관한 부가 설명을 제공해야 함</a:t>
            </a:r>
            <a:endParaRPr lang="en-US" altLang="ko-KR">
              <a:solidFill>
                <a:srgbClr val="000000"/>
              </a:solidFill>
            </a:endParaRPr>
          </a:p>
          <a:p>
            <a:pPr indent="0">
              <a:buNone/>
            </a:pPr>
            <a:r>
              <a:rPr lang="ko-KR" altLang="en-US">
                <a:highlight>
                  <a:srgbClr val="FFFF00"/>
                </a:highlight>
              </a:rPr>
              <a:t>동일 오류 페이지</a:t>
            </a:r>
            <a:endParaRPr lang="en-US" altLang="ko-KR">
              <a:highlight>
                <a:srgbClr val="FFFF00"/>
              </a:highlight>
            </a:endParaRPr>
          </a:p>
          <a:p>
            <a:pPr marL="171450" indent="-171450"/>
            <a:r>
              <a:rPr lang="ko-KR" altLang="en-US"/>
              <a:t>사업분야 </a:t>
            </a:r>
            <a:r>
              <a:rPr lang="en-US" altLang="ko-KR"/>
              <a:t>&gt; </a:t>
            </a:r>
            <a:r>
              <a:rPr lang="ko-KR" altLang="en-US"/>
              <a:t>환경 </a:t>
            </a:r>
            <a:r>
              <a:rPr lang="en-US" altLang="ko-KR"/>
              <a:t>&gt; </a:t>
            </a:r>
            <a:r>
              <a:rPr lang="ko-KR" altLang="en-US"/>
              <a:t>본문 </a:t>
            </a:r>
          </a:p>
        </p:txBody>
      </p:sp>
      <p:sp>
        <p:nvSpPr>
          <p:cNvPr id="18" name="제목 1">
            <a:extLst>
              <a:ext uri="{FF2B5EF4-FFF2-40B4-BE49-F238E27FC236}">
                <a16:creationId xmlns:a16="http://schemas.microsoft.com/office/drawing/2014/main" id="{EF28CF67-53D1-31E5-505F-DD5406F4104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86FF9414-6EC1-C390-95DB-F2EBFC5898AA}"/>
              </a:ext>
            </a:extLst>
          </p:cNvPr>
          <p:cNvPicPr>
            <a:picLocks noChangeAspect="1"/>
          </p:cNvPicPr>
          <p:nvPr/>
        </p:nvPicPr>
        <p:blipFill>
          <a:blip r:embed="rId3"/>
          <a:srcRect l="36375" t="64072" r="37231" b="852"/>
          <a:stretch>
            <a:fillRect/>
          </a:stretch>
        </p:blipFill>
        <p:spPr>
          <a:xfrm>
            <a:off x="5757562" y="3490638"/>
            <a:ext cx="3035376" cy="871688"/>
          </a:xfrm>
          <a:prstGeom prst="rect">
            <a:avLst/>
          </a:prstGeom>
        </p:spPr>
      </p:pic>
      <p:sp>
        <p:nvSpPr>
          <p:cNvPr id="19" name="직사각형 18">
            <a:extLst>
              <a:ext uri="{FF2B5EF4-FFF2-40B4-BE49-F238E27FC236}">
                <a16:creationId xmlns:a16="http://schemas.microsoft.com/office/drawing/2014/main" id="{36995A00-9CAD-A809-ACF8-51D99DC33296}"/>
              </a:ext>
            </a:extLst>
          </p:cNvPr>
          <p:cNvSpPr/>
          <p:nvPr/>
        </p:nvSpPr>
        <p:spPr>
          <a:xfrm>
            <a:off x="6435219" y="3674250"/>
            <a:ext cx="1918015" cy="57228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4" name="텍스트 개체 틀 5">
            <a:extLst>
              <a:ext uri="{FF2B5EF4-FFF2-40B4-BE49-F238E27FC236}">
                <a16:creationId xmlns:a16="http://schemas.microsoft.com/office/drawing/2014/main" id="{288D4E91-3E3D-E048-FB3A-FA5B41A6AD85}"/>
              </a:ext>
            </a:extLst>
          </p:cNvPr>
          <p:cNvSpPr txBox="1">
            <a:spLocks/>
          </p:cNvSpPr>
          <p:nvPr/>
        </p:nvSpPr>
        <p:spPr>
          <a:xfrm>
            <a:off x="1265556" y="1391926"/>
            <a:ext cx="6567444" cy="331200"/>
          </a:xfrm>
          <a:prstGeom prst="rect">
            <a:avLst/>
          </a:prstGeom>
        </p:spPr>
        <p:txBody>
          <a:bodyPr lIns="90000" tIns="36000" rIns="90000" bIns="36000" anchor="ctr">
            <a:noAutofit/>
          </a:bodyPr>
          <a:lstStyle>
            <a:lvl1pPr marL="0" indent="0" algn="l" defTabSz="914400" rtl="0" eaLnBrk="1" latinLnBrk="1" hangingPunct="1">
              <a:lnSpc>
                <a:spcPct val="100000"/>
              </a:lnSpc>
              <a:spcBef>
                <a:spcPts val="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목적이나 용도를 알기 어려운 링크 텍스트를 제공한 경우</a:t>
            </a:r>
          </a:p>
        </p:txBody>
      </p:sp>
      <p:sp>
        <p:nvSpPr>
          <p:cNvPr id="10" name="텍스트 개체 틀 2">
            <a:extLst>
              <a:ext uri="{FF2B5EF4-FFF2-40B4-BE49-F238E27FC236}">
                <a16:creationId xmlns:a16="http://schemas.microsoft.com/office/drawing/2014/main" id="{29D4BA6D-9E31-10E5-E141-E872DEDB12C1}"/>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grpSp>
        <p:nvGrpSpPr>
          <p:cNvPr id="13" name="그룹 12">
            <a:extLst>
              <a:ext uri="{FF2B5EF4-FFF2-40B4-BE49-F238E27FC236}">
                <a16:creationId xmlns:a16="http://schemas.microsoft.com/office/drawing/2014/main" id="{6134C74A-EFBE-79DB-B1CA-BA2466564F69}"/>
              </a:ext>
            </a:extLst>
          </p:cNvPr>
          <p:cNvGrpSpPr/>
          <p:nvPr/>
        </p:nvGrpSpPr>
        <p:grpSpPr>
          <a:xfrm>
            <a:off x="631521" y="3983186"/>
            <a:ext cx="4104304" cy="1911513"/>
            <a:chOff x="631825" y="4319397"/>
            <a:chExt cx="4104304" cy="1911513"/>
          </a:xfrm>
        </p:grpSpPr>
        <p:sp>
          <p:nvSpPr>
            <p:cNvPr id="14" name="TextBox 13">
              <a:extLst>
                <a:ext uri="{FF2B5EF4-FFF2-40B4-BE49-F238E27FC236}">
                  <a16:creationId xmlns:a16="http://schemas.microsoft.com/office/drawing/2014/main" id="{2E1D9CA9-B2A5-B43D-F97A-7C4C8B5182A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문제점</a:t>
              </a:r>
            </a:p>
          </p:txBody>
        </p:sp>
        <p:sp>
          <p:nvSpPr>
            <p:cNvPr id="15" name="직사각형 14">
              <a:extLst>
                <a:ext uri="{FF2B5EF4-FFF2-40B4-BE49-F238E27FC236}">
                  <a16:creationId xmlns:a16="http://schemas.microsoft.com/office/drawing/2014/main" id="{4727F6F4-80FE-DBC7-1585-05B1D844E900}"/>
                </a:ext>
              </a:extLst>
            </p:cNvPr>
            <p:cNvSpPr/>
            <p:nvPr/>
          </p:nvSpPr>
          <p:spPr>
            <a:xfrm>
              <a:off x="631825" y="4530600"/>
              <a:ext cx="4104000" cy="170031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 class="</a:t>
              </a:r>
              <a:r>
                <a:rPr lang="en-US" altLang="ko-KR" sz="800" kern="0" err="1">
                  <a:solidFill>
                    <a:srgbClr val="000000">
                      <a:lumMod val="95000"/>
                      <a:lumOff val="5000"/>
                    </a:srgbClr>
                  </a:solidFill>
                  <a:latin typeface="Consolas" panose="020B0609020204030204" pitchFamily="49" charset="0"/>
                  <a:ea typeface="Spoqa Han Sans Neo Regular"/>
                </a:rPr>
                <a:t>arr</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fnOrder</a:t>
              </a:r>
              <a:r>
                <a:rPr lang="en-US" altLang="ko-KR" sz="800" kern="0">
                  <a:solidFill>
                    <a:srgbClr val="000000">
                      <a:lumMod val="95000"/>
                      <a:lumOff val="5000"/>
                    </a:srgbClr>
                  </a:solidFill>
                  <a:latin typeface="Consolas" panose="020B0609020204030204" pitchFamily="49" charset="0"/>
                  <a:ea typeface="Spoqa Han Sans Neo Regular"/>
                </a:rPr>
                <a:t>('up')" class="down on" id="adown"&gt;</a:t>
              </a:r>
              <a:r>
                <a:rPr lang="ko-KR" altLang="en-US" sz="800" kern="0">
                  <a:solidFill>
                    <a:srgbClr val="000000">
                      <a:lumMod val="95000"/>
                      <a:lumOff val="5000"/>
                    </a:srgbClr>
                  </a:solidFill>
                  <a:latin typeface="+mn-ea"/>
                </a:rPr>
                <a:t>내림차순</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b="1" kern="0">
                  <a:solidFill>
                    <a:srgbClr val="C00000"/>
                  </a:solidFill>
                  <a:latin typeface="Consolas" panose="020B0609020204030204" pitchFamily="49" charset="0"/>
                  <a:ea typeface="Spoqa Han Sans Neo Regular"/>
                </a:rPr>
                <a:t>&lt;a </a:t>
              </a:r>
              <a:r>
                <a:rPr lang="en-US" altLang="ko-KR" sz="800" b="1" kern="0" err="1">
                  <a:solidFill>
                    <a:srgbClr val="C00000"/>
                  </a:solidFill>
                  <a:latin typeface="Consolas" panose="020B0609020204030204" pitchFamily="49" charset="0"/>
                  <a:ea typeface="Spoqa Han Sans Neo Regular"/>
                </a:rPr>
                <a:t>href</a:t>
              </a:r>
              <a:r>
                <a:rPr lang="en-US" altLang="ko-KR" sz="800" b="1" kern="0">
                  <a:solidFill>
                    <a:srgbClr val="C00000"/>
                  </a:solidFill>
                  <a:latin typeface="Consolas" panose="020B0609020204030204" pitchFamily="49" charset="0"/>
                  <a:ea typeface="Spoqa Han Sans Neo Regular"/>
                </a:rPr>
                <a:t>="#" onclick="</a:t>
              </a:r>
              <a:r>
                <a:rPr lang="en-US" altLang="ko-KR" sz="800" b="1" kern="0" err="1">
                  <a:solidFill>
                    <a:srgbClr val="C00000"/>
                  </a:solidFill>
                  <a:latin typeface="Consolas" panose="020B0609020204030204" pitchFamily="49" charset="0"/>
                  <a:ea typeface="Spoqa Han Sans Neo Regular"/>
                </a:rPr>
                <a:t>fnOrder</a:t>
              </a:r>
              <a:r>
                <a:rPr lang="en-US" altLang="ko-KR" sz="800" b="1" kern="0">
                  <a:solidFill>
                    <a:srgbClr val="C00000"/>
                  </a:solidFill>
                  <a:latin typeface="Consolas" panose="020B0609020204030204" pitchFamily="49" charset="0"/>
                  <a:ea typeface="Spoqa Han Sans Neo Regular"/>
                </a:rPr>
                <a:t>('down')" class="up" 	id="</a:t>
              </a:r>
              <a:r>
                <a:rPr lang="en-US" altLang="ko-KR" sz="800" b="1" kern="0" err="1">
                  <a:solidFill>
                    <a:srgbClr val="C00000"/>
                  </a:solidFill>
                  <a:latin typeface="Consolas" panose="020B0609020204030204" pitchFamily="49" charset="0"/>
                  <a:ea typeface="Spoqa Han Sans Neo Regular"/>
                </a:rPr>
                <a:t>aup</a:t>
              </a:r>
              <a:r>
                <a:rPr lang="en-US" altLang="ko-KR" sz="800" b="1" kern="0">
                  <a:solidFill>
                    <a:srgbClr val="C00000"/>
                  </a:solidFill>
                  <a:latin typeface="Consolas" panose="020B0609020204030204" pitchFamily="49" charset="0"/>
                  <a:ea typeface="Spoqa Han Sans Neo Regular"/>
                </a:rPr>
                <a:t>"&gt;</a:t>
              </a:r>
              <a:r>
                <a:rPr lang="ko-KR" altLang="en-US" sz="800" b="1" kern="0">
                  <a:solidFill>
                    <a:srgbClr val="C00000"/>
                  </a:solidFill>
                  <a:latin typeface="+mn-ea"/>
                </a:rPr>
                <a:t>오름차순</a:t>
              </a:r>
              <a:r>
                <a:rPr lang="en-US" altLang="ko-KR" sz="800" b="1" kern="0">
                  <a:solidFill>
                    <a:srgbClr val="C00000"/>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&lt;/span&gt;</a:t>
              </a:r>
            </a:p>
            <a:p>
              <a:pPr lvl="0" defTabSz="144000">
                <a:lnSpc>
                  <a:spcPct val="110000"/>
                </a:lnSpc>
                <a:defRPr/>
              </a:pP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 class="icon-view"&gt;</a:t>
              </a:r>
            </a:p>
            <a:p>
              <a:pPr lvl="0" defTabSz="144000">
                <a:lnSpc>
                  <a:spcPct val="110000"/>
                </a:lnSpc>
                <a:defRPr/>
              </a:pPr>
              <a:r>
                <a:rPr lang="en-US" altLang="ko-KR" sz="800" b="1" kern="0">
                  <a:solidFill>
                    <a:srgbClr val="C00000"/>
                  </a:solidFill>
                  <a:latin typeface="Consolas" panose="020B0609020204030204" pitchFamily="49" charset="0"/>
                  <a:ea typeface="Spoqa Han Sans Neo Regular"/>
                </a:rPr>
                <a:t>	&lt;a </a:t>
              </a:r>
              <a:r>
                <a:rPr lang="en-US" altLang="ko-KR" sz="800" b="1" kern="0" err="1">
                  <a:solidFill>
                    <a:srgbClr val="C00000"/>
                  </a:solidFill>
                  <a:latin typeface="Consolas" panose="020B0609020204030204" pitchFamily="49" charset="0"/>
                  <a:ea typeface="Spoqa Han Sans Neo Regular"/>
                </a:rPr>
                <a:t>href</a:t>
              </a:r>
              <a:r>
                <a:rPr lang="en-US" altLang="ko-KR" sz="800" b="1" kern="0">
                  <a:solidFill>
                    <a:srgbClr val="C00000"/>
                  </a:solidFill>
                  <a:latin typeface="Consolas" panose="020B0609020204030204" pitchFamily="49" charset="0"/>
                  <a:ea typeface="Spoqa Han Sans Neo Regular"/>
                </a:rPr>
                <a:t>="#" class="block on</a:t>
              </a:r>
              <a:r>
                <a:rPr lang="en-US" altLang="ko-KR" sz="800" b="1" kern="0">
                  <a:solidFill>
                    <a:srgbClr val="C00000"/>
                  </a:solidFill>
                  <a:latin typeface="Consolas" panose="020B0609020204030204" pitchFamily="49" charset="0"/>
                </a:rPr>
                <a:t>"</a:t>
              </a:r>
              <a:r>
                <a:rPr lang="en-US" altLang="ko-KR" sz="800" b="1" kern="0">
                  <a:solidFill>
                    <a:srgbClr val="C00000"/>
                  </a:solidFill>
                  <a:latin typeface="Consolas" panose="020B0609020204030204" pitchFamily="49" charset="0"/>
                  <a:ea typeface="Spoqa Han Sans Neo Regular"/>
                </a:rPr>
                <a:t>&gt;</a:t>
              </a:r>
              <a:r>
                <a:rPr lang="ko-KR" altLang="en-US" sz="800" b="1" kern="0" err="1">
                  <a:solidFill>
                    <a:srgbClr val="C00000"/>
                  </a:solidFill>
                  <a:latin typeface="+mn-ea"/>
                </a:rPr>
                <a:t>블럭형</a:t>
              </a:r>
              <a:r>
                <a:rPr lang="ko-KR" altLang="en-US" sz="800" b="1" kern="0">
                  <a:solidFill>
                    <a:srgbClr val="C00000"/>
                  </a:solidFill>
                  <a:latin typeface="+mn-ea"/>
                </a:rPr>
                <a:t> 이미지 보기</a:t>
              </a:r>
              <a:r>
                <a:rPr lang="en-US" altLang="ko-KR" sz="800" b="1" kern="0">
                  <a:solidFill>
                    <a:srgbClr val="C00000"/>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fnTab</a:t>
              </a:r>
              <a:r>
                <a:rPr lang="en-US" altLang="ko-KR" sz="800" kern="0">
                  <a:solidFill>
                    <a:srgbClr val="000000">
                      <a:lumMod val="95000"/>
                      <a:lumOff val="5000"/>
                    </a:srgbClr>
                  </a:solidFill>
                  <a:latin typeface="Consolas" panose="020B0609020204030204" pitchFamily="49" charset="0"/>
                  <a:ea typeface="Spoqa Han Sans Neo Regular"/>
                </a:rPr>
                <a:t>();" class="list"&gt;</a:t>
              </a:r>
              <a:r>
                <a:rPr lang="ko-KR" altLang="en-US" sz="800" kern="0">
                  <a:solidFill>
                    <a:srgbClr val="000000">
                      <a:lumMod val="95000"/>
                      <a:lumOff val="5000"/>
                    </a:srgbClr>
                  </a:solidFill>
                  <a:latin typeface="+mn-ea"/>
                </a:rPr>
                <a:t>리스트 보기</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27" name="텍스트 개체 틀 9">
            <a:extLst>
              <a:ext uri="{FF2B5EF4-FFF2-40B4-BE49-F238E27FC236}">
                <a16:creationId xmlns:a16="http://schemas.microsoft.com/office/drawing/2014/main" id="{1C417684-D68B-C3D1-24E4-3A2344E36CC3}"/>
              </a:ext>
            </a:extLst>
          </p:cNvPr>
          <p:cNvSpPr>
            <a:spLocks noGrp="1"/>
          </p:cNvSpPr>
          <p:nvPr>
            <p:ph type="body" sz="quarter" idx="11"/>
          </p:nvPr>
        </p:nvSpPr>
        <p:spPr>
          <a:xfrm>
            <a:off x="1265556" y="808726"/>
            <a:ext cx="8224519" cy="194400"/>
          </a:xfrm>
        </p:spPr>
        <p:txBody>
          <a:bodyPr/>
          <a:lstStyle/>
          <a:p>
            <a:pPr marL="171450" indent="-171450"/>
            <a:r>
              <a:rPr lang="ko-KR" altLang="en-US"/>
              <a:t>사업분야 </a:t>
            </a:r>
            <a:r>
              <a:rPr lang="en-US" altLang="ko-KR"/>
              <a:t>&gt; </a:t>
            </a:r>
            <a:r>
              <a:rPr lang="ko-KR" altLang="en-US"/>
              <a:t>건설 </a:t>
            </a:r>
            <a:r>
              <a:rPr lang="en-US" altLang="ko-KR"/>
              <a:t>&gt; </a:t>
            </a:r>
            <a:r>
              <a:rPr lang="ko-KR" altLang="en-US"/>
              <a:t>본문 </a:t>
            </a:r>
          </a:p>
        </p:txBody>
      </p:sp>
      <p:sp>
        <p:nvSpPr>
          <p:cNvPr id="28" name="텍스트 개체 틀 11">
            <a:extLst>
              <a:ext uri="{FF2B5EF4-FFF2-40B4-BE49-F238E27FC236}">
                <a16:creationId xmlns:a16="http://schemas.microsoft.com/office/drawing/2014/main" id="{C53A1CBE-1E61-A4A5-2B8F-51DFF03856F6}"/>
              </a:ext>
            </a:extLst>
          </p:cNvPr>
          <p:cNvSpPr>
            <a:spLocks noGrp="1"/>
          </p:cNvSpPr>
          <p:nvPr>
            <p:ph type="body" sz="quarter" idx="15"/>
          </p:nvPr>
        </p:nvSpPr>
        <p:spPr>
          <a:xfrm>
            <a:off x="1265556" y="1003126"/>
            <a:ext cx="8224519" cy="194400"/>
          </a:xfrm>
        </p:spPr>
        <p:txBody>
          <a:bodyPr/>
          <a:lstStyle/>
          <a:p>
            <a:r>
              <a:rPr lang="en-US" altLang="ko-KR"/>
              <a:t>https://www.cjenc.co.kr/kr/business/building-img.asp </a:t>
            </a:r>
            <a:endParaRPr lang="ko-KR" altLang="en-US"/>
          </a:p>
        </p:txBody>
      </p:sp>
      <p:sp>
        <p:nvSpPr>
          <p:cNvPr id="8" name="TextBox 7">
            <a:extLst>
              <a:ext uri="{FF2B5EF4-FFF2-40B4-BE49-F238E27FC236}">
                <a16:creationId xmlns:a16="http://schemas.microsoft.com/office/drawing/2014/main" id="{FF18235F-A5AA-EF36-4936-8F4857C5AEB3}"/>
              </a:ext>
            </a:extLst>
          </p:cNvPr>
          <p:cNvSpPr txBox="1"/>
          <p:nvPr/>
        </p:nvSpPr>
        <p:spPr>
          <a:xfrm>
            <a:off x="215900" y="6141794"/>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개선 방안 다음 장에 계속</a:t>
            </a:r>
            <a:endParaRPr lang="ko-KR" altLang="en-US" b="1" i="1"/>
          </a:p>
        </p:txBody>
      </p:sp>
    </p:spTree>
    <p:extLst>
      <p:ext uri="{BB962C8B-B14F-4D97-AF65-F5344CB8AC3E}">
        <p14:creationId xmlns:p14="http://schemas.microsoft.com/office/powerpoint/2010/main" val="454154751"/>
      </p:ext>
    </p:extLst>
  </p:cSld>
  <p:clrMapOvr>
    <a:masterClrMapping/>
  </p:clrMapOvr>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D63DC-6451-941E-0AC1-9D374CC711ED}"/>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84ECB2A2-BF27-FC77-5051-861FCF6CE4F2}"/>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27" name="텍스트 개체 틀 9">
            <a:extLst>
              <a:ext uri="{FF2B5EF4-FFF2-40B4-BE49-F238E27FC236}">
                <a16:creationId xmlns:a16="http://schemas.microsoft.com/office/drawing/2014/main" id="{133777E6-F44D-2255-EA07-84E084961774}"/>
              </a:ext>
            </a:extLst>
          </p:cNvPr>
          <p:cNvSpPr>
            <a:spLocks noGrp="1"/>
          </p:cNvSpPr>
          <p:nvPr>
            <p:ph type="body" sz="quarter" idx="11"/>
          </p:nvPr>
        </p:nvSpPr>
        <p:spPr/>
        <p:txBody>
          <a:bodyPr/>
          <a:lstStyle/>
          <a:p>
            <a:pPr marL="171450" indent="-171450"/>
            <a:r>
              <a:rPr lang="ko-KR" altLang="en-US"/>
              <a:t>사업분야 </a:t>
            </a:r>
            <a:r>
              <a:rPr lang="en-US" altLang="ko-KR"/>
              <a:t>&gt; </a:t>
            </a:r>
            <a:r>
              <a:rPr lang="ko-KR" altLang="en-US"/>
              <a:t>건설 </a:t>
            </a:r>
            <a:r>
              <a:rPr lang="en-US" altLang="ko-KR"/>
              <a:t>&gt; </a:t>
            </a:r>
            <a:r>
              <a:rPr lang="ko-KR" altLang="en-US"/>
              <a:t>본문 </a:t>
            </a:r>
          </a:p>
        </p:txBody>
      </p:sp>
      <p:sp>
        <p:nvSpPr>
          <p:cNvPr id="10" name="텍스트 개체 틀 2">
            <a:extLst>
              <a:ext uri="{FF2B5EF4-FFF2-40B4-BE49-F238E27FC236}">
                <a16:creationId xmlns:a16="http://schemas.microsoft.com/office/drawing/2014/main" id="{778640A5-B8F0-649D-407F-C5AFA6D84A6B}"/>
              </a:ext>
            </a:extLst>
          </p:cNvPr>
          <p:cNvSpPr>
            <a:spLocks noGrp="1"/>
          </p:cNvSpPr>
          <p:nvPr>
            <p:ph type="body" sz="quarter" idx="15"/>
          </p:nvPr>
        </p:nvSpPr>
        <p:spPr/>
        <p:txBody>
          <a:bodyPr/>
          <a:lstStyle/>
          <a:p>
            <a:r>
              <a:rPr lang="en-US" altLang="ko-KR"/>
              <a:t>https://www.cjenc.co.kr/kr/business/building-img.asp </a:t>
            </a:r>
            <a:endParaRPr lang="ko-KR" altLang="ko-KR">
              <a:effectLst/>
            </a:endParaRPr>
          </a:p>
        </p:txBody>
      </p:sp>
      <p:sp>
        <p:nvSpPr>
          <p:cNvPr id="5" name="텍스트 개체 틀 4">
            <a:extLst>
              <a:ext uri="{FF2B5EF4-FFF2-40B4-BE49-F238E27FC236}">
                <a16:creationId xmlns:a16="http://schemas.microsoft.com/office/drawing/2014/main" id="{C23D7F5B-7085-7076-15B7-44A52A5E98FA}"/>
              </a:ext>
            </a:extLst>
          </p:cNvPr>
          <p:cNvSpPr>
            <a:spLocks noGrp="1"/>
          </p:cNvSpPr>
          <p:nvPr>
            <p:ph type="body" sz="quarter" idx="16"/>
          </p:nvPr>
        </p:nvSpPr>
        <p:spPr/>
        <p:txBody>
          <a:bodyPr/>
          <a:lstStyle/>
          <a:p>
            <a:r>
              <a:rPr lang="en-US" altLang="ko-KR"/>
              <a:t>19. (</a:t>
            </a:r>
            <a:r>
              <a:rPr lang="ko-KR" altLang="ko-KR"/>
              <a:t>적절한 링크 텍스트</a:t>
            </a:r>
            <a:r>
              <a:rPr lang="en-US" altLang="ko-KR"/>
              <a:t>) </a:t>
            </a:r>
            <a:r>
              <a:rPr lang="ko-KR" altLang="ko-KR"/>
              <a:t>링크 텍스트는 용도나 목적을 이해할 수 있도록 제공해야 한다</a:t>
            </a:r>
            <a:r>
              <a:rPr lang="en-US" altLang="ko-KR"/>
              <a:t>.</a:t>
            </a:r>
            <a:endParaRPr lang="ko-KR" altLang="ko-KR"/>
          </a:p>
        </p:txBody>
      </p:sp>
      <p:sp>
        <p:nvSpPr>
          <p:cNvPr id="9" name="텍스트 개체 틀 8">
            <a:extLst>
              <a:ext uri="{FF2B5EF4-FFF2-40B4-BE49-F238E27FC236}">
                <a16:creationId xmlns:a16="http://schemas.microsoft.com/office/drawing/2014/main" id="{96C3120A-F7C0-4835-5BB8-AC4739525231}"/>
              </a:ext>
            </a:extLst>
          </p:cNvPr>
          <p:cNvSpPr>
            <a:spLocks noGrp="1"/>
          </p:cNvSpPr>
          <p:nvPr>
            <p:ph type="body" sz="quarter" idx="19"/>
          </p:nvPr>
        </p:nvSpPr>
        <p:spPr/>
        <p:txBody>
          <a:bodyPr/>
          <a:lstStyle/>
          <a:p>
            <a:r>
              <a:rPr lang="ko-KR" altLang="en-US"/>
              <a:t>상</a:t>
            </a:r>
          </a:p>
        </p:txBody>
      </p:sp>
      <p:sp>
        <p:nvSpPr>
          <p:cNvPr id="4" name="텍스트 개체 틀 5">
            <a:extLst>
              <a:ext uri="{FF2B5EF4-FFF2-40B4-BE49-F238E27FC236}">
                <a16:creationId xmlns:a16="http://schemas.microsoft.com/office/drawing/2014/main" id="{308036A7-9C60-5842-F8D6-F44E28E279DF}"/>
              </a:ext>
            </a:extLst>
          </p:cNvPr>
          <p:cNvSpPr txBox="1">
            <a:spLocks/>
          </p:cNvSpPr>
          <p:nvPr/>
        </p:nvSpPr>
        <p:spPr>
          <a:xfrm>
            <a:off x="1265556" y="1391926"/>
            <a:ext cx="6567444" cy="331200"/>
          </a:xfrm>
          <a:prstGeom prst="rect">
            <a:avLst/>
          </a:prstGeom>
        </p:spPr>
        <p:txBody>
          <a:bodyPr lIns="90000" tIns="36000" rIns="90000" bIns="36000" anchor="ctr">
            <a:noAutofit/>
          </a:bodyPr>
          <a:lstStyle>
            <a:lvl1pPr marL="0" indent="0" algn="l" defTabSz="914400" rtl="0" eaLnBrk="1" latinLnBrk="1" hangingPunct="1">
              <a:lnSpc>
                <a:spcPct val="100000"/>
              </a:lnSpc>
              <a:spcBef>
                <a:spcPts val="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2pPr>
            <a:lvl3pPr marL="9144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1"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목적이나 용도를 알기 어려운 링크 텍스트를 제공한 경우</a:t>
            </a:r>
          </a:p>
        </p:txBody>
      </p:sp>
      <p:grpSp>
        <p:nvGrpSpPr>
          <p:cNvPr id="13" name="그룹 12">
            <a:extLst>
              <a:ext uri="{FF2B5EF4-FFF2-40B4-BE49-F238E27FC236}">
                <a16:creationId xmlns:a16="http://schemas.microsoft.com/office/drawing/2014/main" id="{4AAEEF97-1005-77EF-DABA-CDDF15277DC9}"/>
              </a:ext>
            </a:extLst>
          </p:cNvPr>
          <p:cNvGrpSpPr/>
          <p:nvPr/>
        </p:nvGrpSpPr>
        <p:grpSpPr>
          <a:xfrm>
            <a:off x="632796" y="2555167"/>
            <a:ext cx="4104304" cy="1911513"/>
            <a:chOff x="631825" y="4319397"/>
            <a:chExt cx="4104304" cy="1911513"/>
          </a:xfrm>
        </p:grpSpPr>
        <p:sp>
          <p:nvSpPr>
            <p:cNvPr id="14" name="TextBox 13">
              <a:extLst>
                <a:ext uri="{FF2B5EF4-FFF2-40B4-BE49-F238E27FC236}">
                  <a16:creationId xmlns:a16="http://schemas.microsoft.com/office/drawing/2014/main" id="{54820D66-84DA-87C0-589A-FAD633F96E94}"/>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687EB3A9-2315-F18E-7623-752F1C867E7D}"/>
                </a:ext>
              </a:extLst>
            </p:cNvPr>
            <p:cNvSpPr/>
            <p:nvPr/>
          </p:nvSpPr>
          <p:spPr>
            <a:xfrm>
              <a:off x="631825" y="4530600"/>
              <a:ext cx="4104000" cy="170031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 class="</a:t>
              </a:r>
              <a:r>
                <a:rPr lang="en-US" altLang="ko-KR" sz="800" kern="0" err="1">
                  <a:solidFill>
                    <a:srgbClr val="000000">
                      <a:lumMod val="95000"/>
                      <a:lumOff val="5000"/>
                    </a:srgbClr>
                  </a:solidFill>
                  <a:latin typeface="Consolas" panose="020B0609020204030204" pitchFamily="49" charset="0"/>
                  <a:ea typeface="Spoqa Han Sans Neo Regular"/>
                </a:rPr>
                <a:t>arr</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fnOrder</a:t>
              </a:r>
              <a:r>
                <a:rPr lang="en-US" altLang="ko-KR" sz="800" kern="0">
                  <a:solidFill>
                    <a:srgbClr val="000000">
                      <a:lumMod val="95000"/>
                      <a:lumOff val="5000"/>
                    </a:srgbClr>
                  </a:solidFill>
                  <a:latin typeface="Consolas" panose="020B0609020204030204" pitchFamily="49" charset="0"/>
                  <a:ea typeface="Spoqa Han Sans Neo Regular"/>
                </a:rPr>
                <a:t>('up')" class="down on" id="adown"&gt;</a:t>
              </a:r>
              <a:r>
                <a:rPr lang="ko-KR" altLang="en-US" sz="800" kern="0">
                  <a:solidFill>
                    <a:srgbClr val="000000">
                      <a:lumMod val="95000"/>
                      <a:lumOff val="5000"/>
                    </a:srgbClr>
                  </a:solidFill>
                  <a:latin typeface="+mn-ea"/>
                </a:rPr>
                <a:t>내림차순</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fnOrder</a:t>
              </a:r>
              <a:r>
                <a:rPr lang="en-US" altLang="ko-KR" sz="800" kern="0">
                  <a:solidFill>
                    <a:srgbClr val="000000">
                      <a:lumMod val="95000"/>
                      <a:lumOff val="5000"/>
                    </a:srgbClr>
                  </a:solidFill>
                  <a:latin typeface="Consolas" panose="020B0609020204030204" pitchFamily="49" charset="0"/>
                  <a:ea typeface="Spoqa Han Sans Neo Regular"/>
                </a:rPr>
                <a:t>('down')" class="up" 	id="</a:t>
              </a:r>
              <a:r>
                <a:rPr lang="en-US" altLang="ko-KR" sz="800" kern="0" err="1">
                  <a:solidFill>
                    <a:srgbClr val="000000">
                      <a:lumMod val="95000"/>
                      <a:lumOff val="5000"/>
                    </a:srgbClr>
                  </a:solidFill>
                  <a:latin typeface="Consolas" panose="020B0609020204030204" pitchFamily="49" charset="0"/>
                  <a:ea typeface="Spoqa Han Sans Neo Regular"/>
                </a:rPr>
                <a:t>aup</a:t>
              </a:r>
              <a:r>
                <a:rPr lang="en-US" altLang="ko-KR" sz="800" kern="0">
                  <a:solidFill>
                    <a:srgbClr val="000000">
                      <a:lumMod val="95000"/>
                      <a:lumOff val="5000"/>
                    </a:srgbClr>
                  </a:solidFill>
                  <a:latin typeface="Consolas" panose="020B0609020204030204" pitchFamily="49" charset="0"/>
                  <a:ea typeface="Spoqa Han Sans Neo Regular"/>
                </a:rPr>
                <a:t>"</a:t>
              </a:r>
              <a:r>
                <a:rPr lang="en-US" altLang="ko-KR" sz="800" b="1" kern="0">
                  <a:solidFill>
                    <a:schemeClr val="accent1"/>
                  </a:solidFill>
                  <a:latin typeface="Consolas" panose="020B0609020204030204" pitchFamily="49" charset="0"/>
                  <a:ea typeface="Spoqa Han Sans Neo Regular"/>
                </a:rPr>
                <a:t> title</a:t>
              </a:r>
              <a:r>
                <a:rPr lang="ko-KR" altLang="en-US" sz="800" b="1" kern="0">
                  <a:solidFill>
                    <a:schemeClr val="accent1"/>
                  </a:solidFill>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rPr>
                <a:t>="</a:t>
              </a:r>
              <a:r>
                <a:rPr lang="ko-KR" altLang="en-US" sz="800" b="1" kern="0">
                  <a:solidFill>
                    <a:schemeClr val="accent1"/>
                  </a:solidFill>
                  <a:latin typeface="Consolas" panose="020B0609020204030204" pitchFamily="49" charset="0"/>
                </a:rPr>
                <a:t>선택됨</a:t>
              </a:r>
              <a:r>
                <a:rPr lang="en-US" altLang="ko-KR" sz="800" b="1" kern="0">
                  <a:solidFill>
                    <a:schemeClr val="accent1"/>
                  </a:solidFill>
                  <a:latin typeface="Consolas" panose="020B0609020204030204" pitchFamily="49" charset="0"/>
                </a:rPr>
                <a:t>"</a:t>
              </a:r>
              <a:r>
                <a:rPr lang="en-US" altLang="ko-KR" sz="800" kern="0">
                  <a:solidFill>
                    <a:srgbClr val="000000">
                      <a:lumMod val="95000"/>
                      <a:lumOff val="5000"/>
                    </a:srgbClr>
                  </a:solidFill>
                  <a:latin typeface="Consolas" panose="020B0609020204030204" pitchFamily="49" charset="0"/>
                  <a:ea typeface="Spoqa Han Sans Neo Regular"/>
                </a:rPr>
                <a:t>&gt;</a:t>
              </a:r>
              <a:r>
                <a:rPr lang="ko-KR" altLang="en-US" sz="800" kern="0">
                  <a:solidFill>
                    <a:srgbClr val="000000">
                      <a:lumMod val="95000"/>
                      <a:lumOff val="5000"/>
                    </a:srgbClr>
                  </a:solidFill>
                  <a:latin typeface="+mn-ea"/>
                </a:rPr>
                <a:t>오름차순</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&lt;/span&gt;</a:t>
              </a:r>
            </a:p>
            <a:p>
              <a:pPr lvl="0" defTabSz="144000">
                <a:lnSpc>
                  <a:spcPct val="110000"/>
                </a:lnSpc>
                <a:defRPr/>
              </a:pP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 class="icon-view"&gt;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class="block on</a:t>
              </a:r>
              <a:r>
                <a:rPr lang="en-US" altLang="ko-KR" sz="800" kern="0">
                  <a:solidFill>
                    <a:srgbClr val="000000">
                      <a:lumMod val="95000"/>
                      <a:lumOff val="5000"/>
                    </a:srgbClr>
                  </a:solidFill>
                  <a:latin typeface="Consolas" panose="020B0609020204030204" pitchFamily="49" charset="0"/>
                </a:rPr>
                <a:t>"</a:t>
              </a:r>
              <a:r>
                <a:rPr lang="en-US" altLang="ko-KR" sz="800" b="1" kern="0">
                  <a:solidFill>
                    <a:schemeClr val="accent1"/>
                  </a:solidFill>
                  <a:latin typeface="Consolas" panose="020B0609020204030204" pitchFamily="49" charset="0"/>
                </a:rPr>
                <a:t>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rPr>
                <a:t>="</a:t>
              </a:r>
              <a:r>
                <a:rPr lang="ko-KR" altLang="en-US" sz="800" b="1" kern="0">
                  <a:solidFill>
                    <a:schemeClr val="accent1"/>
                  </a:solidFill>
                  <a:latin typeface="Consolas" panose="020B0609020204030204" pitchFamily="49" charset="0"/>
                </a:rPr>
                <a:t>선택됨</a:t>
              </a:r>
              <a:r>
                <a:rPr lang="en-US" altLang="ko-KR" sz="800" b="1" kern="0">
                  <a:solidFill>
                    <a:schemeClr val="accent1"/>
                  </a:solidFill>
                  <a:latin typeface="Consolas" panose="020B0609020204030204" pitchFamily="49" charset="0"/>
                </a:rPr>
                <a:t>"</a:t>
              </a:r>
              <a:r>
                <a:rPr lang="en-US" altLang="ko-KR" sz="800" kern="0">
                  <a:solidFill>
                    <a:srgbClr val="000000">
                      <a:lumMod val="95000"/>
                      <a:lumOff val="5000"/>
                    </a:srgbClr>
                  </a:solidFill>
                  <a:latin typeface="Consolas" panose="020B0609020204030204" pitchFamily="49" charset="0"/>
                  <a:ea typeface="Spoqa Han Sans Neo Regular"/>
                </a:rPr>
                <a:t>&gt;</a:t>
              </a:r>
              <a:r>
                <a:rPr lang="ko-KR" altLang="en-US" sz="800" kern="0" err="1">
                  <a:solidFill>
                    <a:srgbClr val="000000">
                      <a:lumMod val="95000"/>
                      <a:lumOff val="5000"/>
                    </a:srgbClr>
                  </a:solidFill>
                  <a:latin typeface="+mn-ea"/>
                </a:rPr>
                <a:t>블럭형</a:t>
              </a:r>
              <a:r>
                <a:rPr lang="ko-KR" altLang="en-US" sz="800" kern="0">
                  <a:solidFill>
                    <a:srgbClr val="000000">
                      <a:lumMod val="95000"/>
                      <a:lumOff val="5000"/>
                    </a:srgbClr>
                  </a:solidFill>
                  <a:latin typeface="+mn-ea"/>
                </a:rPr>
                <a:t> 이미지 보기</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 onclick="</a:t>
              </a:r>
              <a:r>
                <a:rPr lang="en-US" altLang="ko-KR" sz="800" kern="0" err="1">
                  <a:solidFill>
                    <a:srgbClr val="000000">
                      <a:lumMod val="95000"/>
                      <a:lumOff val="5000"/>
                    </a:srgbClr>
                  </a:solidFill>
                  <a:latin typeface="Consolas" panose="020B0609020204030204" pitchFamily="49" charset="0"/>
                  <a:ea typeface="Spoqa Han Sans Neo Regular"/>
                </a:rPr>
                <a:t>fnTab</a:t>
              </a:r>
              <a:r>
                <a:rPr lang="en-US" altLang="ko-KR" sz="800" kern="0">
                  <a:solidFill>
                    <a:srgbClr val="000000">
                      <a:lumMod val="95000"/>
                      <a:lumOff val="5000"/>
                    </a:srgbClr>
                  </a:solidFill>
                  <a:latin typeface="Consolas" panose="020B0609020204030204" pitchFamily="49" charset="0"/>
                  <a:ea typeface="Spoqa Han Sans Neo Regular"/>
                </a:rPr>
                <a:t>();" class="list"&gt;</a:t>
              </a:r>
              <a:r>
                <a:rPr lang="ko-KR" altLang="en-US" sz="800" kern="0">
                  <a:solidFill>
                    <a:srgbClr val="000000">
                      <a:lumMod val="95000"/>
                      <a:lumOff val="5000"/>
                    </a:srgbClr>
                  </a:solidFill>
                  <a:latin typeface="+mn-ea"/>
                </a:rPr>
                <a:t>리스트 보기</a:t>
              </a:r>
              <a:r>
                <a:rPr lang="en-US" altLang="ko-KR" sz="800" kern="0">
                  <a:solidFill>
                    <a:srgbClr val="000000">
                      <a:lumMod val="95000"/>
                      <a:lumOff val="5000"/>
                    </a:srgbClr>
                  </a:solidFill>
                  <a:latin typeface="Consolas" panose="020B0609020204030204" pitchFamily="49" charset="0"/>
                  <a:ea typeface="Spoqa Han Sans Neo Regular"/>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&lt;/span&gt;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1" name="TextBox 10">
            <a:extLst>
              <a:ext uri="{FF2B5EF4-FFF2-40B4-BE49-F238E27FC236}">
                <a16:creationId xmlns:a16="http://schemas.microsoft.com/office/drawing/2014/main" id="{915C8E5B-D42E-AC11-0611-7D0C871E59F3}"/>
              </a:ext>
            </a:extLst>
          </p:cNvPr>
          <p:cNvSpPr txBox="1"/>
          <p:nvPr/>
        </p:nvSpPr>
        <p:spPr>
          <a:xfrm>
            <a:off x="215900" y="1814239"/>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앞 장에서 이어짐</a:t>
            </a:r>
            <a:endParaRPr lang="ko-KR" altLang="en-US" b="1" i="1"/>
          </a:p>
        </p:txBody>
      </p:sp>
    </p:spTree>
    <p:extLst>
      <p:ext uri="{BB962C8B-B14F-4D97-AF65-F5344CB8AC3E}">
        <p14:creationId xmlns:p14="http://schemas.microsoft.com/office/powerpoint/2010/main" val="236011337"/>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DD388-F3BF-7D6C-A998-00036E3FF3C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589169E-742D-93AC-7AA6-0B7298067F64}"/>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5174D7F1-9B61-E53C-01AD-A100E0B46492}"/>
              </a:ext>
            </a:extLst>
          </p:cNvPr>
          <p:cNvSpPr>
            <a:spLocks noGrp="1"/>
          </p:cNvSpPr>
          <p:nvPr>
            <p:ph type="body" sz="quarter" idx="14"/>
          </p:nvPr>
        </p:nvSpPr>
        <p:spPr/>
        <p:txBody>
          <a:bodyPr/>
          <a:lstStyle/>
          <a:p>
            <a:r>
              <a:rPr lang="en-US" altLang="ko-KR"/>
              <a:t>&lt;</a:t>
            </a:r>
            <a:r>
              <a:rPr lang="en-US" altLang="ko-KR" err="1"/>
              <a:t>img</a:t>
            </a:r>
            <a:r>
              <a:rPr lang="en-US" altLang="ko-KR"/>
              <a:t>&gt;, &lt;input type="image"&gt; </a:t>
            </a:r>
            <a:r>
              <a:rPr lang="ko-KR" altLang="en-US"/>
              <a:t>등 이미지 요소에 대해 </a:t>
            </a:r>
            <a:r>
              <a:rPr lang="en-US" altLang="ko-KR"/>
              <a:t>alt </a:t>
            </a:r>
            <a:r>
              <a:rPr lang="ko-KR" altLang="en-US"/>
              <a:t>속성을 제공하지 않거나 </a:t>
            </a:r>
            <a:r>
              <a:rPr lang="en-US" altLang="ko-KR"/>
              <a:t>alt </a:t>
            </a:r>
            <a:r>
              <a:rPr lang="ko-KR" altLang="en-US"/>
              <a:t>속성은 선언되었으나</a:t>
            </a:r>
            <a:r>
              <a:rPr lang="en-US" altLang="ko-KR"/>
              <a:t>, </a:t>
            </a:r>
            <a:r>
              <a:rPr lang="ko-KR" altLang="en-US"/>
              <a:t>그 내용이 </a:t>
            </a:r>
            <a:r>
              <a:rPr lang="en-US" altLang="ko-KR" err="1"/>
              <a:t>img</a:t>
            </a:r>
            <a:r>
              <a:rPr lang="ko-KR" altLang="en-US"/>
              <a:t>의 내용을 대체할 수 없는 경우와 오타로 표기되어 의미가 변경된 경우</a:t>
            </a:r>
          </a:p>
        </p:txBody>
      </p:sp>
      <p:sp>
        <p:nvSpPr>
          <p:cNvPr id="7" name="텍스트 개체 틀 6">
            <a:extLst>
              <a:ext uri="{FF2B5EF4-FFF2-40B4-BE49-F238E27FC236}">
                <a16:creationId xmlns:a16="http://schemas.microsoft.com/office/drawing/2014/main" id="{C74B3713-248C-D2B4-9216-141C1473E180}"/>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F3C7C427-09C7-6BC8-C786-3C58B9522016}"/>
              </a:ext>
            </a:extLst>
          </p:cNvPr>
          <p:cNvSpPr>
            <a:spLocks noGrp="1"/>
          </p:cNvSpPr>
          <p:nvPr>
            <p:ph type="body" sz="quarter" idx="20"/>
          </p:nvPr>
        </p:nvSpPr>
        <p:spPr>
          <a:xfrm>
            <a:off x="631825" y="2146610"/>
            <a:ext cx="4104000" cy="896638"/>
          </a:xfrm>
        </p:spPr>
        <p:txBody>
          <a:bodyPr/>
          <a:lstStyle/>
          <a:p>
            <a:r>
              <a:rPr lang="ko-KR" altLang="en-US"/>
              <a:t>해당 컨트롤에 대한 설명을 이미지 대체 텍스트로 제공해야 함 </a:t>
            </a:r>
            <a:endParaRPr lang="en-US" altLang="ko-KR"/>
          </a:p>
          <a:p>
            <a:r>
              <a:rPr lang="ko-KR" altLang="en-US"/>
              <a:t>이미지가 표현하고 있는 정보의 양이 많고 복잡하므로 해당 컨트롤 눌렀을 때 발생하는 브라우저 팝업 내 이미지 대체 텍스트 활용하여 이미지가 전달하고자 하는 정보와 동등한 수준의 설명을 제공해야 함</a:t>
            </a:r>
          </a:p>
        </p:txBody>
      </p:sp>
      <p:grpSp>
        <p:nvGrpSpPr>
          <p:cNvPr id="10" name="그룹 9">
            <a:extLst>
              <a:ext uri="{FF2B5EF4-FFF2-40B4-BE49-F238E27FC236}">
                <a16:creationId xmlns:a16="http://schemas.microsoft.com/office/drawing/2014/main" id="{E4CCC406-8C51-A79E-84BB-BA4060979671}"/>
              </a:ext>
            </a:extLst>
          </p:cNvPr>
          <p:cNvGrpSpPr/>
          <p:nvPr/>
        </p:nvGrpSpPr>
        <p:grpSpPr>
          <a:xfrm>
            <a:off x="623575" y="3408396"/>
            <a:ext cx="4104304" cy="828140"/>
            <a:chOff x="633404" y="2845589"/>
            <a:chExt cx="4104304" cy="828140"/>
          </a:xfrm>
        </p:grpSpPr>
        <p:sp>
          <p:nvSpPr>
            <p:cNvPr id="11" name="TextBox 10">
              <a:extLst>
                <a:ext uri="{FF2B5EF4-FFF2-40B4-BE49-F238E27FC236}">
                  <a16:creationId xmlns:a16="http://schemas.microsoft.com/office/drawing/2014/main" id="{394F00E0-2356-4573-85A6-ED7D8AECB258}"/>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E21FD35C-9CFC-37C2-A62A-C1B7DFF15EED}"/>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="../images/business/img-3d-1.jpg" </a:t>
              </a:r>
              <a:r>
                <a:rPr lang="en-US" altLang="ko-KR" sz="800" b="1" kern="0">
                  <a:solidFill>
                    <a:srgbClr val="D83933"/>
                  </a:solidFill>
                  <a:latin typeface="Consolas" panose="020B0609020204030204" pitchFamily="49" charset="0"/>
                  <a:ea typeface="Spoqa Han Sans Neo Regular"/>
                </a:rPr>
                <a:t>alt="HANT </a:t>
              </a:r>
              <a:r>
                <a:rPr lang="ko-KR" altLang="en-US" sz="800" b="1" kern="0">
                  <a:solidFill>
                    <a:srgbClr val="D83933"/>
                  </a:solidFill>
                  <a:latin typeface="+mn-ea"/>
                </a:rPr>
                <a:t>공법</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="../images/business/img-3d-2.jpg" </a:t>
              </a:r>
              <a:r>
                <a:rPr lang="en-US" altLang="ko-KR" sz="800" b="1" kern="0">
                  <a:solidFill>
                    <a:srgbClr val="D83933"/>
                  </a:solidFill>
                  <a:latin typeface="Consolas" panose="020B0609020204030204" pitchFamily="49" charset="0"/>
                  <a:ea typeface="Spoqa Han Sans Neo Regular"/>
                </a:rPr>
                <a:t>alt="CHAMP </a:t>
              </a:r>
              <a:r>
                <a:rPr lang="ko-KR" altLang="en-US" sz="800" b="1" kern="0">
                  <a:solidFill>
                    <a:srgbClr val="D83933"/>
                  </a:solidFill>
                  <a:latin typeface="+mn-ea"/>
                </a:rPr>
                <a:t>공법</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="../images/business/img-3d-3.jpg" </a:t>
              </a:r>
              <a:r>
                <a:rPr lang="en-US" altLang="ko-KR" sz="800" b="1" kern="0">
                  <a:solidFill>
                    <a:srgbClr val="D83933"/>
                  </a:solidFill>
                  <a:latin typeface="Consolas" panose="020B0609020204030204" pitchFamily="49" charset="0"/>
                  <a:ea typeface="Spoqa Han Sans Neo Regular"/>
                </a:rPr>
                <a:t>alt="HCH </a:t>
              </a:r>
              <a:r>
                <a:rPr lang="ko-KR" altLang="en-US" sz="800" b="1" kern="0">
                  <a:solidFill>
                    <a:srgbClr val="D83933"/>
                  </a:solidFill>
                  <a:latin typeface="+mn-ea"/>
                </a:rPr>
                <a:t>공법</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3A70DEE1-5D8D-4463-AAFA-DB7AD4F7E357}"/>
              </a:ext>
            </a:extLst>
          </p:cNvPr>
          <p:cNvGrpSpPr/>
          <p:nvPr/>
        </p:nvGrpSpPr>
        <p:grpSpPr>
          <a:xfrm>
            <a:off x="633100" y="4559680"/>
            <a:ext cx="4104304" cy="1234918"/>
            <a:chOff x="631825" y="4319397"/>
            <a:chExt cx="4104304" cy="1234918"/>
          </a:xfrm>
        </p:grpSpPr>
        <p:sp>
          <p:nvSpPr>
            <p:cNvPr id="14" name="TextBox 13">
              <a:extLst>
                <a:ext uri="{FF2B5EF4-FFF2-40B4-BE49-F238E27FC236}">
                  <a16:creationId xmlns:a16="http://schemas.microsoft.com/office/drawing/2014/main" id="{B37D087A-BE12-8928-7038-40743712213B}"/>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B5057E9E-D9BF-FE01-6700-49F3E64986FA}"/>
                </a:ext>
              </a:extLst>
            </p:cNvPr>
            <p:cNvSpPr/>
            <p:nvPr/>
          </p:nvSpPr>
          <p:spPr>
            <a:xfrm>
              <a:off x="631825" y="4530600"/>
              <a:ext cx="4104000" cy="10237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="../images/business/img-3d-1.jpg" </a:t>
              </a:r>
              <a:r>
                <a:rPr lang="en-US" altLang="ko-KR" sz="800" b="1" kern="0">
                  <a:solidFill>
                    <a:schemeClr val="accent1"/>
                  </a:solidFill>
                  <a:latin typeface="Consolas" panose="020B0609020204030204" pitchFamily="49" charset="0"/>
                  <a:ea typeface="Spoqa Han Sans Neo Regular"/>
                </a:rPr>
                <a:t>alt="HANT</a:t>
              </a:r>
              <a:r>
                <a:rPr lang="ko-KR" altLang="en-US" sz="800" b="1" kern="0">
                  <a:solidFill>
                    <a:schemeClr val="accent1"/>
                  </a:solidFill>
                  <a:latin typeface="Consolas" panose="020B0609020204030204" pitchFamily="49" charset="0"/>
                  <a:ea typeface="Spoqa Han Sans Neo Regular"/>
                </a:rPr>
                <a:t> </a:t>
              </a:r>
              <a:r>
                <a:rPr lang="ko-KR" altLang="en-US" sz="800" b="1" kern="0">
                  <a:solidFill>
                    <a:schemeClr val="accent1"/>
                  </a:solidFill>
                  <a:latin typeface="+mn-ea"/>
                </a:rPr>
                <a:t>공법 이미지 크게 보기</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="../images/business/img-3d-2.jpg" </a:t>
              </a:r>
              <a:r>
                <a:rPr lang="en-US" altLang="ko-KR" sz="800" b="1" kern="0">
                  <a:solidFill>
                    <a:schemeClr val="accent1"/>
                  </a:solidFill>
                  <a:latin typeface="Consolas" panose="020B0609020204030204" pitchFamily="49" charset="0"/>
                  <a:ea typeface="Spoqa Han Sans Neo Regular"/>
                </a:rPr>
                <a:t>alt="CHAMP </a:t>
              </a:r>
              <a:r>
                <a:rPr lang="ko-KR" altLang="en-US" sz="800" b="1" kern="0">
                  <a:solidFill>
                    <a:schemeClr val="accent1"/>
                  </a:solidFill>
                  <a:latin typeface="+mn-ea"/>
                </a:rPr>
                <a:t>공법 이미지 크게 보기</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="../images/business/img-3d-3.jpg" </a:t>
              </a:r>
              <a:r>
                <a:rPr lang="en-US" altLang="ko-KR" sz="800" b="1" kern="0">
                  <a:solidFill>
                    <a:schemeClr val="accent1"/>
                  </a:solidFill>
                  <a:latin typeface="Consolas" panose="020B0609020204030204" pitchFamily="49" charset="0"/>
                  <a:ea typeface="Spoqa Han Sans Neo Regular"/>
                </a:rPr>
                <a:t>alt="HCH</a:t>
              </a:r>
              <a:r>
                <a:rPr lang="ko-KR" altLang="en-US" sz="800" b="1" kern="0">
                  <a:solidFill>
                    <a:schemeClr val="accent1"/>
                  </a:solidFill>
                  <a:latin typeface="Consolas" panose="020B0609020204030204" pitchFamily="49" charset="0"/>
                  <a:ea typeface="Spoqa Han Sans Neo Regular"/>
                </a:rPr>
                <a:t> </a:t>
              </a:r>
              <a:r>
                <a:rPr lang="ko-KR" altLang="en-US" sz="800" b="1" kern="0">
                  <a:solidFill>
                    <a:schemeClr val="accent1"/>
                  </a:solidFill>
                  <a:latin typeface="+mn-ea"/>
                </a:rPr>
                <a:t>공법 이미지 크게 보기</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3E80FF7C-E5DF-FD80-BA3B-0F13216278C9}"/>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D7C01E42-EF8D-4671-C57B-DD85BB8A0E46}"/>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46D9B017-287C-114F-3F70-702B7CE5971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6E4B243C-F9B5-7108-024E-A4F0D44B384E}"/>
              </a:ext>
            </a:extLst>
          </p:cNvPr>
          <p:cNvPicPr>
            <a:picLocks noChangeAspect="1"/>
          </p:cNvPicPr>
          <p:nvPr/>
        </p:nvPicPr>
        <p:blipFill>
          <a:blip r:embed="rId3"/>
          <a:stretch>
            <a:fillRect/>
          </a:stretch>
        </p:blipFill>
        <p:spPr>
          <a:xfrm>
            <a:off x="5178123" y="3340142"/>
            <a:ext cx="4094693" cy="1879769"/>
          </a:xfrm>
          <a:prstGeom prst="rect">
            <a:avLst/>
          </a:prstGeom>
        </p:spPr>
      </p:pic>
      <p:sp>
        <p:nvSpPr>
          <p:cNvPr id="4" name="직사각형 3">
            <a:extLst>
              <a:ext uri="{FF2B5EF4-FFF2-40B4-BE49-F238E27FC236}">
                <a16:creationId xmlns:a16="http://schemas.microsoft.com/office/drawing/2014/main" id="{EEB216E5-1CDB-B521-4CD8-0FF2E04B5016}"/>
              </a:ext>
            </a:extLst>
          </p:cNvPr>
          <p:cNvSpPr/>
          <p:nvPr/>
        </p:nvSpPr>
        <p:spPr>
          <a:xfrm>
            <a:off x="5244458" y="3523355"/>
            <a:ext cx="1215902" cy="100789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F432C1E4-EF31-3B1D-CC55-7AABA27833D0}"/>
              </a:ext>
            </a:extLst>
          </p:cNvPr>
          <p:cNvSpPr/>
          <p:nvPr/>
        </p:nvSpPr>
        <p:spPr>
          <a:xfrm>
            <a:off x="6613413" y="3519252"/>
            <a:ext cx="1215902" cy="100789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직사각형 18">
            <a:extLst>
              <a:ext uri="{FF2B5EF4-FFF2-40B4-BE49-F238E27FC236}">
                <a16:creationId xmlns:a16="http://schemas.microsoft.com/office/drawing/2014/main" id="{7E622DCB-864D-24EC-2364-2B921578C7B6}"/>
              </a:ext>
            </a:extLst>
          </p:cNvPr>
          <p:cNvSpPr/>
          <p:nvPr/>
        </p:nvSpPr>
        <p:spPr>
          <a:xfrm>
            <a:off x="7994385" y="3522506"/>
            <a:ext cx="1215902" cy="100789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125697896"/>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06912-5857-D733-32D3-0DE46A49168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9803542-ED6A-532F-5407-BF575D43C79C}"/>
              </a:ext>
            </a:extLst>
          </p:cNvPr>
          <p:cNvSpPr>
            <a:spLocks noGrp="1"/>
          </p:cNvSpPr>
          <p:nvPr>
            <p:ph type="body" sz="quarter" idx="16"/>
          </p:nvPr>
        </p:nvSpPr>
        <p:spPr/>
        <p:txBody>
          <a:bodyPr/>
          <a:lstStyle/>
          <a:p>
            <a:r>
              <a:rPr lang="en-US" altLang="ko-KR"/>
              <a:t>3. (</a:t>
            </a:r>
            <a:r>
              <a:rPr lang="ko-KR" altLang="en-US"/>
              <a:t>표의 구성</a:t>
            </a:r>
            <a:r>
              <a:rPr lang="en-US" altLang="ko-KR"/>
              <a:t>) </a:t>
            </a:r>
            <a:r>
              <a:rPr lang="ko-KR" altLang="en-US"/>
              <a:t>표는 이해하기 쉽게 구성해야 한다</a:t>
            </a:r>
            <a:r>
              <a:rPr lang="en-US" altLang="ko-KR"/>
              <a:t>.</a:t>
            </a:r>
            <a:endParaRPr lang="ko-KR" altLang="en-US"/>
          </a:p>
        </p:txBody>
      </p:sp>
      <p:sp>
        <p:nvSpPr>
          <p:cNvPr id="6" name="텍스트 개체 틀 5">
            <a:extLst>
              <a:ext uri="{FF2B5EF4-FFF2-40B4-BE49-F238E27FC236}">
                <a16:creationId xmlns:a16="http://schemas.microsoft.com/office/drawing/2014/main" id="{3DE9CB7C-2CEE-5621-2F2C-C8B293A52E59}"/>
              </a:ext>
            </a:extLst>
          </p:cNvPr>
          <p:cNvSpPr>
            <a:spLocks noGrp="1"/>
          </p:cNvSpPr>
          <p:nvPr>
            <p:ph type="body" sz="quarter" idx="14"/>
          </p:nvPr>
        </p:nvSpPr>
        <p:spPr/>
        <p:txBody>
          <a:bodyPr/>
          <a:lstStyle/>
          <a:p>
            <a:r>
              <a:rPr lang="ko-KR" altLang="en-US"/>
              <a:t>표의 제목과 요약정보가 불충분하거나 적절하게 제공되지 않은 경우</a:t>
            </a:r>
          </a:p>
        </p:txBody>
      </p:sp>
      <p:sp>
        <p:nvSpPr>
          <p:cNvPr id="7" name="텍스트 개체 틀 6">
            <a:extLst>
              <a:ext uri="{FF2B5EF4-FFF2-40B4-BE49-F238E27FC236}">
                <a16:creationId xmlns:a16="http://schemas.microsoft.com/office/drawing/2014/main" id="{FD797B53-B965-1FC7-FD24-E4937DC4990E}"/>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F0667BC8-9DEE-BF7F-4C54-71E1BF3F0907}"/>
              </a:ext>
            </a:extLst>
          </p:cNvPr>
          <p:cNvSpPr>
            <a:spLocks noGrp="1"/>
          </p:cNvSpPr>
          <p:nvPr>
            <p:ph type="body" sz="quarter" idx="20"/>
          </p:nvPr>
        </p:nvSpPr>
        <p:spPr>
          <a:xfrm>
            <a:off x="631825" y="2146610"/>
            <a:ext cx="4104000" cy="1157735"/>
          </a:xfrm>
        </p:spPr>
        <p:txBody>
          <a:bodyPr/>
          <a:lstStyle/>
          <a:p>
            <a:r>
              <a:rPr lang="ko-KR" altLang="en-US"/>
              <a:t>표의 실제 데이터 정보와 일치하는 내용으로 제목을 수정해야 함</a:t>
            </a:r>
            <a:endParaRPr lang="en-US" altLang="ko-KR"/>
          </a:p>
          <a:p>
            <a:pPr lvl="1"/>
            <a:r>
              <a:rPr lang="en-US" altLang="ko-KR"/>
              <a:t> &lt;caption&gt;</a:t>
            </a:r>
            <a:r>
              <a:rPr lang="ko-KR" altLang="en-US"/>
              <a:t>이 제공되고 있지만 충분하지 않기에 테이블 전체 내용을 요약하는 내용으로 수정해야 함</a:t>
            </a:r>
            <a:endParaRPr lang="en-US" altLang="ko-KR"/>
          </a:p>
          <a:p>
            <a:r>
              <a:rPr lang="en-US" altLang="ko-KR"/>
              <a:t>&lt;caption&gt;</a:t>
            </a:r>
            <a:r>
              <a:rPr lang="ko-KR" altLang="en-US"/>
              <a:t>에 표의 역할과 중복되는 </a:t>
            </a:r>
            <a:r>
              <a:rPr lang="en-US" altLang="ko-KR"/>
              <a:t>"</a:t>
            </a:r>
            <a:r>
              <a:rPr lang="ko-KR" altLang="en-US"/>
              <a:t>테이블</a:t>
            </a:r>
            <a:r>
              <a:rPr lang="en-US" altLang="ko-KR"/>
              <a:t>"</a:t>
            </a:r>
            <a:r>
              <a:rPr lang="ko-KR" altLang="en-US"/>
              <a:t>도 삭제하여 제공해야 함</a:t>
            </a:r>
            <a:endParaRPr lang="en-US" altLang="ko-KR"/>
          </a:p>
          <a:p>
            <a:pPr marL="0" indent="0">
              <a:buNone/>
            </a:pPr>
            <a:r>
              <a:rPr lang="ko-KR" altLang="en-US">
                <a:highlight>
                  <a:srgbClr val="FFFF00"/>
                </a:highlight>
              </a:rPr>
              <a:t>본문 내 다른 표도 공통 수정 필요함</a:t>
            </a:r>
            <a:endParaRPr lang="en-US" altLang="ko-KR">
              <a:highlight>
                <a:srgbClr val="FFFF00"/>
              </a:highlight>
            </a:endParaRPr>
          </a:p>
        </p:txBody>
      </p:sp>
      <p:grpSp>
        <p:nvGrpSpPr>
          <p:cNvPr id="10" name="그룹 9">
            <a:extLst>
              <a:ext uri="{FF2B5EF4-FFF2-40B4-BE49-F238E27FC236}">
                <a16:creationId xmlns:a16="http://schemas.microsoft.com/office/drawing/2014/main" id="{17C823C3-9430-FCFA-A48E-EA755C816B4B}"/>
              </a:ext>
            </a:extLst>
          </p:cNvPr>
          <p:cNvGrpSpPr/>
          <p:nvPr/>
        </p:nvGrpSpPr>
        <p:grpSpPr>
          <a:xfrm>
            <a:off x="632796" y="3885420"/>
            <a:ext cx="4104304" cy="559669"/>
            <a:chOff x="633404" y="2845589"/>
            <a:chExt cx="4104304" cy="559669"/>
          </a:xfrm>
        </p:grpSpPr>
        <p:sp>
          <p:nvSpPr>
            <p:cNvPr id="11" name="TextBox 10">
              <a:extLst>
                <a:ext uri="{FF2B5EF4-FFF2-40B4-BE49-F238E27FC236}">
                  <a16:creationId xmlns:a16="http://schemas.microsoft.com/office/drawing/2014/main" id="{FB3937D8-7C6C-8983-7632-9108D825D96B}"/>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B16739AA-2BE7-E7BB-6029-8E78D0ACD95D}"/>
                </a:ext>
              </a:extLst>
            </p:cNvPr>
            <p:cNvSpPr/>
            <p:nvPr/>
          </p:nvSpPr>
          <p:spPr>
            <a:xfrm>
              <a:off x="633404" y="3056792"/>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&lt;caption&gt;</a:t>
              </a:r>
              <a:r>
                <a:rPr lang="ko-KR" altLang="en-US" sz="800" b="1" kern="0">
                  <a:solidFill>
                    <a:srgbClr val="D83933"/>
                  </a:solidFill>
                  <a:latin typeface="+mn-ea"/>
                </a:rPr>
                <a:t>환경신기술 테이블이며</a:t>
              </a:r>
              <a:r>
                <a:rPr lang="en-US" altLang="ko-KR" sz="800" b="1" kern="0">
                  <a:solidFill>
                    <a:srgbClr val="D83933"/>
                  </a:solidFill>
                  <a:latin typeface="+mn-ea"/>
                </a:rPr>
                <a:t>, </a:t>
              </a:r>
              <a:r>
                <a:rPr lang="ko-KR" altLang="en-US" sz="800" b="1" kern="0" err="1">
                  <a:solidFill>
                    <a:srgbClr val="D83933"/>
                  </a:solidFill>
                  <a:latin typeface="+mn-ea"/>
                </a:rPr>
                <a:t>기술명</a:t>
              </a:r>
              <a:r>
                <a:rPr lang="en-US" altLang="ko-KR" sz="800" b="1" kern="0">
                  <a:solidFill>
                    <a:srgbClr val="D83933"/>
                  </a:solidFill>
                  <a:latin typeface="+mn-ea"/>
                </a:rPr>
                <a:t>, </a:t>
              </a:r>
              <a:r>
                <a:rPr lang="ko-KR" altLang="en-US" sz="800" b="1" kern="0" err="1">
                  <a:solidFill>
                    <a:srgbClr val="D83933"/>
                  </a:solidFill>
                  <a:latin typeface="+mn-ea"/>
                </a:rPr>
                <a:t>기술의특징</a:t>
              </a:r>
              <a:r>
                <a:rPr lang="ko-KR" altLang="en-US" sz="800" b="1" kern="0">
                  <a:solidFill>
                    <a:srgbClr val="D83933"/>
                  </a:solidFill>
                  <a:latin typeface="+mn-ea"/>
                </a:rPr>
                <a:t> 으로 구성되어 있음</a:t>
              </a:r>
              <a:r>
                <a:rPr lang="en-US" altLang="ko-KR" sz="800" kern="0">
                  <a:latin typeface="Consolas" panose="020B0609020204030204" pitchFamily="49" charset="0"/>
                  <a:ea typeface="Spoqa Han Sans Neo Regular"/>
                </a:rPr>
                <a:t>&lt;/caption&gt;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F9E2ED5B-E5E1-3C7A-87E8-939EB87EDCA6}"/>
              </a:ext>
            </a:extLst>
          </p:cNvPr>
          <p:cNvGrpSpPr/>
          <p:nvPr/>
        </p:nvGrpSpPr>
        <p:grpSpPr>
          <a:xfrm>
            <a:off x="633100" y="4988841"/>
            <a:ext cx="4104304" cy="559669"/>
            <a:chOff x="631825" y="4319397"/>
            <a:chExt cx="4104304" cy="559669"/>
          </a:xfrm>
        </p:grpSpPr>
        <p:sp>
          <p:nvSpPr>
            <p:cNvPr id="14" name="TextBox 13">
              <a:extLst>
                <a:ext uri="{FF2B5EF4-FFF2-40B4-BE49-F238E27FC236}">
                  <a16:creationId xmlns:a16="http://schemas.microsoft.com/office/drawing/2014/main" id="{9A0744DD-5FF1-8693-0401-61BF487A0215}"/>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3BEE47C1-ECBA-8517-54C4-373435F06353}"/>
                </a:ext>
              </a:extLst>
            </p:cNvPr>
            <p:cNvSpPr/>
            <p:nvPr/>
          </p:nvSpPr>
          <p:spPr>
            <a:xfrm>
              <a:off x="631825" y="4530600"/>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&lt;caption&gt;</a:t>
              </a:r>
              <a:r>
                <a:rPr lang="ko-KR" altLang="en-US" sz="800" b="1" kern="0">
                  <a:solidFill>
                    <a:schemeClr val="accent1"/>
                  </a:solidFill>
                  <a:latin typeface="+mn-ea"/>
                </a:rPr>
                <a:t>환경신기술</a:t>
              </a:r>
              <a:r>
                <a:rPr lang="en-US" altLang="ko-KR" sz="800" kern="0">
                  <a:latin typeface="Consolas" panose="020B0609020204030204" pitchFamily="49" charset="0"/>
                  <a:ea typeface="Spoqa Han Sans Neo Regular"/>
                </a:rPr>
                <a:t>&lt;/caption&gt;</a:t>
              </a:r>
            </a:p>
          </p:txBody>
        </p:sp>
      </p:grpSp>
      <p:sp>
        <p:nvSpPr>
          <p:cNvPr id="16" name="텍스트 개체 틀 9">
            <a:extLst>
              <a:ext uri="{FF2B5EF4-FFF2-40B4-BE49-F238E27FC236}">
                <a16:creationId xmlns:a16="http://schemas.microsoft.com/office/drawing/2014/main" id="{0EBFF63E-BDCC-EB3D-EE7C-6BE55FB3A687}"/>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C574F111-61D7-61DB-868E-8BA62CE390E1}"/>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69411DA5-97BD-9561-EE18-7CCE94C7DCC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4" name="그림 3">
            <a:extLst>
              <a:ext uri="{FF2B5EF4-FFF2-40B4-BE49-F238E27FC236}">
                <a16:creationId xmlns:a16="http://schemas.microsoft.com/office/drawing/2014/main" id="{DD704E3C-F713-82F7-0A3B-E38B40866E98}"/>
              </a:ext>
            </a:extLst>
          </p:cNvPr>
          <p:cNvPicPr>
            <a:picLocks noChangeAspect="1"/>
          </p:cNvPicPr>
          <p:nvPr/>
        </p:nvPicPr>
        <p:blipFill>
          <a:blip r:embed="rId3"/>
          <a:stretch>
            <a:fillRect/>
          </a:stretch>
        </p:blipFill>
        <p:spPr>
          <a:xfrm>
            <a:off x="5222930" y="3343532"/>
            <a:ext cx="3997214" cy="1661643"/>
          </a:xfrm>
          <a:prstGeom prst="rect">
            <a:avLst/>
          </a:prstGeom>
        </p:spPr>
      </p:pic>
    </p:spTree>
    <p:extLst>
      <p:ext uri="{BB962C8B-B14F-4D97-AF65-F5344CB8AC3E}">
        <p14:creationId xmlns:p14="http://schemas.microsoft.com/office/powerpoint/2010/main" val="1616859788"/>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5EF7D-45CF-B0C2-A9D7-A179F87936C3}"/>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0837103A-60B9-D049-1DC3-0C463DE1140D}"/>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16" name="텍스트 개체 틀 9">
            <a:extLst>
              <a:ext uri="{FF2B5EF4-FFF2-40B4-BE49-F238E27FC236}">
                <a16:creationId xmlns:a16="http://schemas.microsoft.com/office/drawing/2014/main" id="{5328663E-E564-D7A0-B038-D4D2AC1E73AC}"/>
              </a:ext>
            </a:extLst>
          </p:cNvPr>
          <p:cNvSpPr>
            <a:spLocks noGrp="1"/>
          </p:cNvSpPr>
          <p:nvPr>
            <p:ph type="body" sz="quarter" idx="11"/>
          </p:nvPr>
        </p:nvSpPr>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DE4809CC-8F15-1249-5FCD-970608EF5676}"/>
              </a:ext>
            </a:extLst>
          </p:cNvPr>
          <p:cNvSpPr>
            <a:spLocks noGrp="1"/>
          </p:cNvSpPr>
          <p:nvPr>
            <p:ph type="body" sz="quarter" idx="15"/>
          </p:nvPr>
        </p:nvSpPr>
        <p:spPr/>
        <p:txBody>
          <a:bodyPr/>
          <a:lstStyle/>
          <a:p>
            <a:r>
              <a:rPr lang="en-US" altLang="ko-KR"/>
              <a:t>https://www.cjenc.co.kr/kr/business/environment-img.asp </a:t>
            </a:r>
            <a:endParaRPr lang="ko-KR" altLang="en-US"/>
          </a:p>
        </p:txBody>
      </p:sp>
      <p:sp>
        <p:nvSpPr>
          <p:cNvPr id="5" name="텍스트 개체 틀 4">
            <a:extLst>
              <a:ext uri="{FF2B5EF4-FFF2-40B4-BE49-F238E27FC236}">
                <a16:creationId xmlns:a16="http://schemas.microsoft.com/office/drawing/2014/main" id="{541D74FF-DCE9-1074-5356-36005852FB6C}"/>
              </a:ext>
            </a:extLst>
          </p:cNvPr>
          <p:cNvSpPr>
            <a:spLocks noGrp="1"/>
          </p:cNvSpPr>
          <p:nvPr>
            <p:ph type="body" sz="quarter" idx="16"/>
          </p:nvPr>
        </p:nvSpPr>
        <p:spPr/>
        <p:txBody>
          <a:bodyPr/>
          <a:lstStyle/>
          <a:p>
            <a:r>
              <a:rPr lang="en-US" altLang="ko-KR"/>
              <a:t>3. (</a:t>
            </a:r>
            <a:r>
              <a:rPr lang="ko-KR" altLang="en-US"/>
              <a:t>표의 구성</a:t>
            </a:r>
            <a:r>
              <a:rPr lang="en-US" altLang="ko-KR"/>
              <a:t>) </a:t>
            </a:r>
            <a:r>
              <a:rPr lang="ko-KR" altLang="en-US"/>
              <a:t>표는 이해하기 쉽게 구성해야 한다</a:t>
            </a:r>
            <a:r>
              <a:rPr lang="en-US" altLang="ko-KR"/>
              <a:t>.</a:t>
            </a:r>
            <a:endParaRPr lang="ko-KR" altLang="en-US"/>
          </a:p>
        </p:txBody>
      </p:sp>
      <p:sp>
        <p:nvSpPr>
          <p:cNvPr id="6" name="텍스트 개체 틀 5">
            <a:extLst>
              <a:ext uri="{FF2B5EF4-FFF2-40B4-BE49-F238E27FC236}">
                <a16:creationId xmlns:a16="http://schemas.microsoft.com/office/drawing/2014/main" id="{2C636B4D-8250-1960-AC2C-B3D6C8F1BC29}"/>
              </a:ext>
            </a:extLst>
          </p:cNvPr>
          <p:cNvSpPr>
            <a:spLocks noGrp="1"/>
          </p:cNvSpPr>
          <p:nvPr>
            <p:ph type="body" sz="quarter" idx="14"/>
          </p:nvPr>
        </p:nvSpPr>
        <p:spPr/>
        <p:txBody>
          <a:bodyPr/>
          <a:lstStyle/>
          <a:p>
            <a:r>
              <a:rPr lang="ko-KR" altLang="en-US"/>
              <a:t>표의 제목과 요약정보가 불충분하거나 적절하게 제공되지 않은 경우</a:t>
            </a:r>
          </a:p>
        </p:txBody>
      </p:sp>
      <p:sp>
        <p:nvSpPr>
          <p:cNvPr id="2" name="텍스트 개체 틀 1">
            <a:extLst>
              <a:ext uri="{FF2B5EF4-FFF2-40B4-BE49-F238E27FC236}">
                <a16:creationId xmlns:a16="http://schemas.microsoft.com/office/drawing/2014/main" id="{A6813B9F-B856-0CB7-40E8-A339963BD2BE}"/>
              </a:ext>
            </a:extLst>
          </p:cNvPr>
          <p:cNvSpPr>
            <a:spLocks noGrp="1"/>
          </p:cNvSpPr>
          <p:nvPr>
            <p:ph type="body" sz="quarter" idx="19"/>
          </p:nvPr>
        </p:nvSpPr>
        <p:spPr/>
        <p:txBody>
          <a:bodyPr/>
          <a:lstStyle/>
          <a:p>
            <a:r>
              <a:rPr lang="ko-KR" altLang="en-US"/>
              <a:t>중</a:t>
            </a:r>
          </a:p>
        </p:txBody>
      </p:sp>
      <p:sp>
        <p:nvSpPr>
          <p:cNvPr id="8" name="텍스트 개체 틀 7">
            <a:extLst>
              <a:ext uri="{FF2B5EF4-FFF2-40B4-BE49-F238E27FC236}">
                <a16:creationId xmlns:a16="http://schemas.microsoft.com/office/drawing/2014/main" id="{1C31ACC3-B855-50E6-021A-A1C508F163C0}"/>
              </a:ext>
            </a:extLst>
          </p:cNvPr>
          <p:cNvSpPr>
            <a:spLocks noGrp="1"/>
          </p:cNvSpPr>
          <p:nvPr>
            <p:ph type="body" sz="quarter" idx="20"/>
          </p:nvPr>
        </p:nvSpPr>
        <p:spPr>
          <a:xfrm>
            <a:off x="631825" y="2146610"/>
            <a:ext cx="4104000" cy="1488594"/>
          </a:xfrm>
        </p:spPr>
        <p:txBody>
          <a:bodyPr/>
          <a:lstStyle/>
          <a:p>
            <a:pPr marL="0" lvl="0" latinLnBrk="1">
              <a:lnSpc>
                <a:spcPct val="106000"/>
              </a:lnSpc>
              <a:spcBef>
                <a:spcPts val="800"/>
              </a:spcBef>
              <a:defRPr/>
            </a:pPr>
            <a:r>
              <a:rPr lang="en-US" altLang="ko-KR">
                <a:solidFill>
                  <a:srgbClr val="000000"/>
                </a:solidFill>
              </a:rPr>
              <a:t>&lt;caption&gt;</a:t>
            </a:r>
            <a:r>
              <a:rPr lang="ko-KR" altLang="en-US">
                <a:solidFill>
                  <a:srgbClr val="000000"/>
                </a:solidFill>
              </a:rPr>
              <a:t>에 사용된 부적절한 스타일로 인해 스크린 리더로는 정보를 전달 받을 수 없음</a:t>
            </a:r>
          </a:p>
          <a:p>
            <a:pPr marL="0" lvl="0" latinLnBrk="1">
              <a:lnSpc>
                <a:spcPct val="106000"/>
              </a:lnSpc>
              <a:spcBef>
                <a:spcPts val="800"/>
              </a:spcBef>
              <a:defRPr/>
            </a:pPr>
            <a:r>
              <a:rPr lang="en-US" altLang="ko-KR" err="1">
                <a:solidFill>
                  <a:srgbClr val="000000"/>
                </a:solidFill>
              </a:rPr>
              <a:t>visibility:hidden</a:t>
            </a:r>
            <a:r>
              <a:rPr lang="en-US" altLang="ko-KR">
                <a:solidFill>
                  <a:srgbClr val="000000"/>
                </a:solidFill>
              </a:rPr>
              <a:t>, </a:t>
            </a:r>
            <a:r>
              <a:rPr lang="en-US" altLang="ko-KR" err="1">
                <a:solidFill>
                  <a:srgbClr val="000000"/>
                </a:solidFill>
              </a:rPr>
              <a:t>display:none</a:t>
            </a:r>
            <a:r>
              <a:rPr lang="en-US" altLang="ko-KR">
                <a:solidFill>
                  <a:srgbClr val="000000"/>
                </a:solidFill>
              </a:rPr>
              <a:t>, 1px </a:t>
            </a:r>
            <a:r>
              <a:rPr lang="ko-KR" altLang="en-US">
                <a:solidFill>
                  <a:srgbClr val="000000"/>
                </a:solidFill>
              </a:rPr>
              <a:t>미만의 </a:t>
            </a:r>
            <a:r>
              <a:rPr lang="en-US" altLang="ko-KR">
                <a:solidFill>
                  <a:srgbClr val="000000"/>
                </a:solidFill>
              </a:rPr>
              <a:t>font-size, 0.1 </a:t>
            </a:r>
            <a:r>
              <a:rPr lang="ko-KR" altLang="en-US">
                <a:solidFill>
                  <a:srgbClr val="000000"/>
                </a:solidFill>
              </a:rPr>
              <a:t>미만의 </a:t>
            </a:r>
            <a:r>
              <a:rPr lang="en-US" altLang="ko-KR">
                <a:solidFill>
                  <a:srgbClr val="000000"/>
                </a:solidFill>
              </a:rPr>
              <a:t>opacity </a:t>
            </a:r>
            <a:r>
              <a:rPr lang="ko-KR" altLang="en-US">
                <a:solidFill>
                  <a:srgbClr val="000000"/>
                </a:solidFill>
              </a:rPr>
              <a:t>중 하나 이상이 적용된 경우</a:t>
            </a:r>
            <a:r>
              <a:rPr lang="en-US" altLang="ko-KR">
                <a:solidFill>
                  <a:srgbClr val="000000"/>
                </a:solidFill>
              </a:rPr>
              <a:t>, </a:t>
            </a:r>
            <a:r>
              <a:rPr lang="ko-KR" altLang="en-US">
                <a:solidFill>
                  <a:srgbClr val="000000"/>
                </a:solidFill>
              </a:rPr>
              <a:t>스크린 리더가 정보에 접근할 수 없게 되므로 해당 스타일 사용에 유의해야 함</a:t>
            </a:r>
          </a:p>
          <a:p>
            <a:pPr marL="0" lvl="0" latinLnBrk="1">
              <a:lnSpc>
                <a:spcPct val="106000"/>
              </a:lnSpc>
              <a:spcBef>
                <a:spcPts val="800"/>
              </a:spcBef>
              <a:defRPr/>
            </a:pPr>
            <a:r>
              <a:rPr lang="en-US" altLang="ko-KR">
                <a:solidFill>
                  <a:srgbClr val="000000"/>
                </a:solidFill>
              </a:rPr>
              <a:t>visibility, font-size </a:t>
            </a:r>
            <a:r>
              <a:rPr lang="ko-KR" altLang="en-US">
                <a:solidFill>
                  <a:srgbClr val="000000"/>
                </a:solidFill>
              </a:rPr>
              <a:t>속성을 삭제하고 숨김 텍스트 방식으로 </a:t>
            </a:r>
            <a:r>
              <a:rPr lang="en-US" altLang="ko-KR">
                <a:solidFill>
                  <a:srgbClr val="000000"/>
                </a:solidFill>
              </a:rPr>
              <a:t>&lt;caption&gt;</a:t>
            </a:r>
            <a:r>
              <a:rPr lang="ko-KR" altLang="en-US">
                <a:solidFill>
                  <a:srgbClr val="000000"/>
                </a:solidFill>
              </a:rPr>
              <a:t>을 숨겨야 함</a:t>
            </a:r>
          </a:p>
        </p:txBody>
      </p:sp>
      <p:grpSp>
        <p:nvGrpSpPr>
          <p:cNvPr id="10" name="그룹 9">
            <a:extLst>
              <a:ext uri="{FF2B5EF4-FFF2-40B4-BE49-F238E27FC236}">
                <a16:creationId xmlns:a16="http://schemas.microsoft.com/office/drawing/2014/main" id="{0E54C1BA-5116-87A4-B0BB-98C0D166FAB7}"/>
              </a:ext>
            </a:extLst>
          </p:cNvPr>
          <p:cNvGrpSpPr/>
          <p:nvPr/>
        </p:nvGrpSpPr>
        <p:grpSpPr>
          <a:xfrm>
            <a:off x="625575" y="4019814"/>
            <a:ext cx="4104304" cy="1911513"/>
            <a:chOff x="633404" y="2845589"/>
            <a:chExt cx="4104304" cy="1911513"/>
          </a:xfrm>
        </p:grpSpPr>
        <p:sp>
          <p:nvSpPr>
            <p:cNvPr id="11" name="TextBox 10">
              <a:extLst>
                <a:ext uri="{FF2B5EF4-FFF2-40B4-BE49-F238E27FC236}">
                  <a16:creationId xmlns:a16="http://schemas.microsoft.com/office/drawing/2014/main" id="{AABEA2DA-CEFC-F636-7D9C-17BE8416552E}"/>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4CABB6CA-AB13-3428-CB40-1C2CADFDCE78}"/>
                </a:ext>
              </a:extLst>
            </p:cNvPr>
            <p:cNvSpPr/>
            <p:nvPr/>
          </p:nvSpPr>
          <p:spPr>
            <a:xfrm>
              <a:off x="633404" y="3056792"/>
              <a:ext cx="4104000" cy="170031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b="1">
                  <a:solidFill>
                    <a:schemeClr val="tx1">
                      <a:lumMod val="95000"/>
                      <a:lumOff val="5000"/>
                    </a:schemeClr>
                  </a:solidFill>
                  <a:latin typeface="Consolas" panose="020B0609020204030204" pitchFamily="49" charset="0"/>
                </a:rPr>
                <a:t>&lt;!--HTML--&gt;</a:t>
              </a:r>
            </a:p>
            <a:p>
              <a:pPr lvl="0" defTabSz="144000">
                <a:lnSpc>
                  <a:spcPct val="110000"/>
                </a:lnSpc>
                <a:defRPr/>
              </a:pPr>
              <a:r>
                <a:rPr lang="en-US" altLang="ko-KR" sz="800" kern="0">
                  <a:latin typeface="Consolas" panose="020B0609020204030204" pitchFamily="49" charset="0"/>
                  <a:ea typeface="Spoqa Han Sans Neo Regular"/>
                </a:rPr>
                <a:t>&lt;caption&gt;</a:t>
              </a:r>
              <a:r>
                <a:rPr lang="ko-KR" altLang="en-US" sz="800" kern="0">
                  <a:latin typeface="+mn-ea"/>
                </a:rPr>
                <a:t>환경신기술 테이블이며</a:t>
              </a:r>
              <a:r>
                <a:rPr lang="en-US" altLang="ko-KR" sz="800" kern="0">
                  <a:latin typeface="+mn-ea"/>
                </a:rPr>
                <a:t>, </a:t>
              </a:r>
              <a:r>
                <a:rPr lang="ko-KR" altLang="en-US" sz="800" kern="0" err="1">
                  <a:latin typeface="+mn-ea"/>
                </a:rPr>
                <a:t>기술명</a:t>
              </a:r>
              <a:r>
                <a:rPr lang="en-US" altLang="ko-KR" sz="800" kern="0">
                  <a:latin typeface="+mn-ea"/>
                </a:rPr>
                <a:t>, </a:t>
              </a:r>
              <a:r>
                <a:rPr lang="ko-KR" altLang="en-US" sz="800" kern="0" err="1">
                  <a:latin typeface="+mn-ea"/>
                </a:rPr>
                <a:t>기술의특징</a:t>
              </a:r>
              <a:r>
                <a:rPr lang="ko-KR" altLang="en-US" sz="800" kern="0">
                  <a:latin typeface="+mn-ea"/>
                </a:rPr>
                <a:t> 으로 구성되어 있음</a:t>
              </a:r>
              <a:r>
                <a:rPr lang="en-US" altLang="ko-KR" sz="800" kern="0">
                  <a:latin typeface="Consolas" panose="020B0609020204030204" pitchFamily="49" charset="0"/>
                  <a:ea typeface="Spoqa Han Sans Neo Regular"/>
                </a:rPr>
                <a:t>&lt;/caption&gt;</a:t>
              </a:r>
              <a:endParaRPr kumimoji="0" lang="en-US" altLang="ko-KR" sz="800" i="0" u="none" strike="noStrike" kern="0" cap="none" spc="0" normalizeH="0" baseline="0" noProof="0">
                <a:ln>
                  <a:noFill/>
                </a:ln>
                <a:effectLst/>
                <a:uLnTx/>
                <a:uFillTx/>
                <a:latin typeface="Consolas" panose="020B0609020204030204" pitchFamily="49" charset="0"/>
                <a:ea typeface="Spoqa Han Sans Neo Regular"/>
              </a:endParaRPr>
            </a:p>
            <a:p>
              <a:pPr defTabSz="144000">
                <a:lnSpc>
                  <a:spcPct val="110000"/>
                </a:lnSpc>
                <a:defRPr/>
              </a:pPr>
              <a:br>
                <a:rPr lang="en-US" altLang="ko-KR" sz="800" kern="0">
                  <a:latin typeface="Consolas" panose="020B0609020204030204" pitchFamily="49" charset="0"/>
                  <a:ea typeface="Spoqa Han Sans Neo Regular"/>
                </a:rPr>
              </a:br>
              <a:r>
                <a:rPr lang="en-US" altLang="ko-KR" sz="800" b="1">
                  <a:solidFill>
                    <a:schemeClr val="tx1">
                      <a:lumMod val="95000"/>
                      <a:lumOff val="5000"/>
                    </a:schemeClr>
                  </a:solidFill>
                  <a:latin typeface="Consolas" panose="020B0609020204030204" pitchFamily="49" charset="0"/>
                </a:rPr>
                <a:t>/*CSS*/</a:t>
              </a:r>
              <a:endParaRPr lang="en-US" altLang="ko-KR" sz="800" kern="0">
                <a:latin typeface="Consolas" panose="020B0609020204030204" pitchFamily="49" charset="0"/>
                <a:ea typeface="Spoqa Han Sans Neo Regular"/>
              </a:endParaRP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ea typeface="Spoqa Han Sans Neo Regular"/>
                </a:rPr>
                <a:t>legend, caption {</a:t>
              </a: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ea typeface="Spoqa Han Sans Neo Regular"/>
                </a:rPr>
                <a:t>    width: 0;</a:t>
              </a: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ea typeface="Spoqa Han Sans Neo Regular"/>
                </a:rPr>
                <a:t>    height: 0;</a:t>
              </a:r>
            </a:p>
            <a:p>
              <a:pPr lvl="0" defTabSz="144000">
                <a:lnSpc>
                  <a:spcPct val="110000"/>
                </a:lnSpc>
                <a:defRPr/>
              </a:pPr>
              <a:r>
                <a:rPr kumimoji="0" lang="en-US" altLang="ko-KR" sz="800" b="1" i="0" u="none" strike="noStrike" kern="0" cap="none" spc="0" normalizeH="0" baseline="0" noProof="0">
                  <a:ln>
                    <a:noFill/>
                  </a:ln>
                  <a:solidFill>
                    <a:srgbClr val="C00000"/>
                  </a:solidFill>
                  <a:effectLst/>
                  <a:uLnTx/>
                  <a:uFillTx/>
                  <a:latin typeface="Consolas" panose="020B0609020204030204" pitchFamily="49" charset="0"/>
                  <a:ea typeface="Spoqa Han Sans Neo Regular"/>
                </a:rPr>
                <a:t>    visibility: hidden;</a:t>
              </a:r>
            </a:p>
            <a:p>
              <a:pPr lvl="0" defTabSz="144000">
                <a:lnSpc>
                  <a:spcPct val="110000"/>
                </a:lnSpc>
                <a:defRPr/>
              </a:pPr>
              <a:r>
                <a:rPr kumimoji="0" lang="en-US" altLang="ko-KR" sz="800" b="1" i="0" u="none" strike="noStrike" kern="0" cap="none" spc="0" normalizeH="0" baseline="0" noProof="0">
                  <a:ln>
                    <a:noFill/>
                  </a:ln>
                  <a:solidFill>
                    <a:srgbClr val="C00000"/>
                  </a:solidFill>
                  <a:effectLst/>
                  <a:uLnTx/>
                  <a:uFillTx/>
                  <a:latin typeface="Consolas" panose="020B0609020204030204" pitchFamily="49" charset="0"/>
                  <a:ea typeface="Spoqa Han Sans Neo Regular"/>
                </a:rPr>
                <a:t>    font-size: 0;</a:t>
              </a: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ea typeface="Spoqa Han Sans Neo Regular"/>
                </a:rPr>
                <a:t>    line-height: 0;</a:t>
              </a: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ea typeface="Spoqa Han Sans Neo Regular"/>
                </a:rPr>
                <a: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endParaRPr>
            </a:p>
          </p:txBody>
        </p:sp>
      </p:grpSp>
      <p:pic>
        <p:nvPicPr>
          <p:cNvPr id="3" name="그림 2">
            <a:extLst>
              <a:ext uri="{FF2B5EF4-FFF2-40B4-BE49-F238E27FC236}">
                <a16:creationId xmlns:a16="http://schemas.microsoft.com/office/drawing/2014/main" id="{FF470354-BDE9-F05A-2C4B-B9F9CC10592B}"/>
              </a:ext>
            </a:extLst>
          </p:cNvPr>
          <p:cNvPicPr>
            <a:picLocks noChangeAspect="1"/>
          </p:cNvPicPr>
          <p:nvPr/>
        </p:nvPicPr>
        <p:blipFill>
          <a:blip r:embed="rId3"/>
          <a:stretch>
            <a:fillRect/>
          </a:stretch>
        </p:blipFill>
        <p:spPr>
          <a:xfrm>
            <a:off x="5176122" y="3110095"/>
            <a:ext cx="4110459" cy="2135895"/>
          </a:xfrm>
          <a:prstGeom prst="rect">
            <a:avLst/>
          </a:prstGeom>
        </p:spPr>
      </p:pic>
      <p:sp>
        <p:nvSpPr>
          <p:cNvPr id="29" name="TextBox 28">
            <a:extLst>
              <a:ext uri="{FF2B5EF4-FFF2-40B4-BE49-F238E27FC236}">
                <a16:creationId xmlns:a16="http://schemas.microsoft.com/office/drawing/2014/main" id="{FF34E352-727F-A5E6-ECBA-23229A0443FF}"/>
              </a:ext>
            </a:extLst>
          </p:cNvPr>
          <p:cNvSpPr txBox="1"/>
          <p:nvPr/>
        </p:nvSpPr>
        <p:spPr>
          <a:xfrm>
            <a:off x="207963" y="6072245"/>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개선 방안 다음 장에 계속</a:t>
            </a:r>
            <a:endParaRPr lang="ko-KR" altLang="en-US" b="1" i="1"/>
          </a:p>
        </p:txBody>
      </p:sp>
    </p:spTree>
    <p:extLst>
      <p:ext uri="{BB962C8B-B14F-4D97-AF65-F5344CB8AC3E}">
        <p14:creationId xmlns:p14="http://schemas.microsoft.com/office/powerpoint/2010/main" val="4021043871"/>
      </p:ext>
    </p:extLst>
  </p:cSld>
  <p:clrMapOvr>
    <a:masterClrMapping/>
  </p:clrMapOvr>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3D9D-6BA0-1929-1790-9A56ABEFFDA7}"/>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56F51C7E-0DAE-E90D-5CAF-9A0D518F007B}"/>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16" name="텍스트 개체 틀 9">
            <a:extLst>
              <a:ext uri="{FF2B5EF4-FFF2-40B4-BE49-F238E27FC236}">
                <a16:creationId xmlns:a16="http://schemas.microsoft.com/office/drawing/2014/main" id="{9E6AC24A-62AE-5E62-D3DA-9C708E151B8B}"/>
              </a:ext>
            </a:extLst>
          </p:cNvPr>
          <p:cNvSpPr>
            <a:spLocks noGrp="1"/>
          </p:cNvSpPr>
          <p:nvPr>
            <p:ph type="body" sz="quarter" idx="11"/>
          </p:nvPr>
        </p:nvSpPr>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E8A2713C-5516-FFAB-7602-7FA24214F116}"/>
              </a:ext>
            </a:extLst>
          </p:cNvPr>
          <p:cNvSpPr>
            <a:spLocks noGrp="1"/>
          </p:cNvSpPr>
          <p:nvPr>
            <p:ph type="body" sz="quarter" idx="15"/>
          </p:nvPr>
        </p:nvSpPr>
        <p:spPr/>
        <p:txBody>
          <a:bodyPr/>
          <a:lstStyle/>
          <a:p>
            <a:r>
              <a:rPr lang="en-US" altLang="ko-KR"/>
              <a:t>https://www.cjenc.co.kr/kr/business/environment-img.asp </a:t>
            </a:r>
            <a:endParaRPr lang="ko-KR" altLang="en-US"/>
          </a:p>
        </p:txBody>
      </p:sp>
      <p:sp>
        <p:nvSpPr>
          <p:cNvPr id="5" name="텍스트 개체 틀 4">
            <a:extLst>
              <a:ext uri="{FF2B5EF4-FFF2-40B4-BE49-F238E27FC236}">
                <a16:creationId xmlns:a16="http://schemas.microsoft.com/office/drawing/2014/main" id="{F0556408-A0FC-EA8C-CF6C-AE6D8C9B184A}"/>
              </a:ext>
            </a:extLst>
          </p:cNvPr>
          <p:cNvSpPr>
            <a:spLocks noGrp="1"/>
          </p:cNvSpPr>
          <p:nvPr>
            <p:ph type="body" sz="quarter" idx="16"/>
          </p:nvPr>
        </p:nvSpPr>
        <p:spPr/>
        <p:txBody>
          <a:bodyPr/>
          <a:lstStyle/>
          <a:p>
            <a:r>
              <a:rPr lang="en-US" altLang="ko-KR"/>
              <a:t>3. (</a:t>
            </a:r>
            <a:r>
              <a:rPr lang="ko-KR" altLang="en-US"/>
              <a:t>표의 구성</a:t>
            </a:r>
            <a:r>
              <a:rPr lang="en-US" altLang="ko-KR"/>
              <a:t>) </a:t>
            </a:r>
            <a:r>
              <a:rPr lang="ko-KR" altLang="en-US"/>
              <a:t>표는 이해하기 쉽게 구성해야 한다</a:t>
            </a:r>
            <a:r>
              <a:rPr lang="en-US" altLang="ko-KR"/>
              <a:t>.</a:t>
            </a:r>
            <a:endParaRPr lang="ko-KR" altLang="en-US"/>
          </a:p>
        </p:txBody>
      </p:sp>
      <p:sp>
        <p:nvSpPr>
          <p:cNvPr id="6" name="텍스트 개체 틀 5">
            <a:extLst>
              <a:ext uri="{FF2B5EF4-FFF2-40B4-BE49-F238E27FC236}">
                <a16:creationId xmlns:a16="http://schemas.microsoft.com/office/drawing/2014/main" id="{65DCE9D4-FF39-2DC1-7D40-25AEEA1D62C0}"/>
              </a:ext>
            </a:extLst>
          </p:cNvPr>
          <p:cNvSpPr>
            <a:spLocks noGrp="1"/>
          </p:cNvSpPr>
          <p:nvPr>
            <p:ph type="body" sz="quarter" idx="14"/>
          </p:nvPr>
        </p:nvSpPr>
        <p:spPr/>
        <p:txBody>
          <a:bodyPr/>
          <a:lstStyle/>
          <a:p>
            <a:r>
              <a:rPr lang="ko-KR" altLang="en-US"/>
              <a:t>표의 제목과 요약정보가 불충분하거나 적절하게 제공되지 않은 경우</a:t>
            </a:r>
          </a:p>
        </p:txBody>
      </p:sp>
      <p:sp>
        <p:nvSpPr>
          <p:cNvPr id="35" name="텍스트 개체 틀 34">
            <a:extLst>
              <a:ext uri="{FF2B5EF4-FFF2-40B4-BE49-F238E27FC236}">
                <a16:creationId xmlns:a16="http://schemas.microsoft.com/office/drawing/2014/main" id="{09AC85B8-7925-DAFF-4B00-60F2DA547778}"/>
              </a:ext>
            </a:extLst>
          </p:cNvPr>
          <p:cNvSpPr>
            <a:spLocks noGrp="1"/>
          </p:cNvSpPr>
          <p:nvPr>
            <p:ph type="body" sz="quarter" idx="19"/>
          </p:nvPr>
        </p:nvSpPr>
        <p:spPr/>
        <p:txBody>
          <a:bodyPr/>
          <a:lstStyle/>
          <a:p>
            <a:r>
              <a:rPr lang="ko-KR" altLang="en-US"/>
              <a:t>중</a:t>
            </a:r>
          </a:p>
        </p:txBody>
      </p:sp>
      <p:grpSp>
        <p:nvGrpSpPr>
          <p:cNvPr id="22" name="그룹 21">
            <a:extLst>
              <a:ext uri="{FF2B5EF4-FFF2-40B4-BE49-F238E27FC236}">
                <a16:creationId xmlns:a16="http://schemas.microsoft.com/office/drawing/2014/main" id="{EA0B79D1-CA58-CEA6-F63F-9A2645F4D3A7}"/>
              </a:ext>
            </a:extLst>
          </p:cNvPr>
          <p:cNvGrpSpPr/>
          <p:nvPr/>
        </p:nvGrpSpPr>
        <p:grpSpPr>
          <a:xfrm>
            <a:off x="632796" y="2693543"/>
            <a:ext cx="4104304" cy="3520709"/>
            <a:chOff x="631825" y="4319397"/>
            <a:chExt cx="4104304" cy="3806631"/>
          </a:xfrm>
        </p:grpSpPr>
        <p:sp>
          <p:nvSpPr>
            <p:cNvPr id="23" name="TextBox 22">
              <a:extLst>
                <a:ext uri="{FF2B5EF4-FFF2-40B4-BE49-F238E27FC236}">
                  <a16:creationId xmlns:a16="http://schemas.microsoft.com/office/drawing/2014/main" id="{33307121-0AAE-61CE-1B45-E6314906A4F5}"/>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24" name="직사각형 23">
              <a:extLst>
                <a:ext uri="{FF2B5EF4-FFF2-40B4-BE49-F238E27FC236}">
                  <a16:creationId xmlns:a16="http://schemas.microsoft.com/office/drawing/2014/main" id="{0713F782-2480-BF03-255A-9D14CB6AC566}"/>
                </a:ext>
              </a:extLst>
            </p:cNvPr>
            <p:cNvSpPr/>
            <p:nvPr/>
          </p:nvSpPr>
          <p:spPr>
            <a:xfrm>
              <a:off x="631825" y="4530600"/>
              <a:ext cx="4104000" cy="3595428"/>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b="1">
                  <a:solidFill>
                    <a:schemeClr val="tx1">
                      <a:lumMod val="95000"/>
                      <a:lumOff val="5000"/>
                    </a:schemeClr>
                  </a:solidFill>
                  <a:latin typeface="Consolas" panose="020B0609020204030204" pitchFamily="49" charset="0"/>
                </a:rPr>
                <a:t>&lt;!--HTML--&gt;</a:t>
              </a:r>
            </a:p>
            <a:p>
              <a:pPr defTabSz="144000">
                <a:lnSpc>
                  <a:spcPct val="110000"/>
                </a:lnSpc>
              </a:pPr>
              <a:r>
                <a:rPr lang="en-US" altLang="ko-KR" sz="800" b="1">
                  <a:solidFill>
                    <a:schemeClr val="accent1"/>
                  </a:solidFill>
                  <a:latin typeface="Consolas" panose="020B0609020204030204" pitchFamily="49" charset="0"/>
                </a:rPr>
                <a:t>&lt;caption class="</a:t>
              </a:r>
              <a:r>
                <a:rPr lang="en-US" altLang="ko-KR" sz="800" b="1" err="1">
                  <a:solidFill>
                    <a:schemeClr val="accent1"/>
                  </a:solidFill>
                  <a:latin typeface="Consolas" panose="020B0609020204030204" pitchFamily="49" charset="0"/>
                </a:rPr>
                <a:t>visuallyhidden</a:t>
              </a:r>
              <a:r>
                <a:rPr lang="en-US" altLang="ko-KR" sz="800" b="1">
                  <a:solidFill>
                    <a:schemeClr val="accent1"/>
                  </a:solidFill>
                  <a:latin typeface="Consolas" panose="020B0609020204030204" pitchFamily="49" charset="0"/>
                </a:rPr>
                <a:t>"&gt;</a:t>
              </a:r>
              <a:r>
                <a:rPr lang="ko-KR" altLang="en-US" sz="800" b="1">
                  <a:solidFill>
                    <a:schemeClr val="accent1"/>
                  </a:solidFill>
                  <a:latin typeface="Consolas" panose="020B0609020204030204" pitchFamily="49" charset="0"/>
                </a:rPr>
                <a:t>환경신기술</a:t>
              </a:r>
              <a:r>
                <a:rPr lang="en-US" altLang="ko-KR" sz="800" b="1">
                  <a:solidFill>
                    <a:schemeClr val="accent1"/>
                  </a:solidFill>
                  <a:latin typeface="Consolas" panose="020B0609020204030204" pitchFamily="49" charset="0"/>
                </a:rPr>
                <a:t>&lt;/caption&gt;</a:t>
              </a:r>
            </a:p>
            <a:p>
              <a:pPr defTabSz="144000">
                <a:lnSpc>
                  <a:spcPct val="110000"/>
                </a:lnSpc>
              </a:pPr>
              <a:endParaRPr lang="en-US" altLang="ko-KR" sz="800">
                <a:solidFill>
                  <a:schemeClr val="tx1">
                    <a:lumMod val="95000"/>
                    <a:lumOff val="5000"/>
                  </a:schemeClr>
                </a:solidFill>
                <a:latin typeface="Consolas" panose="020B0609020204030204" pitchFamily="49" charset="0"/>
              </a:endParaRPr>
            </a:p>
            <a:p>
              <a:pPr defTabSz="144000">
                <a:lnSpc>
                  <a:spcPct val="110000"/>
                </a:lnSpc>
              </a:pPr>
              <a:r>
                <a:rPr lang="en-US" altLang="ko-KR" sz="800" b="1">
                  <a:solidFill>
                    <a:schemeClr val="tx1">
                      <a:lumMod val="95000"/>
                      <a:lumOff val="5000"/>
                    </a:schemeClr>
                  </a:solidFill>
                  <a:latin typeface="Consolas" panose="020B0609020204030204" pitchFamily="49" charset="0"/>
                </a:rPr>
                <a:t>/*CSS*/</a:t>
              </a:r>
            </a:p>
            <a:p>
              <a:pPr defTabSz="144000">
                <a:lnSpc>
                  <a:spcPct val="110000"/>
                </a:lnSpc>
              </a:pPr>
              <a:r>
                <a:rPr lang="ko-KR" altLang="en-US" sz="800">
                  <a:solidFill>
                    <a:schemeClr val="tx1">
                      <a:lumMod val="95000"/>
                      <a:lumOff val="5000"/>
                    </a:schemeClr>
                  </a:solidFill>
                  <a:highlight>
                    <a:srgbClr val="FFFF00"/>
                  </a:highlight>
                  <a:latin typeface="Consolas" panose="020B0609020204030204" pitchFamily="49" charset="0"/>
                </a:rPr>
                <a:t>사용 권장하지 않음</a:t>
              </a:r>
              <a:endParaRPr lang="en-US" altLang="ko-KR" sz="800">
                <a:solidFill>
                  <a:schemeClr val="tx1">
                    <a:lumMod val="95000"/>
                    <a:lumOff val="5000"/>
                  </a:schemeClr>
                </a:solidFill>
                <a:highlight>
                  <a:srgbClr val="FFFF00"/>
                </a:highlight>
                <a:latin typeface="Consolas" panose="020B0609020204030204" pitchFamily="49" charset="0"/>
              </a:endParaRPr>
            </a:p>
            <a:p>
              <a:pPr defTabSz="144000">
                <a:lnSpc>
                  <a:spcPct val="110000"/>
                </a:lnSpc>
              </a:pPr>
              <a:r>
                <a:rPr lang="en-US" altLang="ko-KR" sz="800">
                  <a:solidFill>
                    <a:schemeClr val="tx1">
                      <a:lumMod val="95000"/>
                      <a:lumOff val="5000"/>
                    </a:schemeClr>
                  </a:solidFill>
                  <a:latin typeface="Consolas" panose="020B0609020204030204" pitchFamily="49" charset="0"/>
                </a:rPr>
                <a:t>legend,</a:t>
              </a:r>
              <a:r>
                <a:rPr lang="ko-KR" altLang="en-US" sz="800">
                  <a:solidFill>
                    <a:schemeClr val="tx1">
                      <a:lumMod val="95000"/>
                      <a:lumOff val="5000"/>
                    </a:schemeClr>
                  </a:solidFill>
                  <a:latin typeface="Consolas" panose="020B0609020204030204" pitchFamily="49" charset="0"/>
                </a:rPr>
                <a:t> </a:t>
              </a:r>
              <a:r>
                <a:rPr lang="en-US" altLang="ko-KR" sz="800">
                  <a:solidFill>
                    <a:schemeClr val="tx1">
                      <a:lumMod val="95000"/>
                      <a:lumOff val="5000"/>
                    </a:schemeClr>
                  </a:solidFill>
                  <a:latin typeface="Consolas" panose="020B0609020204030204" pitchFamily="49" charset="0"/>
                </a:rPr>
                <a:t>caption {</a:t>
              </a:r>
            </a:p>
            <a:p>
              <a:pPr defTabSz="144000">
                <a:lnSpc>
                  <a:spcPct val="110000"/>
                </a:lnSpc>
              </a:pPr>
              <a:r>
                <a:rPr lang="en-US" altLang="ko-KR" sz="800">
                  <a:solidFill>
                    <a:schemeClr val="tx1">
                      <a:lumMod val="95000"/>
                      <a:lumOff val="5000"/>
                    </a:schemeClr>
                  </a:solidFill>
                  <a:latin typeface="Consolas" panose="020B0609020204030204" pitchFamily="49" charset="0"/>
                </a:rPr>
                <a:t>    width: 0;</a:t>
              </a:r>
            </a:p>
            <a:p>
              <a:pPr defTabSz="144000">
                <a:lnSpc>
                  <a:spcPct val="110000"/>
                </a:lnSpc>
              </a:pPr>
              <a:r>
                <a:rPr lang="en-US" altLang="ko-KR" sz="800">
                  <a:solidFill>
                    <a:schemeClr val="tx1">
                      <a:lumMod val="95000"/>
                      <a:lumOff val="5000"/>
                    </a:schemeClr>
                  </a:solidFill>
                  <a:latin typeface="Consolas" panose="020B0609020204030204" pitchFamily="49" charset="0"/>
                </a:rPr>
                <a:t>    height: 0;</a:t>
              </a:r>
            </a:p>
            <a:p>
              <a:pPr defTabSz="144000">
                <a:lnSpc>
                  <a:spcPct val="110000"/>
                </a:lnSpc>
              </a:pPr>
              <a:r>
                <a:rPr lang="en-US" altLang="ko-KR" sz="800">
                  <a:solidFill>
                    <a:schemeClr val="tx1">
                      <a:lumMod val="95000"/>
                      <a:lumOff val="5000"/>
                    </a:schemeClr>
                  </a:solidFill>
                  <a:latin typeface="Consolas" panose="020B0609020204030204" pitchFamily="49" charset="0"/>
                </a:rPr>
                <a:t>    visibility: hidden;</a:t>
              </a:r>
            </a:p>
            <a:p>
              <a:pPr defTabSz="144000">
                <a:lnSpc>
                  <a:spcPct val="110000"/>
                </a:lnSpc>
              </a:pPr>
              <a:r>
                <a:rPr lang="en-US" altLang="ko-KR" sz="800">
                  <a:solidFill>
                    <a:schemeClr val="tx1">
                      <a:lumMod val="95000"/>
                      <a:lumOff val="5000"/>
                    </a:schemeClr>
                  </a:solidFill>
                  <a:latin typeface="Consolas" panose="020B0609020204030204" pitchFamily="49" charset="0"/>
                </a:rPr>
                <a:t>    font-size: 0;</a:t>
              </a:r>
            </a:p>
            <a:p>
              <a:pPr defTabSz="144000">
                <a:lnSpc>
                  <a:spcPct val="110000"/>
                </a:lnSpc>
              </a:pPr>
              <a:r>
                <a:rPr lang="en-US" altLang="ko-KR" sz="800">
                  <a:solidFill>
                    <a:schemeClr val="tx1">
                      <a:lumMod val="95000"/>
                      <a:lumOff val="5000"/>
                    </a:schemeClr>
                  </a:solidFill>
                  <a:latin typeface="Consolas" panose="020B0609020204030204" pitchFamily="49" charset="0"/>
                </a:rPr>
                <a:t>    line-height: 0;</a:t>
              </a:r>
            </a:p>
            <a:p>
              <a:pPr defTabSz="144000">
                <a:lnSpc>
                  <a:spcPct val="110000"/>
                </a:lnSpc>
              </a:pPr>
              <a:r>
                <a:rPr lang="en-US" altLang="ko-KR" sz="800">
                  <a:solidFill>
                    <a:schemeClr val="tx1">
                      <a:lumMod val="95000"/>
                      <a:lumOff val="5000"/>
                    </a:schemeClr>
                  </a:solidFill>
                  <a:latin typeface="Consolas" panose="020B0609020204030204" pitchFamily="49" charset="0"/>
                </a:rPr>
                <a:t>}</a:t>
              </a:r>
            </a:p>
            <a:p>
              <a:pPr defTabSz="144000">
                <a:lnSpc>
                  <a:spcPct val="110000"/>
                </a:lnSpc>
              </a:pPr>
              <a:r>
                <a:rPr lang="ko-KR" altLang="en-US" sz="800">
                  <a:solidFill>
                    <a:schemeClr val="tx1">
                      <a:lumMod val="95000"/>
                      <a:lumOff val="5000"/>
                    </a:schemeClr>
                  </a:solidFill>
                  <a:highlight>
                    <a:srgbClr val="FFFF00"/>
                  </a:highlight>
                  <a:latin typeface="Consolas" panose="020B0609020204030204" pitchFamily="49" charset="0"/>
                </a:rPr>
                <a:t>사용 권장함</a:t>
              </a:r>
              <a:endParaRPr lang="en-US" altLang="ko-KR" sz="800">
                <a:solidFill>
                  <a:schemeClr val="tx1">
                    <a:lumMod val="95000"/>
                    <a:lumOff val="5000"/>
                  </a:schemeClr>
                </a:solidFill>
                <a:highlight>
                  <a:srgbClr val="FFFF00"/>
                </a:highlight>
                <a:latin typeface="Consolas" panose="020B0609020204030204" pitchFamily="49" charset="0"/>
              </a:endParaRPr>
            </a:p>
            <a:p>
              <a:pPr defTabSz="144000">
                <a:lnSpc>
                  <a:spcPct val="110000"/>
                </a:lnSpc>
              </a:pPr>
              <a:r>
                <a:rPr lang="en-US" altLang="ko-KR" sz="800" b="1">
                  <a:solidFill>
                    <a:schemeClr val="accent1"/>
                  </a:solidFill>
                  <a:latin typeface="Consolas" panose="020B0609020204030204" pitchFamily="49" charset="0"/>
                </a:rPr>
                <a:t>.</a:t>
              </a:r>
              <a:r>
                <a:rPr lang="en-US" altLang="ko-KR" sz="800" b="1" err="1">
                  <a:solidFill>
                    <a:schemeClr val="accent1"/>
                  </a:solidFill>
                  <a:latin typeface="Consolas" panose="020B0609020204030204" pitchFamily="49" charset="0"/>
                </a:rPr>
                <a:t>visuallyhidden</a:t>
              </a:r>
              <a:r>
                <a:rPr lang="en-US" altLang="ko-KR" sz="800" b="1">
                  <a:solidFill>
                    <a:schemeClr val="accent1"/>
                  </a:solidFill>
                  <a:latin typeface="Consolas" panose="020B0609020204030204" pitchFamily="49" charset="0"/>
                </a:rPr>
                <a:t> {</a:t>
              </a:r>
            </a:p>
            <a:p>
              <a:pPr defTabSz="144000">
                <a:lnSpc>
                  <a:spcPct val="110000"/>
                </a:lnSpc>
              </a:pPr>
              <a:r>
                <a:rPr lang="en-US" altLang="ko-KR" sz="800" b="1">
                  <a:solidFill>
                    <a:schemeClr val="accent1"/>
                  </a:solidFill>
                  <a:latin typeface="Consolas" panose="020B0609020204030204" pitchFamily="49" charset="0"/>
                </a:rPr>
                <a:t>  border: 0;</a:t>
              </a:r>
            </a:p>
            <a:p>
              <a:pPr defTabSz="144000">
                <a:lnSpc>
                  <a:spcPct val="110000"/>
                </a:lnSpc>
              </a:pPr>
              <a:r>
                <a:rPr lang="en-US" altLang="ko-KR" sz="800" b="1">
                  <a:solidFill>
                    <a:schemeClr val="accent1"/>
                  </a:solidFill>
                  <a:latin typeface="Consolas" panose="020B0609020204030204" pitchFamily="49" charset="0"/>
                </a:rPr>
                <a:t>  clip: </a:t>
              </a:r>
              <a:r>
                <a:rPr lang="en-US" altLang="ko-KR" sz="800" b="1" err="1">
                  <a:solidFill>
                    <a:schemeClr val="accent1"/>
                  </a:solidFill>
                  <a:latin typeface="Consolas" panose="020B0609020204030204" pitchFamily="49" charset="0"/>
                </a:rPr>
                <a:t>rect</a:t>
              </a:r>
              <a:r>
                <a:rPr lang="en-US" altLang="ko-KR" sz="800" b="1">
                  <a:solidFill>
                    <a:schemeClr val="accent1"/>
                  </a:solidFill>
                  <a:latin typeface="Consolas" panose="020B0609020204030204" pitchFamily="49" charset="0"/>
                </a:rPr>
                <a:t>(0 0 0 0);</a:t>
              </a:r>
            </a:p>
            <a:p>
              <a:pPr defTabSz="144000">
                <a:lnSpc>
                  <a:spcPct val="110000"/>
                </a:lnSpc>
              </a:pPr>
              <a:r>
                <a:rPr lang="en-US" altLang="ko-KR" sz="800" b="1">
                  <a:solidFill>
                    <a:schemeClr val="accent1"/>
                  </a:solidFill>
                  <a:latin typeface="Consolas" panose="020B0609020204030204" pitchFamily="49" charset="0"/>
                </a:rPr>
                <a:t>  height: 1px;</a:t>
              </a:r>
            </a:p>
            <a:p>
              <a:pPr defTabSz="144000">
                <a:lnSpc>
                  <a:spcPct val="110000"/>
                </a:lnSpc>
              </a:pPr>
              <a:r>
                <a:rPr lang="en-US" altLang="ko-KR" sz="800" b="1">
                  <a:solidFill>
                    <a:schemeClr val="accent1"/>
                  </a:solidFill>
                  <a:latin typeface="Consolas" panose="020B0609020204030204" pitchFamily="49" charset="0"/>
                </a:rPr>
                <a:t>  margin: -1px;</a:t>
              </a:r>
            </a:p>
            <a:p>
              <a:pPr defTabSz="144000">
                <a:lnSpc>
                  <a:spcPct val="110000"/>
                </a:lnSpc>
              </a:pPr>
              <a:r>
                <a:rPr lang="en-US" altLang="ko-KR" sz="800" b="1">
                  <a:solidFill>
                    <a:schemeClr val="accent1"/>
                  </a:solidFill>
                  <a:latin typeface="Consolas" panose="020B0609020204030204" pitchFamily="49" charset="0"/>
                </a:rPr>
                <a:t>  overflow: hidden;</a:t>
              </a:r>
            </a:p>
            <a:p>
              <a:pPr defTabSz="144000">
                <a:lnSpc>
                  <a:spcPct val="110000"/>
                </a:lnSpc>
              </a:pPr>
              <a:r>
                <a:rPr lang="en-US" altLang="ko-KR" sz="800" b="1">
                  <a:solidFill>
                    <a:schemeClr val="accent1"/>
                  </a:solidFill>
                  <a:latin typeface="Consolas" panose="020B0609020204030204" pitchFamily="49" charset="0"/>
                </a:rPr>
                <a:t>  padding: 0;</a:t>
              </a:r>
            </a:p>
            <a:p>
              <a:pPr defTabSz="144000">
                <a:lnSpc>
                  <a:spcPct val="110000"/>
                </a:lnSpc>
              </a:pPr>
              <a:r>
                <a:rPr lang="en-US" altLang="ko-KR" sz="800" b="1">
                  <a:solidFill>
                    <a:schemeClr val="accent1"/>
                  </a:solidFill>
                  <a:latin typeface="Consolas" panose="020B0609020204030204" pitchFamily="49" charset="0"/>
                </a:rPr>
                <a:t>  position: absolute;</a:t>
              </a:r>
            </a:p>
            <a:p>
              <a:pPr defTabSz="144000">
                <a:lnSpc>
                  <a:spcPct val="110000"/>
                </a:lnSpc>
              </a:pPr>
              <a:r>
                <a:rPr lang="en-US" altLang="ko-KR" sz="800" b="1">
                  <a:solidFill>
                    <a:schemeClr val="accent1"/>
                  </a:solidFill>
                  <a:latin typeface="Consolas" panose="020B0609020204030204" pitchFamily="49" charset="0"/>
                </a:rPr>
                <a:t>  width: 1px;</a:t>
              </a:r>
            </a:p>
            <a:p>
              <a:pPr defTabSz="144000">
                <a:lnSpc>
                  <a:spcPct val="110000"/>
                </a:lnSpc>
              </a:pPr>
              <a:r>
                <a:rPr lang="en-US" altLang="ko-KR" sz="800" b="1">
                  <a:solidFill>
                    <a:schemeClr val="accent1"/>
                  </a:solidFill>
                  <a:latin typeface="Consolas" panose="020B0609020204030204" pitchFamily="49" charset="0"/>
                </a:rPr>
                <a:t>}</a:t>
              </a:r>
            </a:p>
          </p:txBody>
        </p:sp>
      </p:grpSp>
      <p:sp>
        <p:nvSpPr>
          <p:cNvPr id="34" name="TextBox 33">
            <a:extLst>
              <a:ext uri="{FF2B5EF4-FFF2-40B4-BE49-F238E27FC236}">
                <a16:creationId xmlns:a16="http://schemas.microsoft.com/office/drawing/2014/main" id="{BD735E05-FB20-894A-DB7E-2A78EE56427E}"/>
              </a:ext>
            </a:extLst>
          </p:cNvPr>
          <p:cNvSpPr txBox="1"/>
          <p:nvPr/>
        </p:nvSpPr>
        <p:spPr>
          <a:xfrm>
            <a:off x="215900" y="1814239"/>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앞 장에서 이어짐</a:t>
            </a:r>
            <a:endParaRPr lang="ko-KR" altLang="en-US" b="1" i="1"/>
          </a:p>
        </p:txBody>
      </p:sp>
    </p:spTree>
    <p:extLst>
      <p:ext uri="{BB962C8B-B14F-4D97-AF65-F5344CB8AC3E}">
        <p14:creationId xmlns:p14="http://schemas.microsoft.com/office/powerpoint/2010/main" val="4105642534"/>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5D6CA-A6F6-AEDB-835E-21051CE4D48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4D5C74DA-86E3-AE0A-1FAA-9A5B91A1FDAB}"/>
              </a:ext>
            </a:extLst>
          </p:cNvPr>
          <p:cNvSpPr>
            <a:spLocks noGrp="1"/>
          </p:cNvSpPr>
          <p:nvPr>
            <p:ph type="body" sz="quarter" idx="16"/>
          </p:nvPr>
        </p:nvSpPr>
        <p:spPr/>
        <p:txBody>
          <a:bodyPr/>
          <a:lstStyle/>
          <a:p>
            <a:r>
              <a:rPr lang="en-US" altLang="ko-KR"/>
              <a:t>3. (</a:t>
            </a:r>
            <a:r>
              <a:rPr lang="ko-KR" altLang="en-US"/>
              <a:t>표의 구성</a:t>
            </a:r>
            <a:r>
              <a:rPr lang="en-US" altLang="ko-KR"/>
              <a:t>) </a:t>
            </a:r>
            <a:r>
              <a:rPr lang="ko-KR" altLang="en-US"/>
              <a:t>표는 이해하기 쉽게 구성해야 한다</a:t>
            </a:r>
            <a:r>
              <a:rPr lang="en-US" altLang="ko-KR"/>
              <a:t>.</a:t>
            </a:r>
            <a:endParaRPr lang="ko-KR" altLang="en-US"/>
          </a:p>
        </p:txBody>
      </p:sp>
      <p:sp>
        <p:nvSpPr>
          <p:cNvPr id="6" name="텍스트 개체 틀 5">
            <a:extLst>
              <a:ext uri="{FF2B5EF4-FFF2-40B4-BE49-F238E27FC236}">
                <a16:creationId xmlns:a16="http://schemas.microsoft.com/office/drawing/2014/main" id="{6463D531-D638-B4D0-730A-2F886DAE163B}"/>
              </a:ext>
            </a:extLst>
          </p:cNvPr>
          <p:cNvSpPr>
            <a:spLocks noGrp="1"/>
          </p:cNvSpPr>
          <p:nvPr>
            <p:ph type="body" sz="quarter" idx="14"/>
          </p:nvPr>
        </p:nvSpPr>
        <p:spPr/>
        <p:txBody>
          <a:bodyPr/>
          <a:lstStyle/>
          <a:p>
            <a:r>
              <a:rPr lang="ko-KR" altLang="en-US"/>
              <a:t>제목 셀과 내용 셀을 구분하지 않거나 잘못 구분한 경우</a:t>
            </a:r>
          </a:p>
        </p:txBody>
      </p:sp>
      <p:sp>
        <p:nvSpPr>
          <p:cNvPr id="7" name="텍스트 개체 틀 6">
            <a:extLst>
              <a:ext uri="{FF2B5EF4-FFF2-40B4-BE49-F238E27FC236}">
                <a16:creationId xmlns:a16="http://schemas.microsoft.com/office/drawing/2014/main" id="{D9200F11-89CC-62D3-CC0C-738C6E42B27A}"/>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FBB2270A-52C4-57AC-FDE7-BC33106EB90D}"/>
              </a:ext>
            </a:extLst>
          </p:cNvPr>
          <p:cNvSpPr>
            <a:spLocks noGrp="1"/>
          </p:cNvSpPr>
          <p:nvPr>
            <p:ph type="body" sz="quarter" idx="20"/>
          </p:nvPr>
        </p:nvSpPr>
        <p:spPr>
          <a:xfrm>
            <a:off x="631825" y="2146610"/>
            <a:ext cx="4104000" cy="1162351"/>
          </a:xfrm>
        </p:spPr>
        <p:txBody>
          <a:bodyPr/>
          <a:lstStyle/>
          <a:p>
            <a:r>
              <a:rPr lang="ko-KR" altLang="en-US"/>
              <a:t>제목 셀에 </a:t>
            </a:r>
            <a:r>
              <a:rPr lang="en-US" altLang="ko-KR"/>
              <a:t>scope </a:t>
            </a:r>
            <a:r>
              <a:rPr lang="ko-KR" altLang="en-US"/>
              <a:t>속성을 선언하여 스크린 리더 사용자가 데이터 셀에 포함된 값</a:t>
            </a:r>
            <a:r>
              <a:rPr lang="en-US" altLang="ko-KR"/>
              <a:t>/</a:t>
            </a:r>
            <a:r>
              <a:rPr lang="ko-KR" altLang="en-US"/>
              <a:t>정보의 의미를 이해할 수 있도록 해야 함</a:t>
            </a:r>
            <a:endParaRPr lang="en-US" altLang="ko-KR"/>
          </a:p>
          <a:p>
            <a:r>
              <a:rPr lang="en-US" altLang="ko-KR"/>
              <a:t>scope </a:t>
            </a:r>
            <a:r>
              <a:rPr lang="ko-KR" altLang="en-US"/>
              <a:t>삽입 방식은 </a:t>
            </a:r>
            <a:r>
              <a:rPr lang="en-US" altLang="ko-KR"/>
              <a:t>W3C </a:t>
            </a:r>
            <a:r>
              <a:rPr lang="ko-KR" altLang="en-US"/>
              <a:t>웹 문서 참조</a:t>
            </a:r>
            <a:r>
              <a:rPr lang="en-US" altLang="ko-KR"/>
              <a:t>: https://www.w3.org/WAI/tutorials/tables/irregular/</a:t>
            </a:r>
          </a:p>
          <a:p>
            <a:r>
              <a:rPr lang="ko-KR" altLang="en-US">
                <a:highlight>
                  <a:srgbClr val="FFFF00"/>
                </a:highlight>
              </a:rPr>
              <a:t>지속가능경영 </a:t>
            </a:r>
            <a:r>
              <a:rPr lang="en-US" altLang="ko-KR">
                <a:highlight>
                  <a:srgbClr val="FFFF00"/>
                </a:highlight>
              </a:rPr>
              <a:t>&gt; </a:t>
            </a:r>
            <a:r>
              <a:rPr lang="ko-KR" altLang="en-US">
                <a:highlight>
                  <a:srgbClr val="FFFF00"/>
                </a:highlight>
              </a:rPr>
              <a:t>스마트건설 내</a:t>
            </a:r>
            <a:r>
              <a:rPr lang="ko-KR" altLang="en-US">
                <a:solidFill>
                  <a:srgbClr val="000000"/>
                </a:solidFill>
                <a:highlight>
                  <a:srgbClr val="FFFF00"/>
                </a:highlight>
              </a:rPr>
              <a:t> 표 공통 오류 수정 필요함</a:t>
            </a:r>
            <a:endParaRPr lang="ko-KR" altLang="en-US"/>
          </a:p>
        </p:txBody>
      </p:sp>
      <p:sp>
        <p:nvSpPr>
          <p:cNvPr id="16" name="텍스트 개체 틀 9">
            <a:extLst>
              <a:ext uri="{FF2B5EF4-FFF2-40B4-BE49-F238E27FC236}">
                <a16:creationId xmlns:a16="http://schemas.microsoft.com/office/drawing/2014/main" id="{1F736587-0E9C-5244-4FF2-768529E76957}"/>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55AF5A1A-1D0C-6AB2-8A0D-FE947CEA9F59}"/>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5A4E78DC-447A-3B0C-5C35-36A4263CEA1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12" name="그룹 11">
            <a:extLst>
              <a:ext uri="{FF2B5EF4-FFF2-40B4-BE49-F238E27FC236}">
                <a16:creationId xmlns:a16="http://schemas.microsoft.com/office/drawing/2014/main" id="{05DEA0B5-8D09-5008-E66E-838A6C0953D6}"/>
              </a:ext>
            </a:extLst>
          </p:cNvPr>
          <p:cNvGrpSpPr/>
          <p:nvPr/>
        </p:nvGrpSpPr>
        <p:grpSpPr>
          <a:xfrm>
            <a:off x="632796" y="3481854"/>
            <a:ext cx="4104304" cy="2859465"/>
            <a:chOff x="631825" y="4319397"/>
            <a:chExt cx="4104304" cy="2859465"/>
          </a:xfrm>
        </p:grpSpPr>
        <p:sp>
          <p:nvSpPr>
            <p:cNvPr id="13" name="TextBox 12">
              <a:extLst>
                <a:ext uri="{FF2B5EF4-FFF2-40B4-BE49-F238E27FC236}">
                  <a16:creationId xmlns:a16="http://schemas.microsoft.com/office/drawing/2014/main" id="{77B7A1A0-59E5-4FB3-A8E5-52B1B016E476}"/>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4" name="직사각형 13">
              <a:extLst>
                <a:ext uri="{FF2B5EF4-FFF2-40B4-BE49-F238E27FC236}">
                  <a16:creationId xmlns:a16="http://schemas.microsoft.com/office/drawing/2014/main" id="{E083B370-1313-4CCE-5D2B-870A92407310}"/>
                </a:ext>
              </a:extLst>
            </p:cNvPr>
            <p:cNvSpPr/>
            <p:nvPr/>
          </p:nvSpPr>
          <p:spPr>
            <a:xfrm>
              <a:off x="631825" y="4530600"/>
              <a:ext cx="4104000" cy="264826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rPr>
                <a:t>&lt;table&gt;</a:t>
              </a:r>
            </a:p>
            <a:p>
              <a:pPr lvl="0" defTabSz="144000">
                <a:lnSpc>
                  <a:spcPct val="110000"/>
                </a:lnSpc>
                <a:defRPr/>
              </a:pPr>
              <a:r>
                <a:rPr lang="en-US" altLang="ko-KR" sz="800" kern="0">
                  <a:latin typeface="Consolas" panose="020B0609020204030204" pitchFamily="49" charset="0"/>
                </a:rPr>
                <a:t>&lt;</a:t>
              </a:r>
              <a:r>
                <a:rPr lang="en-US" altLang="ko-KR" sz="800" kern="0" err="1">
                  <a:latin typeface="Consolas" panose="020B0609020204030204" pitchFamily="49" charset="0"/>
                </a:rPr>
                <a:t>thead</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&lt;tr&gt;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kern="0" err="1">
                  <a:latin typeface="Consolas" panose="020B0609020204030204" pitchFamily="49" charset="0"/>
                </a:rPr>
                <a:t>rowspan</a:t>
              </a:r>
              <a:r>
                <a:rPr lang="en-US" altLang="ko-KR" sz="800" kern="0">
                  <a:latin typeface="Consolas" panose="020B0609020204030204" pitchFamily="49" charset="0"/>
                </a:rPr>
                <a:t>="2"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err="1">
                  <a:latin typeface="Consolas" panose="020B0609020204030204" pitchFamily="49" charset="0"/>
                </a:rPr>
                <a:t>기술명</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kern="0" err="1">
                  <a:latin typeface="Consolas" panose="020B0609020204030204" pitchFamily="49" charset="0"/>
                </a:rPr>
                <a:t>rowspan</a:t>
              </a:r>
              <a:r>
                <a:rPr lang="en-US" altLang="ko-KR" sz="800" kern="0">
                  <a:latin typeface="Consolas" panose="020B0609020204030204" pitchFamily="49" charset="0"/>
                </a:rPr>
                <a:t>="2"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a:latin typeface="Consolas" panose="020B0609020204030204" pitchFamily="49" charset="0"/>
                </a:rPr>
                <a:t>등록번호</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kern="0" err="1">
                  <a:latin typeface="Consolas" panose="020B0609020204030204" pitchFamily="49" charset="0"/>
                </a:rPr>
                <a:t>rowspan</a:t>
              </a:r>
              <a:r>
                <a:rPr lang="en-US" altLang="ko-KR" sz="800" kern="0">
                  <a:latin typeface="Consolas" panose="020B0609020204030204" pitchFamily="49" charset="0"/>
                </a:rPr>
                <a:t>="2"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a:latin typeface="Consolas" panose="020B0609020204030204" pitchFamily="49" charset="0"/>
                </a:rPr>
                <a:t>기술의 특징</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kern="0" err="1">
                  <a:latin typeface="Consolas" panose="020B0609020204030204" pitchFamily="49" charset="0"/>
                </a:rPr>
                <a:t>colspan</a:t>
              </a:r>
              <a:r>
                <a:rPr lang="en-US" altLang="ko-KR" sz="800" kern="0">
                  <a:latin typeface="Consolas" panose="020B0609020204030204" pitchFamily="49" charset="0"/>
                </a:rPr>
                <a:t>="4" </a:t>
              </a:r>
              <a:r>
                <a:rPr lang="en-US" altLang="ko-KR" sz="800" b="1" kern="0">
                  <a:solidFill>
                    <a:schemeClr val="accent1"/>
                  </a:solidFill>
                  <a:latin typeface="Consolas" panose="020B0609020204030204" pitchFamily="49" charset="0"/>
                </a:rPr>
                <a:t>scope="</a:t>
              </a:r>
              <a:r>
                <a:rPr lang="en-US" altLang="ko-KR" sz="800" b="1" kern="0" err="1">
                  <a:solidFill>
                    <a:schemeClr val="accent1"/>
                  </a:solidFill>
                  <a:latin typeface="Consolas" panose="020B0609020204030204" pitchFamily="49" charset="0"/>
                </a:rPr>
                <a:t>colgroup</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rPr>
                <a:t>&gt;</a:t>
              </a:r>
              <a:r>
                <a:rPr lang="ko-KR" altLang="en-US" sz="800" kern="0">
                  <a:latin typeface="Consolas" panose="020B0609020204030204" pitchFamily="49" charset="0"/>
                </a:rPr>
                <a:t>처리수질</a:t>
              </a:r>
              <a:r>
                <a:rPr lang="en-US" altLang="ko-KR" sz="800" kern="0">
                  <a:latin typeface="Consolas" panose="020B0609020204030204" pitchFamily="49" charset="0"/>
                </a:rPr>
                <a:t>(</a:t>
              </a:r>
              <a:r>
                <a:rPr lang="ko-KR" altLang="en-US" sz="800" kern="0">
                  <a:latin typeface="Consolas" panose="020B0609020204030204" pitchFamily="49" charset="0"/>
                </a:rPr>
                <a:t>환경신기술 검증결과</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&lt;/tr&gt;</a:t>
              </a:r>
            </a:p>
            <a:p>
              <a:pPr lvl="1" defTabSz="144000">
                <a:lnSpc>
                  <a:spcPct val="110000"/>
                </a:lnSpc>
                <a:defRPr/>
              </a:pPr>
              <a:r>
                <a:rPr lang="en-US" altLang="ko-KR" sz="800" kern="0">
                  <a:latin typeface="Consolas" panose="020B0609020204030204" pitchFamily="49" charset="0"/>
                </a:rPr>
                <a:t>&lt;tr&gt;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a:latin typeface="Consolas" panose="020B0609020204030204" pitchFamily="49" charset="0"/>
                </a:rPr>
                <a:t>항목</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err="1">
                  <a:latin typeface="Consolas" panose="020B0609020204030204" pitchFamily="49" charset="0"/>
                </a:rPr>
                <a:t>유입수</a:t>
              </a:r>
              <a:r>
                <a:rPr lang="en-US" altLang="ko-KR" sz="800" kern="0">
                  <a:latin typeface="Consolas" panose="020B0609020204030204" pitchFamily="49" charset="0"/>
                </a:rPr>
                <a:t>(mg/L)&lt;/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err="1">
                  <a:latin typeface="Consolas" panose="020B0609020204030204" pitchFamily="49" charset="0"/>
                </a:rPr>
                <a:t>방류수</a:t>
              </a:r>
              <a:r>
                <a:rPr lang="en-US" altLang="ko-KR" sz="800" kern="0">
                  <a:latin typeface="Consolas" panose="020B0609020204030204" pitchFamily="49" charset="0"/>
                </a:rPr>
                <a:t>(mg/L)&lt;/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	&lt;</a:t>
              </a:r>
              <a:r>
                <a:rPr lang="en-US" altLang="ko-KR" sz="800" kern="0" err="1">
                  <a:latin typeface="Consolas" panose="020B0609020204030204" pitchFamily="49" charset="0"/>
                </a:rPr>
                <a:t>th</a:t>
              </a:r>
              <a:r>
                <a:rPr lang="en-US" altLang="ko-KR" sz="800" kern="0">
                  <a:latin typeface="Consolas" panose="020B0609020204030204" pitchFamily="49" charset="0"/>
                </a:rPr>
                <a:t> </a:t>
              </a:r>
              <a:r>
                <a:rPr lang="en-US" altLang="ko-KR" sz="800" b="1" kern="0">
                  <a:solidFill>
                    <a:schemeClr val="accent1"/>
                  </a:solidFill>
                  <a:latin typeface="Consolas" panose="020B0609020204030204" pitchFamily="49" charset="0"/>
                </a:rPr>
                <a:t>scope="col"</a:t>
              </a:r>
              <a:r>
                <a:rPr lang="en-US" altLang="ko-KR" sz="800" kern="0">
                  <a:latin typeface="Consolas" panose="020B0609020204030204" pitchFamily="49" charset="0"/>
                </a:rPr>
                <a:t>&gt;</a:t>
              </a:r>
              <a:r>
                <a:rPr lang="ko-KR" altLang="en-US" sz="800" kern="0">
                  <a:latin typeface="Consolas" panose="020B0609020204030204" pitchFamily="49" charset="0"/>
                </a:rPr>
                <a:t>처리효율</a:t>
              </a:r>
              <a:r>
                <a:rPr lang="en-US" altLang="ko-KR" sz="800" kern="0">
                  <a:latin typeface="Consolas" panose="020B0609020204030204" pitchFamily="49" charset="0"/>
                </a:rPr>
                <a:t>(%)&lt;/</a:t>
              </a:r>
              <a:r>
                <a:rPr lang="en-US" altLang="ko-KR" sz="800" kern="0" err="1">
                  <a:latin typeface="Consolas" panose="020B0609020204030204" pitchFamily="49" charset="0"/>
                </a:rPr>
                <a:t>th</a:t>
              </a:r>
              <a:r>
                <a:rPr lang="en-US" altLang="ko-KR" sz="800" kern="0">
                  <a:latin typeface="Consolas" panose="020B0609020204030204" pitchFamily="49" charset="0"/>
                </a:rPr>
                <a:t>&gt;</a:t>
              </a:r>
            </a:p>
            <a:p>
              <a:pPr lvl="1" defTabSz="144000">
                <a:lnSpc>
                  <a:spcPct val="110000"/>
                </a:lnSpc>
                <a:defRPr/>
              </a:pPr>
              <a:r>
                <a:rPr lang="en-US" altLang="ko-KR" sz="800" kern="0">
                  <a:latin typeface="Consolas" panose="020B0609020204030204" pitchFamily="49" charset="0"/>
                </a:rPr>
                <a:t>&lt;/tr&gt;</a:t>
              </a:r>
            </a:p>
            <a:p>
              <a:pPr lvl="0" defTabSz="144000">
                <a:lnSpc>
                  <a:spcPct val="110000"/>
                </a:lnSpc>
                <a:defRPr/>
              </a:pPr>
              <a:r>
                <a:rPr lang="en-US" altLang="ko-KR" sz="800" kern="0">
                  <a:latin typeface="Consolas" panose="020B0609020204030204" pitchFamily="49" charset="0"/>
                </a:rPr>
                <a:t>&lt;/</a:t>
              </a:r>
              <a:r>
                <a:rPr lang="en-US" altLang="ko-KR" sz="800" kern="0" err="1">
                  <a:latin typeface="Consolas" panose="020B0609020204030204" pitchFamily="49" charset="0"/>
                </a:rPr>
                <a:t>thead</a:t>
              </a:r>
              <a:r>
                <a:rPr lang="en-US" altLang="ko-KR" sz="800" kern="0">
                  <a:latin typeface="Consolas" panose="020B0609020204030204" pitchFamily="49" charset="0"/>
                </a:rPr>
                <a:t>&gt;</a:t>
              </a:r>
            </a:p>
            <a:p>
              <a:pPr lvl="0" defTabSz="144000">
                <a:lnSpc>
                  <a:spcPct val="110000"/>
                </a:lnSpc>
                <a:defRPr/>
              </a:pPr>
              <a:r>
                <a:rPr lang="en-US" altLang="ko-KR" sz="800" kern="0">
                  <a:latin typeface="Consolas" panose="020B0609020204030204" pitchFamily="49" charset="0"/>
                </a:rPr>
                <a:t>&lt;</a:t>
              </a:r>
              <a:r>
                <a:rPr lang="en-US" altLang="ko-KR" sz="800" kern="0" err="1">
                  <a:latin typeface="Consolas" panose="020B0609020204030204" pitchFamily="49" charset="0"/>
                </a:rPr>
                <a:t>tbody</a:t>
              </a:r>
              <a:r>
                <a:rPr lang="en-US" altLang="ko-KR" sz="800" kern="0">
                  <a:latin typeface="Consolas" panose="020B0609020204030204" pitchFamily="49" charset="0"/>
                </a:rPr>
                <a:t>&gt;...&lt;/</a:t>
              </a:r>
              <a:r>
                <a:rPr lang="en-US" altLang="ko-KR" sz="800" kern="0" err="1">
                  <a:latin typeface="Consolas" panose="020B0609020204030204" pitchFamily="49" charset="0"/>
                </a:rPr>
                <a:t>tbody</a:t>
              </a:r>
              <a:r>
                <a:rPr lang="en-US" altLang="ko-KR" sz="800" kern="0">
                  <a:latin typeface="Consolas" panose="020B0609020204030204" pitchFamily="49" charset="0"/>
                </a:rPr>
                <a:t>&gt;</a:t>
              </a:r>
            </a:p>
            <a:p>
              <a:pPr lvl="0" defTabSz="144000">
                <a:lnSpc>
                  <a:spcPct val="110000"/>
                </a:lnSpc>
                <a:defRPr/>
              </a:pPr>
              <a:r>
                <a:rPr lang="en-US" altLang="ko-KR" sz="800" kern="0">
                  <a:latin typeface="Consolas" panose="020B0609020204030204" pitchFamily="49" charset="0"/>
                </a:rPr>
                <a:t>&lt;/table&gt;</a:t>
              </a:r>
            </a:p>
          </p:txBody>
        </p:sp>
      </p:grpSp>
      <p:pic>
        <p:nvPicPr>
          <p:cNvPr id="19" name="그림 18">
            <a:extLst>
              <a:ext uri="{FF2B5EF4-FFF2-40B4-BE49-F238E27FC236}">
                <a16:creationId xmlns:a16="http://schemas.microsoft.com/office/drawing/2014/main" id="{CDF3452E-E6B5-58E9-E27C-AEA898E00889}"/>
              </a:ext>
            </a:extLst>
          </p:cNvPr>
          <p:cNvPicPr>
            <a:picLocks noChangeAspect="1"/>
          </p:cNvPicPr>
          <p:nvPr/>
        </p:nvPicPr>
        <p:blipFill>
          <a:blip r:embed="rId3"/>
          <a:stretch>
            <a:fillRect/>
          </a:stretch>
        </p:blipFill>
        <p:spPr>
          <a:xfrm>
            <a:off x="5185078" y="2300757"/>
            <a:ext cx="4083069" cy="3625873"/>
          </a:xfrm>
          <a:prstGeom prst="rect">
            <a:avLst/>
          </a:prstGeom>
        </p:spPr>
      </p:pic>
    </p:spTree>
    <p:extLst>
      <p:ext uri="{BB962C8B-B14F-4D97-AF65-F5344CB8AC3E}">
        <p14:creationId xmlns:p14="http://schemas.microsoft.com/office/powerpoint/2010/main" val="193571866"/>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AD0D0-7CD7-90ED-D0FF-C9BE54E303F9}"/>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2B28C1C2-6296-7DCA-DC39-6E681A1BAF34}"/>
              </a:ext>
            </a:extLst>
          </p:cNvPr>
          <p:cNvSpPr>
            <a:spLocks noGrp="1"/>
          </p:cNvSpPr>
          <p:nvPr>
            <p:ph type="body" sz="quarter" idx="16"/>
          </p:nvPr>
        </p:nvSpPr>
        <p:spPr/>
        <p:txBody>
          <a:bodyPr/>
          <a:lstStyle/>
          <a:p>
            <a:r>
              <a:rPr lang="en-US" altLang="ko-KR"/>
              <a:t>4. (</a:t>
            </a:r>
            <a:r>
              <a:rPr lang="ko-KR" altLang="en-US"/>
              <a:t>콘텐츠의 선형구조</a:t>
            </a:r>
            <a:r>
              <a:rPr lang="en-US" altLang="ko-KR"/>
              <a:t>) </a:t>
            </a:r>
            <a:r>
              <a:rPr lang="ko-KR" altLang="en-US"/>
              <a:t>콘텐츠는 논리적인 순서로 제공해야 한다</a:t>
            </a:r>
            <a:r>
              <a:rPr lang="en-US" altLang="ko-KR"/>
              <a:t>.</a:t>
            </a:r>
            <a:endParaRPr lang="ko-KR" altLang="en-US"/>
          </a:p>
        </p:txBody>
      </p:sp>
      <p:sp>
        <p:nvSpPr>
          <p:cNvPr id="6" name="텍스트 개체 틀 5">
            <a:extLst>
              <a:ext uri="{FF2B5EF4-FFF2-40B4-BE49-F238E27FC236}">
                <a16:creationId xmlns:a16="http://schemas.microsoft.com/office/drawing/2014/main" id="{794A57BE-7703-1422-CF31-00AE542F2C41}"/>
              </a:ext>
            </a:extLst>
          </p:cNvPr>
          <p:cNvSpPr>
            <a:spLocks noGrp="1"/>
          </p:cNvSpPr>
          <p:nvPr>
            <p:ph type="body" sz="quarter" idx="14"/>
          </p:nvPr>
        </p:nvSpPr>
        <p:spPr/>
        <p:txBody>
          <a:bodyPr/>
          <a:lstStyle/>
          <a:p>
            <a:r>
              <a:rPr lang="ko-KR" altLang="en-US"/>
              <a:t>콘텐츠의 구조를 논리적으로 제공하지 않아 주종 관계를 이해할 수 없는 경우</a:t>
            </a:r>
          </a:p>
        </p:txBody>
      </p:sp>
      <p:sp>
        <p:nvSpPr>
          <p:cNvPr id="7" name="텍스트 개체 틀 6">
            <a:extLst>
              <a:ext uri="{FF2B5EF4-FFF2-40B4-BE49-F238E27FC236}">
                <a16:creationId xmlns:a16="http://schemas.microsoft.com/office/drawing/2014/main" id="{310FDFBA-ACF5-CE3B-9968-310A612DFE3C}"/>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C9F722B5-B3E6-A61C-8282-A19E1190413D}"/>
              </a:ext>
            </a:extLst>
          </p:cNvPr>
          <p:cNvSpPr>
            <a:spLocks noGrp="1"/>
          </p:cNvSpPr>
          <p:nvPr>
            <p:ph type="body" sz="quarter" idx="20"/>
          </p:nvPr>
        </p:nvSpPr>
        <p:spPr>
          <a:xfrm>
            <a:off x="631825" y="2146610"/>
            <a:ext cx="4104000" cy="666318"/>
          </a:xfrm>
        </p:spPr>
        <p:txBody>
          <a:bodyPr/>
          <a:lstStyle/>
          <a:p>
            <a:r>
              <a:rPr lang="ko-KR" altLang="en-US"/>
              <a:t>계층 구조를 표현할 수 있는 마크업을 사용했지만 순서가 있는 목록을 정렬되지 않은 목록</a:t>
            </a:r>
            <a:r>
              <a:rPr lang="en-US" altLang="ko-KR"/>
              <a:t>(ul)</a:t>
            </a:r>
            <a:r>
              <a:rPr lang="ko-KR" altLang="en-US"/>
              <a:t>로 사용함</a:t>
            </a:r>
            <a:endParaRPr lang="en-US" altLang="ko-KR"/>
          </a:p>
          <a:p>
            <a:pPr lvl="1"/>
            <a:r>
              <a:rPr lang="ko-KR" altLang="en-US"/>
              <a:t>적절한 목록 태그</a:t>
            </a:r>
            <a:r>
              <a:rPr lang="en-US" altLang="ko-KR"/>
              <a:t>(</a:t>
            </a:r>
            <a:r>
              <a:rPr lang="en-US" altLang="ko-KR" err="1"/>
              <a:t>ol</a:t>
            </a:r>
            <a:r>
              <a:rPr lang="en-US" altLang="ko-KR"/>
              <a:t>)</a:t>
            </a:r>
            <a:r>
              <a:rPr lang="ko-KR" altLang="en-US"/>
              <a:t>를 사용하여 </a:t>
            </a:r>
            <a:r>
              <a:rPr lang="ko-KR" altLang="en-US" err="1"/>
              <a:t>마크업해야</a:t>
            </a:r>
            <a:r>
              <a:rPr lang="ko-KR" altLang="en-US"/>
              <a:t> 함</a:t>
            </a:r>
          </a:p>
        </p:txBody>
      </p:sp>
      <p:grpSp>
        <p:nvGrpSpPr>
          <p:cNvPr id="10" name="그룹 9">
            <a:extLst>
              <a:ext uri="{FF2B5EF4-FFF2-40B4-BE49-F238E27FC236}">
                <a16:creationId xmlns:a16="http://schemas.microsoft.com/office/drawing/2014/main" id="{82946807-C5EA-0A5F-9629-BE0DAB7EB3AB}"/>
              </a:ext>
            </a:extLst>
          </p:cNvPr>
          <p:cNvGrpSpPr/>
          <p:nvPr/>
        </p:nvGrpSpPr>
        <p:grpSpPr>
          <a:xfrm>
            <a:off x="640574" y="3696787"/>
            <a:ext cx="4104304" cy="828140"/>
            <a:chOff x="633404" y="2845589"/>
            <a:chExt cx="4104304" cy="828140"/>
          </a:xfrm>
        </p:grpSpPr>
        <p:sp>
          <p:nvSpPr>
            <p:cNvPr id="11" name="TextBox 10">
              <a:extLst>
                <a:ext uri="{FF2B5EF4-FFF2-40B4-BE49-F238E27FC236}">
                  <a16:creationId xmlns:a16="http://schemas.microsoft.com/office/drawing/2014/main" id="{E39BF33E-6464-D95E-BA00-182909557074}"/>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95D7777-0735-F624-2ACC-247C7ED0AAC9}"/>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&lt;ul </a:t>
              </a:r>
              <a:r>
                <a:rPr lang="en-US" altLang="ko-KR" sz="800" kern="0">
                  <a:latin typeface="Consolas" panose="020B0609020204030204" pitchFamily="49" charset="0"/>
                  <a:ea typeface="Spoqa Han Sans Neo Regular"/>
                </a:rPr>
                <a:t>class="list-ascend </a:t>
              </a:r>
              <a:r>
                <a:rPr lang="en-US" altLang="ko-KR" sz="800" kern="0" err="1">
                  <a:latin typeface="Consolas" panose="020B0609020204030204" pitchFamily="49" charset="0"/>
                  <a:ea typeface="Spoqa Han Sans Neo Regular"/>
                </a:rPr>
                <a:t>tp</a:t>
              </a:r>
              <a:r>
                <a:rPr lang="en-US" altLang="ko-KR" sz="800" kern="0">
                  <a:latin typeface="Consolas" panose="020B0609020204030204" pitchFamily="49" charset="0"/>
                  <a:ea typeface="Spoqa Han Sans Neo Regular"/>
                </a:rPr>
                <a:t>-icon"&gt;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&lt;li&gt;...&lt;/li&gt;</a:t>
              </a:r>
            </a:p>
            <a:p>
              <a:pPr lvl="0" defTabSz="144000">
                <a:lnSpc>
                  <a:spcPct val="110000"/>
                </a:lnSpc>
                <a:defRPr/>
              </a:pPr>
              <a:r>
                <a:rPr lang="en-US" altLang="ko-KR" sz="800" b="1" kern="0">
                  <a:solidFill>
                    <a:srgbClr val="C00000"/>
                  </a:solidFill>
                  <a:latin typeface="Consolas" panose="020B0609020204030204" pitchFamily="49" charset="0"/>
                  <a:ea typeface="Spoqa Han Sans Neo Regular"/>
                </a:rPr>
                <a:t>&lt;/ul&gt;</a:t>
              </a:r>
              <a:endParaRPr kumimoji="0" lang="ko-KR" altLang="en-US" sz="800" b="1" i="0" u="none" strike="noStrike" kern="0" cap="none" spc="0" normalizeH="0" baseline="0" noProof="0">
                <a:ln>
                  <a:noFill/>
                </a:ln>
                <a:solidFill>
                  <a:srgbClr val="C00000"/>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91474C5D-25E7-9588-4064-6D88D9304569}"/>
              </a:ext>
            </a:extLst>
          </p:cNvPr>
          <p:cNvGrpSpPr/>
          <p:nvPr/>
        </p:nvGrpSpPr>
        <p:grpSpPr>
          <a:xfrm>
            <a:off x="632796" y="4927924"/>
            <a:ext cx="4104304" cy="828140"/>
            <a:chOff x="631825" y="4319397"/>
            <a:chExt cx="4104304" cy="828140"/>
          </a:xfrm>
        </p:grpSpPr>
        <p:sp>
          <p:nvSpPr>
            <p:cNvPr id="14" name="TextBox 13">
              <a:extLst>
                <a:ext uri="{FF2B5EF4-FFF2-40B4-BE49-F238E27FC236}">
                  <a16:creationId xmlns:a16="http://schemas.microsoft.com/office/drawing/2014/main" id="{D1FB3CDA-4D45-C190-359C-60184D04A254}"/>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1D382FB1-0DF4-F00C-040D-7CFC8C3C3878}"/>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chemeClr val="accent1"/>
                  </a:solidFill>
                  <a:latin typeface="Consolas" panose="020B0609020204030204" pitchFamily="49" charset="0"/>
                  <a:ea typeface="Spoqa Han Sans Neo Regular"/>
                </a:rPr>
                <a:t>&lt;</a:t>
              </a:r>
              <a:r>
                <a:rPr lang="en-US" altLang="ko-KR" sz="800" b="1" kern="0" err="1">
                  <a:solidFill>
                    <a:schemeClr val="accent1"/>
                  </a:solidFill>
                  <a:latin typeface="Consolas" panose="020B0609020204030204" pitchFamily="49" charset="0"/>
                  <a:ea typeface="Spoqa Han Sans Neo Regular"/>
                </a:rPr>
                <a:t>ol</a:t>
              </a:r>
              <a:r>
                <a:rPr lang="en-US" altLang="ko-KR" sz="800" b="1" kern="0">
                  <a:solidFill>
                    <a:schemeClr val="accent1"/>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class="list-ascend </a:t>
              </a:r>
              <a:r>
                <a:rPr lang="en-US" altLang="ko-KR" sz="800" kern="0" err="1">
                  <a:latin typeface="Consolas" panose="020B0609020204030204" pitchFamily="49" charset="0"/>
                  <a:ea typeface="Spoqa Han Sans Neo Regular"/>
                </a:rPr>
                <a:t>tp</a:t>
              </a:r>
              <a:r>
                <a:rPr lang="en-US" altLang="ko-KR" sz="800" kern="0">
                  <a:latin typeface="Consolas" panose="020B0609020204030204" pitchFamily="49" charset="0"/>
                  <a:ea typeface="Spoqa Han Sans Neo Regular"/>
                </a:rPr>
                <a:t>-icon"&gt;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&lt;li&gt;...&lt;/li&gt;</a:t>
              </a:r>
            </a:p>
            <a:p>
              <a:pPr lvl="0" defTabSz="144000">
                <a:lnSpc>
                  <a:spcPct val="110000"/>
                </a:lnSpc>
                <a:defRPr/>
              </a:pPr>
              <a:r>
                <a:rPr lang="en-US" altLang="ko-KR" sz="800" b="1" kern="0">
                  <a:solidFill>
                    <a:schemeClr val="accent1"/>
                  </a:solidFill>
                  <a:latin typeface="Consolas" panose="020B0609020204030204" pitchFamily="49" charset="0"/>
                  <a:ea typeface="Spoqa Han Sans Neo Regular"/>
                </a:rPr>
                <a:t>&lt;/</a:t>
              </a:r>
              <a:r>
                <a:rPr lang="en-US" altLang="ko-KR" sz="800" b="1" kern="0" err="1">
                  <a:solidFill>
                    <a:schemeClr val="accent1"/>
                  </a:solidFill>
                  <a:latin typeface="Consolas" panose="020B0609020204030204" pitchFamily="49" charset="0"/>
                  <a:ea typeface="Spoqa Han Sans Neo Regular"/>
                </a:rPr>
                <a:t>ol</a:t>
              </a:r>
              <a:r>
                <a:rPr lang="en-US" altLang="ko-KR" sz="800" b="1" kern="0">
                  <a:solidFill>
                    <a:schemeClr val="accent1"/>
                  </a:solidFill>
                  <a:latin typeface="Consolas" panose="020B0609020204030204" pitchFamily="49" charset="0"/>
                  <a:ea typeface="Spoqa Han Sans Neo Regular"/>
                </a:rPr>
                <a:t>&gt;</a:t>
              </a:r>
              <a:endParaRPr lang="ko-KR" altLang="en-US" sz="800" b="1" kern="0">
                <a:solidFill>
                  <a:schemeClr val="accent1"/>
                </a:solidFill>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17F601E9-B780-57D6-6B56-07A6BF04BF92}"/>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BEF33C34-C469-E3DA-DB08-84F9D49CFB9A}"/>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6FD3FA84-5C2A-B496-7943-9BE5FF1D0B58}"/>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8" name="그림 7">
            <a:extLst>
              <a:ext uri="{FF2B5EF4-FFF2-40B4-BE49-F238E27FC236}">
                <a16:creationId xmlns:a16="http://schemas.microsoft.com/office/drawing/2014/main" id="{FEC3F46C-5313-4CD1-A1FC-277838C4ADC7}"/>
              </a:ext>
            </a:extLst>
          </p:cNvPr>
          <p:cNvPicPr>
            <a:picLocks noChangeAspect="1"/>
          </p:cNvPicPr>
          <p:nvPr/>
        </p:nvPicPr>
        <p:blipFill>
          <a:blip r:embed="rId3"/>
          <a:stretch>
            <a:fillRect/>
          </a:stretch>
        </p:blipFill>
        <p:spPr>
          <a:xfrm>
            <a:off x="5208245" y="2871282"/>
            <a:ext cx="4026585" cy="2680819"/>
          </a:xfrm>
          <a:prstGeom prst="rect">
            <a:avLst/>
          </a:prstGeom>
        </p:spPr>
      </p:pic>
    </p:spTree>
    <p:extLst>
      <p:ext uri="{BB962C8B-B14F-4D97-AF65-F5344CB8AC3E}">
        <p14:creationId xmlns:p14="http://schemas.microsoft.com/office/powerpoint/2010/main" val="251950805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CFAEC-A277-DED1-0069-D78F4E37280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0CDAD4B-CF73-3347-FEE2-EE0F885B1068}"/>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14" name="텍스트 개체 틀 9">
            <a:extLst>
              <a:ext uri="{FF2B5EF4-FFF2-40B4-BE49-F238E27FC236}">
                <a16:creationId xmlns:a16="http://schemas.microsoft.com/office/drawing/2014/main" id="{A6FCFC0D-E34C-58D4-5D7C-257673A2219B}"/>
              </a:ext>
            </a:extLst>
          </p:cNvPr>
          <p:cNvSpPr>
            <a:spLocks noGrp="1"/>
          </p:cNvSpPr>
          <p:nvPr>
            <p:ph type="body" sz="quarter" idx="11"/>
          </p:nvPr>
        </p:nvSpPr>
        <p:spPr/>
        <p:txBody>
          <a:bodyPr/>
          <a:lstStyle/>
          <a:p>
            <a:r>
              <a:rPr lang="ko-KR" altLang="en-US"/>
              <a:t>메인</a:t>
            </a:r>
          </a:p>
        </p:txBody>
      </p:sp>
      <p:sp>
        <p:nvSpPr>
          <p:cNvPr id="16" name="텍스트 개체 틀 11">
            <a:extLst>
              <a:ext uri="{FF2B5EF4-FFF2-40B4-BE49-F238E27FC236}">
                <a16:creationId xmlns:a16="http://schemas.microsoft.com/office/drawing/2014/main" id="{CC5BBF57-229B-2A5B-8841-17D5C17BDA72}"/>
              </a:ext>
            </a:extLst>
          </p:cNvPr>
          <p:cNvSpPr>
            <a:spLocks noGrp="1"/>
          </p:cNvSpPr>
          <p:nvPr>
            <p:ph type="body" sz="quarter" idx="15"/>
          </p:nvPr>
        </p:nvSpPr>
        <p:spPr/>
        <p:txBody>
          <a:bodyPr/>
          <a:lstStyle/>
          <a:p>
            <a:r>
              <a:rPr lang="en-US" altLang="ko-KR"/>
              <a:t>https://www.cjenc.co.kr/kr/Default.asp</a:t>
            </a:r>
            <a:endParaRPr lang="ko-KR" altLang="en-US"/>
          </a:p>
        </p:txBody>
      </p:sp>
      <p:sp>
        <p:nvSpPr>
          <p:cNvPr id="17" name="텍스트 개체 틀 14">
            <a:extLst>
              <a:ext uri="{FF2B5EF4-FFF2-40B4-BE49-F238E27FC236}">
                <a16:creationId xmlns:a16="http://schemas.microsoft.com/office/drawing/2014/main" id="{ADA26D01-3CBB-62E2-306F-8BC45D5CA302}"/>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18" name="텍스트 개체 틀 10">
            <a:extLst>
              <a:ext uri="{FF2B5EF4-FFF2-40B4-BE49-F238E27FC236}">
                <a16:creationId xmlns:a16="http://schemas.microsoft.com/office/drawing/2014/main" id="{387BEA17-AC42-9F1C-D966-A1EEF3CC2D50}"/>
              </a:ext>
            </a:extLst>
          </p:cNvPr>
          <p:cNvSpPr>
            <a:spLocks noGrp="1"/>
          </p:cNvSpPr>
          <p:nvPr>
            <p:ph type="body" sz="quarter" idx="14"/>
          </p:nvPr>
        </p:nvSpPr>
        <p:spPr/>
        <p:txBody>
          <a:bodyPr/>
          <a:lstStyle/>
          <a:p>
            <a:r>
              <a:rPr lang="ko-KR" altLang="en-US"/>
              <a:t>초점 또는 키보드의 위치를 나타내는 요소가 시각적으로 표시되지 않은 경우</a:t>
            </a:r>
          </a:p>
        </p:txBody>
      </p:sp>
      <p:sp>
        <p:nvSpPr>
          <p:cNvPr id="3" name="텍스트 개체 틀 2">
            <a:extLst>
              <a:ext uri="{FF2B5EF4-FFF2-40B4-BE49-F238E27FC236}">
                <a16:creationId xmlns:a16="http://schemas.microsoft.com/office/drawing/2014/main" id="{446ED812-06BB-FFC8-9B93-15A34DE5A4FD}"/>
              </a:ext>
            </a:extLst>
          </p:cNvPr>
          <p:cNvSpPr>
            <a:spLocks noGrp="1"/>
          </p:cNvSpPr>
          <p:nvPr>
            <p:ph type="body" sz="quarter" idx="19"/>
          </p:nvPr>
        </p:nvSpPr>
        <p:spPr/>
        <p:txBody>
          <a:bodyPr/>
          <a:lstStyle/>
          <a:p>
            <a:r>
              <a:rPr lang="ko-KR" altLang="en-US"/>
              <a:t>상</a:t>
            </a:r>
          </a:p>
        </p:txBody>
      </p:sp>
      <p:grpSp>
        <p:nvGrpSpPr>
          <p:cNvPr id="10" name="그룹 9">
            <a:extLst>
              <a:ext uri="{FF2B5EF4-FFF2-40B4-BE49-F238E27FC236}">
                <a16:creationId xmlns:a16="http://schemas.microsoft.com/office/drawing/2014/main" id="{1FE11787-45CC-47FD-4221-51F3D9DE73DF}"/>
              </a:ext>
            </a:extLst>
          </p:cNvPr>
          <p:cNvGrpSpPr/>
          <p:nvPr/>
        </p:nvGrpSpPr>
        <p:grpSpPr>
          <a:xfrm>
            <a:off x="640248" y="2488732"/>
            <a:ext cx="4104304" cy="3265730"/>
            <a:chOff x="631825" y="4319397"/>
            <a:chExt cx="4104304" cy="3265730"/>
          </a:xfrm>
        </p:grpSpPr>
        <p:sp>
          <p:nvSpPr>
            <p:cNvPr id="11" name="TextBox 10">
              <a:extLst>
                <a:ext uri="{FF2B5EF4-FFF2-40B4-BE49-F238E27FC236}">
                  <a16:creationId xmlns:a16="http://schemas.microsoft.com/office/drawing/2014/main" id="{D17B8359-5CB9-3273-7FF5-099016586F00}"/>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2" name="직사각형 11">
              <a:extLst>
                <a:ext uri="{FF2B5EF4-FFF2-40B4-BE49-F238E27FC236}">
                  <a16:creationId xmlns:a16="http://schemas.microsoft.com/office/drawing/2014/main" id="{D544E2DB-854B-6D3F-288E-4986064D615B}"/>
                </a:ext>
              </a:extLst>
            </p:cNvPr>
            <p:cNvSpPr/>
            <p:nvPr/>
          </p:nvSpPr>
          <p:spPr>
            <a:xfrm>
              <a:off x="631825" y="4530600"/>
              <a:ext cx="4104000" cy="3054527"/>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defTabSz="144000">
                <a:lnSpc>
                  <a:spcPct val="110000"/>
                </a:lnSpc>
              </a:pPr>
              <a:r>
                <a:rPr lang="en-US" altLang="ko-KR" sz="800" b="1">
                  <a:solidFill>
                    <a:schemeClr val="tx1">
                      <a:lumMod val="95000"/>
                      <a:lumOff val="5000"/>
                    </a:schemeClr>
                  </a:solidFill>
                  <a:latin typeface="Consolas" panose="020B0609020204030204" pitchFamily="49" charset="0"/>
                </a:rPr>
                <a:t>&lt;!--HTML--&gt;</a:t>
              </a:r>
            </a:p>
            <a:p>
              <a:pPr defTabSz="144000">
                <a:lnSpc>
                  <a:spcPct val="110000"/>
                </a:lnSpc>
              </a:pPr>
              <a:r>
                <a:rPr lang="en-US" altLang="ko-KR" sz="800">
                  <a:solidFill>
                    <a:schemeClr val="tx1">
                      <a:lumMod val="95000"/>
                      <a:lumOff val="5000"/>
                    </a:schemeClr>
                  </a:solidFill>
                  <a:latin typeface="Consolas" panose="020B0609020204030204" pitchFamily="49" charset="0"/>
                </a:rPr>
                <a:t>&lt;a </a:t>
              </a:r>
              <a:r>
                <a:rPr lang="en-US" altLang="ko-KR" sz="800" err="1">
                  <a:solidFill>
                    <a:schemeClr val="tx1">
                      <a:lumMod val="95000"/>
                      <a:lumOff val="5000"/>
                    </a:schemeClr>
                  </a:solidFill>
                  <a:latin typeface="Consolas" panose="020B0609020204030204" pitchFamily="49" charset="0"/>
                </a:rPr>
                <a:t>href</a:t>
              </a:r>
              <a:r>
                <a:rPr lang="en-US" altLang="ko-KR" sz="800">
                  <a:solidFill>
                    <a:schemeClr val="tx1">
                      <a:lumMod val="95000"/>
                      <a:lumOff val="5000"/>
                    </a:schemeClr>
                  </a:solidFill>
                  <a:latin typeface="Consolas" panose="020B0609020204030204" pitchFamily="49" charset="0"/>
                </a:rPr>
                <a:t>="#" onclick="</a:t>
              </a:r>
              <a:r>
                <a:rPr lang="en-US" altLang="ko-KR" sz="800" err="1">
                  <a:solidFill>
                    <a:schemeClr val="tx1">
                      <a:lumMod val="95000"/>
                      <a:lumOff val="5000"/>
                    </a:schemeClr>
                  </a:solidFill>
                  <a:latin typeface="Consolas" panose="020B0609020204030204" pitchFamily="49" charset="0"/>
                </a:rPr>
                <a:t>fnLayerMore</a:t>
              </a:r>
              <a:r>
                <a:rPr lang="en-US" altLang="ko-KR" sz="800">
                  <a:solidFill>
                    <a:schemeClr val="tx1">
                      <a:lumMod val="95000"/>
                      <a:lumOff val="5000"/>
                    </a:schemeClr>
                  </a:solidFill>
                  <a:latin typeface="Consolas" panose="020B0609020204030204" pitchFamily="49" charset="0"/>
                </a:rPr>
                <a:t>(1380)" </a:t>
              </a:r>
              <a:r>
                <a:rPr lang="en-US" altLang="ko-KR" sz="800" b="1" strike="sngStrike">
                  <a:solidFill>
                    <a:schemeClr val="accent1"/>
                  </a:solidFill>
                  <a:latin typeface="Consolas" panose="020B0609020204030204" pitchFamily="49" charset="0"/>
                </a:rPr>
                <a:t>title="HJ</a:t>
              </a:r>
              <a:r>
                <a:rPr lang="ko-KR" altLang="en-US" sz="800" b="1" strike="sngStrike">
                  <a:solidFill>
                    <a:schemeClr val="accent1"/>
                  </a:solidFill>
                  <a:latin typeface="Consolas" panose="020B0609020204030204" pitchFamily="49" charset="0"/>
                </a:rPr>
                <a:t>타워 상세페이지 보기</a:t>
              </a:r>
              <a:r>
                <a:rPr lang="en-US" altLang="ko-KR" sz="800" b="1" strike="sngStrike">
                  <a:solidFill>
                    <a:schemeClr val="accent1"/>
                  </a:solidFill>
                  <a:latin typeface="Consolas" panose="020B0609020204030204" pitchFamily="49" charset="0"/>
                </a:rPr>
                <a:t>"</a:t>
              </a:r>
              <a:r>
                <a:rPr lang="en-US" altLang="ko-KR" sz="800">
                  <a:solidFill>
                    <a:schemeClr val="tx1">
                      <a:lumMod val="95000"/>
                      <a:lumOff val="5000"/>
                    </a:schemeClr>
                  </a:solidFill>
                  <a:latin typeface="Consolas" panose="020B0609020204030204" pitchFamily="49" charset="0"/>
                </a:rPr>
                <a:t>&gt;</a:t>
              </a:r>
              <a:endParaRPr lang="en-US" altLang="ko-KR" sz="800" b="1">
                <a:solidFill>
                  <a:srgbClr val="C00000"/>
                </a:solidFill>
                <a:latin typeface="Consolas" panose="020B0609020204030204" pitchFamily="49" charset="0"/>
              </a:endParaRPr>
            </a:p>
            <a:p>
              <a:pPr defTabSz="144000">
                <a:lnSpc>
                  <a:spcPct val="110000"/>
                </a:lnSpc>
              </a:pPr>
              <a:r>
                <a:rPr lang="en-US" altLang="ko-KR" sz="800" b="1">
                  <a:solidFill>
                    <a:schemeClr val="accent1"/>
                  </a:solidFill>
                  <a:latin typeface="Consolas" panose="020B0609020204030204" pitchFamily="49" charset="0"/>
                </a:rPr>
                <a:t>	&lt;span class="</a:t>
              </a:r>
              <a:r>
                <a:rPr lang="en-US" altLang="ko-KR" sz="800" b="1" err="1">
                  <a:solidFill>
                    <a:schemeClr val="accent1"/>
                  </a:solidFill>
                  <a:latin typeface="Consolas" panose="020B0609020204030204" pitchFamily="49" charset="0"/>
                </a:rPr>
                <a:t>visuallyhidden</a:t>
              </a:r>
              <a:r>
                <a:rPr lang="en-US" altLang="ko-KR" sz="800" b="1">
                  <a:solidFill>
                    <a:schemeClr val="accent1"/>
                  </a:solidFill>
                  <a:latin typeface="Consolas" panose="020B0609020204030204" pitchFamily="49" charset="0"/>
                </a:rPr>
                <a:t>"&gt;HJ</a:t>
              </a:r>
              <a:r>
                <a:rPr lang="ko-KR" altLang="en-US" sz="800" b="1">
                  <a:solidFill>
                    <a:schemeClr val="accent1"/>
                  </a:solidFill>
                  <a:latin typeface="Consolas" panose="020B0609020204030204" pitchFamily="49" charset="0"/>
                </a:rPr>
                <a:t>타워 상세페이지 보기</a:t>
              </a:r>
              <a:r>
                <a:rPr lang="en-US" altLang="ko-KR" sz="800" b="1">
                  <a:solidFill>
                    <a:schemeClr val="accent1"/>
                  </a:solidFill>
                  <a:latin typeface="Consolas" panose="020B0609020204030204" pitchFamily="49" charset="0"/>
                </a:rPr>
                <a:t>&lt;span&gt;</a:t>
              </a:r>
            </a:p>
            <a:p>
              <a:pPr defTabSz="144000">
                <a:lnSpc>
                  <a:spcPct val="110000"/>
                </a:lnSpc>
              </a:pPr>
              <a:r>
                <a:rPr lang="en-US" altLang="ko-KR" sz="800">
                  <a:solidFill>
                    <a:schemeClr val="tx1">
                      <a:lumMod val="95000"/>
                      <a:lumOff val="5000"/>
                    </a:schemeClr>
                  </a:solidFill>
                  <a:latin typeface="Consolas" panose="020B0609020204030204" pitchFamily="49" charset="0"/>
                </a:rPr>
                <a:t>&lt;/a&gt;</a:t>
              </a:r>
            </a:p>
            <a:p>
              <a:pPr defTabSz="144000">
                <a:lnSpc>
                  <a:spcPct val="110000"/>
                </a:lnSpc>
              </a:pPr>
              <a:endParaRPr lang="en-US" altLang="ko-KR" sz="800">
                <a:solidFill>
                  <a:schemeClr val="tx1">
                    <a:lumMod val="95000"/>
                    <a:lumOff val="5000"/>
                  </a:schemeClr>
                </a:solidFill>
                <a:latin typeface="Consolas" panose="020B0609020204030204" pitchFamily="49" charset="0"/>
              </a:endParaRPr>
            </a:p>
            <a:p>
              <a:pPr defTabSz="144000">
                <a:lnSpc>
                  <a:spcPct val="110000"/>
                </a:lnSpc>
              </a:pPr>
              <a:r>
                <a:rPr lang="en-US" altLang="ko-KR" sz="800" b="1">
                  <a:solidFill>
                    <a:schemeClr val="tx1">
                      <a:lumMod val="95000"/>
                      <a:lumOff val="5000"/>
                    </a:schemeClr>
                  </a:solidFill>
                  <a:latin typeface="Consolas" panose="020B0609020204030204" pitchFamily="49" charset="0"/>
                </a:rPr>
                <a:t>/*CSS*/</a:t>
              </a:r>
            </a:p>
            <a:p>
              <a:pPr defTabSz="144000">
                <a:lnSpc>
                  <a:spcPct val="110000"/>
                </a:lnSpc>
              </a:pPr>
              <a:r>
                <a:rPr lang="en-US" altLang="ko-KR" sz="800">
                  <a:solidFill>
                    <a:schemeClr val="tx1">
                      <a:lumMod val="95000"/>
                      <a:lumOff val="5000"/>
                    </a:schemeClr>
                  </a:solidFill>
                  <a:latin typeface="Consolas" panose="020B0609020204030204" pitchFamily="49" charset="0"/>
                </a:rPr>
                <a:t>.building-area .bd-in a {</a:t>
              </a:r>
            </a:p>
            <a:p>
              <a:pPr defTabSz="144000">
                <a:lnSpc>
                  <a:spcPct val="110000"/>
                </a:lnSpc>
              </a:pPr>
              <a:r>
                <a:rPr lang="en-US" altLang="ko-KR" sz="800">
                  <a:solidFill>
                    <a:schemeClr val="tx1">
                      <a:lumMod val="95000"/>
                      <a:lumOff val="5000"/>
                    </a:schemeClr>
                  </a:solidFill>
                  <a:latin typeface="Consolas" panose="020B0609020204030204" pitchFamily="49" charset="0"/>
                </a:rPr>
                <a:t>    </a:t>
              </a:r>
              <a:r>
                <a:rPr lang="en-US" altLang="ko-KR" sz="800" b="1" strike="sngStrike">
                  <a:solidFill>
                    <a:schemeClr val="accent1"/>
                  </a:solidFill>
                  <a:latin typeface="Consolas" panose="020B0609020204030204" pitchFamily="49" charset="0"/>
                </a:rPr>
                <a:t>text-indent: -9999px;</a:t>
              </a:r>
            </a:p>
            <a:p>
              <a:pPr defTabSz="144000">
                <a:lnSpc>
                  <a:spcPct val="110000"/>
                </a:lnSpc>
              </a:pPr>
              <a:r>
                <a:rPr lang="en-US" altLang="ko-KR" sz="800">
                  <a:solidFill>
                    <a:schemeClr val="tx1">
                      <a:lumMod val="95000"/>
                      <a:lumOff val="5000"/>
                    </a:schemeClr>
                  </a:solidFill>
                  <a:latin typeface="Consolas" panose="020B0609020204030204" pitchFamily="49" charset="0"/>
                </a:rPr>
                <a:t>    </a:t>
              </a:r>
              <a:r>
                <a:rPr lang="en-US" altLang="ko-KR" sz="800" b="1">
                  <a:solidFill>
                    <a:schemeClr val="accent1"/>
                  </a:solidFill>
                  <a:latin typeface="Consolas" panose="020B0609020204030204" pitchFamily="49" charset="0"/>
                </a:rPr>
                <a:t>outline-offset: -1px;</a:t>
              </a:r>
            </a:p>
            <a:p>
              <a:pPr defTabSz="144000">
                <a:lnSpc>
                  <a:spcPct val="110000"/>
                </a:lnSpc>
              </a:pPr>
              <a:r>
                <a:rPr lang="en-US" altLang="ko-KR" sz="800">
                  <a:solidFill>
                    <a:schemeClr val="tx1">
                      <a:lumMod val="95000"/>
                      <a:lumOff val="5000"/>
                    </a:schemeClr>
                  </a:solidFill>
                  <a:latin typeface="Consolas" panose="020B0609020204030204" pitchFamily="49" charset="0"/>
                </a:rPr>
                <a:t>}</a:t>
              </a:r>
            </a:p>
            <a:p>
              <a:pPr defTabSz="144000">
                <a:lnSpc>
                  <a:spcPct val="110000"/>
                </a:lnSpc>
              </a:pPr>
              <a:endParaRPr lang="en-US" altLang="ko-KR" sz="800">
                <a:solidFill>
                  <a:schemeClr val="tx1">
                    <a:lumMod val="95000"/>
                    <a:lumOff val="5000"/>
                  </a:schemeClr>
                </a:solidFill>
                <a:latin typeface="Consolas" panose="020B0609020204030204" pitchFamily="49" charset="0"/>
              </a:endParaRPr>
            </a:p>
            <a:p>
              <a:pPr defTabSz="144000">
                <a:lnSpc>
                  <a:spcPct val="110000"/>
                </a:lnSpc>
              </a:pPr>
              <a:r>
                <a:rPr lang="en-US" altLang="ko-KR" sz="800" b="1">
                  <a:solidFill>
                    <a:schemeClr val="accent1"/>
                  </a:solidFill>
                  <a:latin typeface="Consolas" panose="020B0609020204030204" pitchFamily="49" charset="0"/>
                </a:rPr>
                <a:t>.</a:t>
              </a:r>
              <a:r>
                <a:rPr lang="en-US" altLang="ko-KR" sz="800" b="1" err="1">
                  <a:solidFill>
                    <a:schemeClr val="accent1"/>
                  </a:solidFill>
                  <a:latin typeface="Consolas" panose="020B0609020204030204" pitchFamily="49" charset="0"/>
                </a:rPr>
                <a:t>visuallyhidden</a:t>
              </a:r>
              <a:r>
                <a:rPr lang="en-US" altLang="ko-KR" sz="800" b="1">
                  <a:solidFill>
                    <a:schemeClr val="accent1"/>
                  </a:solidFill>
                  <a:latin typeface="Consolas" panose="020B0609020204030204" pitchFamily="49" charset="0"/>
                </a:rPr>
                <a:t> {</a:t>
              </a:r>
            </a:p>
            <a:p>
              <a:pPr defTabSz="144000">
                <a:lnSpc>
                  <a:spcPct val="110000"/>
                </a:lnSpc>
              </a:pPr>
              <a:r>
                <a:rPr lang="en-US" altLang="ko-KR" sz="800" b="1">
                  <a:solidFill>
                    <a:schemeClr val="accent1"/>
                  </a:solidFill>
                  <a:latin typeface="Consolas" panose="020B0609020204030204" pitchFamily="49" charset="0"/>
                </a:rPr>
                <a:t>  border: 0;</a:t>
              </a:r>
            </a:p>
            <a:p>
              <a:pPr defTabSz="144000">
                <a:lnSpc>
                  <a:spcPct val="110000"/>
                </a:lnSpc>
              </a:pPr>
              <a:r>
                <a:rPr lang="en-US" altLang="ko-KR" sz="800" b="1">
                  <a:solidFill>
                    <a:schemeClr val="accent1"/>
                  </a:solidFill>
                  <a:latin typeface="Consolas" panose="020B0609020204030204" pitchFamily="49" charset="0"/>
                </a:rPr>
                <a:t>  clip: </a:t>
              </a:r>
              <a:r>
                <a:rPr lang="en-US" altLang="ko-KR" sz="800" b="1" err="1">
                  <a:solidFill>
                    <a:schemeClr val="accent1"/>
                  </a:solidFill>
                  <a:latin typeface="Consolas" panose="020B0609020204030204" pitchFamily="49" charset="0"/>
                </a:rPr>
                <a:t>rect</a:t>
              </a:r>
              <a:r>
                <a:rPr lang="en-US" altLang="ko-KR" sz="800" b="1">
                  <a:solidFill>
                    <a:schemeClr val="accent1"/>
                  </a:solidFill>
                  <a:latin typeface="Consolas" panose="020B0609020204030204" pitchFamily="49" charset="0"/>
                </a:rPr>
                <a:t>(0 0 0 0);</a:t>
              </a:r>
            </a:p>
            <a:p>
              <a:pPr defTabSz="144000">
                <a:lnSpc>
                  <a:spcPct val="110000"/>
                </a:lnSpc>
              </a:pPr>
              <a:r>
                <a:rPr lang="en-US" altLang="ko-KR" sz="800" b="1">
                  <a:solidFill>
                    <a:schemeClr val="accent1"/>
                  </a:solidFill>
                  <a:latin typeface="Consolas" panose="020B0609020204030204" pitchFamily="49" charset="0"/>
                </a:rPr>
                <a:t>  height: 1px;</a:t>
              </a:r>
            </a:p>
            <a:p>
              <a:pPr defTabSz="144000">
                <a:lnSpc>
                  <a:spcPct val="110000"/>
                </a:lnSpc>
              </a:pPr>
              <a:r>
                <a:rPr lang="en-US" altLang="ko-KR" sz="800" b="1">
                  <a:solidFill>
                    <a:schemeClr val="accent1"/>
                  </a:solidFill>
                  <a:latin typeface="Consolas" panose="020B0609020204030204" pitchFamily="49" charset="0"/>
                </a:rPr>
                <a:t>  margin: -1px;</a:t>
              </a:r>
            </a:p>
            <a:p>
              <a:pPr defTabSz="144000">
                <a:lnSpc>
                  <a:spcPct val="110000"/>
                </a:lnSpc>
              </a:pPr>
              <a:r>
                <a:rPr lang="en-US" altLang="ko-KR" sz="800" b="1">
                  <a:solidFill>
                    <a:schemeClr val="accent1"/>
                  </a:solidFill>
                  <a:latin typeface="Consolas" panose="020B0609020204030204" pitchFamily="49" charset="0"/>
                </a:rPr>
                <a:t>  overflow: hidden;</a:t>
              </a:r>
            </a:p>
            <a:p>
              <a:pPr defTabSz="144000">
                <a:lnSpc>
                  <a:spcPct val="110000"/>
                </a:lnSpc>
              </a:pPr>
              <a:r>
                <a:rPr lang="en-US" altLang="ko-KR" sz="800" b="1">
                  <a:solidFill>
                    <a:schemeClr val="accent1"/>
                  </a:solidFill>
                  <a:latin typeface="Consolas" panose="020B0609020204030204" pitchFamily="49" charset="0"/>
                </a:rPr>
                <a:t>  padding: 0;</a:t>
              </a:r>
            </a:p>
            <a:p>
              <a:pPr defTabSz="144000">
                <a:lnSpc>
                  <a:spcPct val="110000"/>
                </a:lnSpc>
              </a:pPr>
              <a:r>
                <a:rPr lang="en-US" altLang="ko-KR" sz="800" b="1">
                  <a:solidFill>
                    <a:schemeClr val="accent1"/>
                  </a:solidFill>
                  <a:latin typeface="Consolas" panose="020B0609020204030204" pitchFamily="49" charset="0"/>
                </a:rPr>
                <a:t>  position: absolute;</a:t>
              </a:r>
            </a:p>
            <a:p>
              <a:pPr defTabSz="144000">
                <a:lnSpc>
                  <a:spcPct val="110000"/>
                </a:lnSpc>
              </a:pPr>
              <a:r>
                <a:rPr lang="en-US" altLang="ko-KR" sz="800" b="1">
                  <a:solidFill>
                    <a:schemeClr val="accent1"/>
                  </a:solidFill>
                  <a:latin typeface="Consolas" panose="020B0609020204030204" pitchFamily="49" charset="0"/>
                </a:rPr>
                <a:t>  width: 1px;</a:t>
              </a:r>
            </a:p>
            <a:p>
              <a:pPr defTabSz="144000">
                <a:lnSpc>
                  <a:spcPct val="110000"/>
                </a:lnSpc>
              </a:pPr>
              <a:r>
                <a:rPr lang="en-US" altLang="ko-KR" sz="800" b="1">
                  <a:solidFill>
                    <a:schemeClr val="accent1"/>
                  </a:solidFill>
                  <a:latin typeface="Consolas" panose="020B0609020204030204" pitchFamily="49" charset="0"/>
                </a:rPr>
                <a:t>}</a:t>
              </a:r>
            </a:p>
          </p:txBody>
        </p:sp>
      </p:grpSp>
      <p:sp>
        <p:nvSpPr>
          <p:cNvPr id="5" name="TextBox 4">
            <a:extLst>
              <a:ext uri="{FF2B5EF4-FFF2-40B4-BE49-F238E27FC236}">
                <a16:creationId xmlns:a16="http://schemas.microsoft.com/office/drawing/2014/main" id="{C41D50CF-44A8-5632-F669-F5C78EEB104C}"/>
              </a:ext>
            </a:extLst>
          </p:cNvPr>
          <p:cNvSpPr txBox="1"/>
          <p:nvPr/>
        </p:nvSpPr>
        <p:spPr>
          <a:xfrm>
            <a:off x="215900" y="1892110"/>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앞 장에서 이어짐</a:t>
            </a:r>
            <a:endParaRPr lang="ko-KR" altLang="en-US" b="1" i="1"/>
          </a:p>
        </p:txBody>
      </p:sp>
    </p:spTree>
    <p:extLst>
      <p:ext uri="{BB962C8B-B14F-4D97-AF65-F5344CB8AC3E}">
        <p14:creationId xmlns:p14="http://schemas.microsoft.com/office/powerpoint/2010/main" val="2562030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70280-7799-D51A-9E63-B5D705EAF98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BBA151DD-2054-537E-D2EF-A0F935ED1D78}"/>
              </a:ext>
            </a:extLst>
          </p:cNvPr>
          <p:cNvSpPr>
            <a:spLocks noGrp="1"/>
          </p:cNvSpPr>
          <p:nvPr>
            <p:ph type="body" sz="quarter" idx="16"/>
          </p:nvPr>
        </p:nvSpPr>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6" name="텍스트 개체 틀 5">
            <a:extLst>
              <a:ext uri="{FF2B5EF4-FFF2-40B4-BE49-F238E27FC236}">
                <a16:creationId xmlns:a16="http://schemas.microsoft.com/office/drawing/2014/main" id="{C6F2CF95-F05F-A68C-930C-3B34AA002DF5}"/>
              </a:ext>
            </a:extLst>
          </p:cNvPr>
          <p:cNvSpPr>
            <a:spLocks noGrp="1"/>
          </p:cNvSpPr>
          <p:nvPr>
            <p:ph type="body" sz="quarter" idx="14"/>
          </p:nvPr>
        </p:nvSpPr>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7" name="텍스트 개체 틀 6">
            <a:extLst>
              <a:ext uri="{FF2B5EF4-FFF2-40B4-BE49-F238E27FC236}">
                <a16:creationId xmlns:a16="http://schemas.microsoft.com/office/drawing/2014/main" id="{3E073508-A618-4D52-EF47-DD46CC4DD435}"/>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A33B472D-82B3-E1EC-9B08-2659186ABFE4}"/>
              </a:ext>
            </a:extLst>
          </p:cNvPr>
          <p:cNvSpPr>
            <a:spLocks noGrp="1"/>
          </p:cNvSpPr>
          <p:nvPr>
            <p:ph type="body" sz="quarter" idx="20"/>
          </p:nvPr>
        </p:nvSpPr>
        <p:spPr>
          <a:xfrm>
            <a:off x="631825" y="2146610"/>
            <a:ext cx="4104000" cy="894073"/>
          </a:xfrm>
        </p:spPr>
        <p:txBody>
          <a:bodyPr/>
          <a:lstStyle/>
          <a:p>
            <a:r>
              <a:rPr lang="ko-KR" altLang="en-US"/>
              <a:t>텍스트</a:t>
            </a:r>
            <a:r>
              <a:rPr lang="en-US" altLang="ko-KR"/>
              <a:t>(#FFFFFF, #967F64, #A07F64)</a:t>
            </a:r>
            <a:r>
              <a:rPr lang="ko-KR" altLang="en-US"/>
              <a:t>와 배경</a:t>
            </a:r>
            <a:r>
              <a:rPr lang="en-US" altLang="ko-KR"/>
              <a:t>(#AB9583, #C0AFA2, #D5CAC1, #E5DED8)</a:t>
            </a:r>
            <a:r>
              <a:rPr lang="ko-KR" altLang="en-US"/>
              <a:t> 간 명도대비</a:t>
            </a:r>
            <a:r>
              <a:rPr lang="en-US" altLang="ko-KR"/>
              <a:t>(2.85:1, 2.12:1, 2.36:1, 2.85:1)</a:t>
            </a:r>
            <a:r>
              <a:rPr lang="ko-KR" altLang="en-US"/>
              <a:t>가 최소 명도대비 기준을 충족하지 않음</a:t>
            </a:r>
            <a:endParaRPr lang="en-US" altLang="ko-KR"/>
          </a:p>
          <a:p>
            <a:r>
              <a:rPr lang="ko-KR" altLang="en-US"/>
              <a:t>명도대비 기준을 충족하도록 텍스트 색상을 변경해야 함</a:t>
            </a:r>
          </a:p>
        </p:txBody>
      </p:sp>
      <p:sp>
        <p:nvSpPr>
          <p:cNvPr id="16" name="텍스트 개체 틀 9">
            <a:extLst>
              <a:ext uri="{FF2B5EF4-FFF2-40B4-BE49-F238E27FC236}">
                <a16:creationId xmlns:a16="http://schemas.microsoft.com/office/drawing/2014/main" id="{56A64843-FEB3-845C-CE44-2A7D4646A21C}"/>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6E19B124-5EF8-DE40-0B80-8E36F1C81243}"/>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DC73CA72-DA3D-C7AF-797E-60120F64998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22316417-CEF1-FD99-B2CF-F100C7836749}"/>
              </a:ext>
            </a:extLst>
          </p:cNvPr>
          <p:cNvPicPr>
            <a:picLocks noChangeAspect="1"/>
          </p:cNvPicPr>
          <p:nvPr/>
        </p:nvPicPr>
        <p:blipFill>
          <a:blip r:embed="rId2"/>
          <a:stretch>
            <a:fillRect/>
          </a:stretch>
        </p:blipFill>
        <p:spPr>
          <a:xfrm>
            <a:off x="5120982" y="2110206"/>
            <a:ext cx="4201112" cy="1831641"/>
          </a:xfrm>
          <a:prstGeom prst="rect">
            <a:avLst/>
          </a:prstGeom>
        </p:spPr>
      </p:pic>
      <p:sp>
        <p:nvSpPr>
          <p:cNvPr id="4" name="직사각형 3">
            <a:extLst>
              <a:ext uri="{FF2B5EF4-FFF2-40B4-BE49-F238E27FC236}">
                <a16:creationId xmlns:a16="http://schemas.microsoft.com/office/drawing/2014/main" id="{776FA207-FCB8-D921-A11A-B8C5B9FE4B5C}"/>
              </a:ext>
            </a:extLst>
          </p:cNvPr>
          <p:cNvSpPr/>
          <p:nvPr/>
        </p:nvSpPr>
        <p:spPr>
          <a:xfrm>
            <a:off x="7877407" y="2627162"/>
            <a:ext cx="285100" cy="2669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DE2B0343-BDFE-C5FA-92FD-646F30078C8D}"/>
              </a:ext>
            </a:extLst>
          </p:cNvPr>
          <p:cNvSpPr/>
          <p:nvPr/>
        </p:nvSpPr>
        <p:spPr>
          <a:xfrm>
            <a:off x="7884954" y="2969685"/>
            <a:ext cx="285100" cy="2669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직사각형 18">
            <a:extLst>
              <a:ext uri="{FF2B5EF4-FFF2-40B4-BE49-F238E27FC236}">
                <a16:creationId xmlns:a16="http://schemas.microsoft.com/office/drawing/2014/main" id="{3A726E89-EDA4-129A-B966-F3410BB9A1F4}"/>
              </a:ext>
            </a:extLst>
          </p:cNvPr>
          <p:cNvSpPr/>
          <p:nvPr/>
        </p:nvSpPr>
        <p:spPr>
          <a:xfrm>
            <a:off x="5359709" y="2969685"/>
            <a:ext cx="285100" cy="2669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직사각형 19">
            <a:extLst>
              <a:ext uri="{FF2B5EF4-FFF2-40B4-BE49-F238E27FC236}">
                <a16:creationId xmlns:a16="http://schemas.microsoft.com/office/drawing/2014/main" id="{00BF098C-E697-EACA-4C4E-C14BC11A90D4}"/>
              </a:ext>
            </a:extLst>
          </p:cNvPr>
          <p:cNvSpPr/>
          <p:nvPr/>
        </p:nvSpPr>
        <p:spPr>
          <a:xfrm>
            <a:off x="5350656" y="3304173"/>
            <a:ext cx="285100" cy="2669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26" name="그림 25">
            <a:extLst>
              <a:ext uri="{FF2B5EF4-FFF2-40B4-BE49-F238E27FC236}">
                <a16:creationId xmlns:a16="http://schemas.microsoft.com/office/drawing/2014/main" id="{9A4ADC0F-A711-8E4C-0F13-7758BDB9E522}"/>
              </a:ext>
            </a:extLst>
          </p:cNvPr>
          <p:cNvPicPr>
            <a:picLocks noChangeAspect="1"/>
          </p:cNvPicPr>
          <p:nvPr/>
        </p:nvPicPr>
        <p:blipFill>
          <a:blip r:embed="rId3"/>
          <a:stretch>
            <a:fillRect/>
          </a:stretch>
        </p:blipFill>
        <p:spPr>
          <a:xfrm>
            <a:off x="7256300" y="4367217"/>
            <a:ext cx="2001544" cy="911735"/>
          </a:xfrm>
          <a:prstGeom prst="rect">
            <a:avLst/>
          </a:prstGeom>
        </p:spPr>
      </p:pic>
      <p:sp>
        <p:nvSpPr>
          <p:cNvPr id="28" name="TextBox 27">
            <a:extLst>
              <a:ext uri="{FF2B5EF4-FFF2-40B4-BE49-F238E27FC236}">
                <a16:creationId xmlns:a16="http://schemas.microsoft.com/office/drawing/2014/main" id="{0EDDE7AD-93ED-673D-2338-EA1ADBEA45BB}"/>
              </a:ext>
            </a:extLst>
          </p:cNvPr>
          <p:cNvSpPr txBox="1"/>
          <p:nvPr/>
        </p:nvSpPr>
        <p:spPr>
          <a:xfrm>
            <a:off x="7893597" y="2856286"/>
            <a:ext cx="568318" cy="246221"/>
          </a:xfrm>
          <a:prstGeom prst="rect">
            <a:avLst/>
          </a:prstGeom>
          <a:noFill/>
        </p:spPr>
        <p:txBody>
          <a:bodyPr wrap="square">
            <a:spAutoFit/>
          </a:bodyPr>
          <a:lstStyle/>
          <a:p>
            <a:pPr algn="ctr"/>
            <a:r>
              <a:rPr lang="ko-KR" altLang="ko-KR" sz="1000">
                <a:highlight>
                  <a:srgbClr val="FFFF00"/>
                </a:highlight>
              </a:rPr>
              <a:t>④</a:t>
            </a:r>
            <a:endParaRPr lang="ko-KR" altLang="en-US" sz="1000">
              <a:highlight>
                <a:srgbClr val="FFFF00"/>
              </a:highlight>
            </a:endParaRPr>
          </a:p>
        </p:txBody>
      </p:sp>
      <p:sp>
        <p:nvSpPr>
          <p:cNvPr id="30" name="TextBox 29">
            <a:extLst>
              <a:ext uri="{FF2B5EF4-FFF2-40B4-BE49-F238E27FC236}">
                <a16:creationId xmlns:a16="http://schemas.microsoft.com/office/drawing/2014/main" id="{0E1D9196-F143-B5D3-7138-B5D0475B1B87}"/>
              </a:ext>
            </a:extLst>
          </p:cNvPr>
          <p:cNvSpPr txBox="1"/>
          <p:nvPr/>
        </p:nvSpPr>
        <p:spPr>
          <a:xfrm>
            <a:off x="5483868" y="2796360"/>
            <a:ext cx="419789" cy="261610"/>
          </a:xfrm>
          <a:prstGeom prst="rect">
            <a:avLst/>
          </a:prstGeom>
          <a:noFill/>
        </p:spPr>
        <p:txBody>
          <a:bodyPr wrap="square">
            <a:spAutoFit/>
          </a:bodyPr>
          <a:lstStyle/>
          <a:p>
            <a:r>
              <a:rPr lang="ko-KR" altLang="ko-KR" sz="1100">
                <a:highlight>
                  <a:srgbClr val="FFFF00"/>
                </a:highlight>
              </a:rPr>
              <a:t>①</a:t>
            </a:r>
            <a:endParaRPr lang="ko-KR" altLang="en-US" sz="1100">
              <a:highlight>
                <a:srgbClr val="FFFF00"/>
              </a:highlight>
            </a:endParaRPr>
          </a:p>
        </p:txBody>
      </p:sp>
      <p:sp>
        <p:nvSpPr>
          <p:cNvPr id="31" name="TextBox 30">
            <a:extLst>
              <a:ext uri="{FF2B5EF4-FFF2-40B4-BE49-F238E27FC236}">
                <a16:creationId xmlns:a16="http://schemas.microsoft.com/office/drawing/2014/main" id="{23D667C4-0722-6DA7-0FAC-D5165C8B136D}"/>
              </a:ext>
            </a:extLst>
          </p:cNvPr>
          <p:cNvSpPr txBox="1"/>
          <p:nvPr/>
        </p:nvSpPr>
        <p:spPr>
          <a:xfrm>
            <a:off x="6029302" y="4225670"/>
            <a:ext cx="419789" cy="261610"/>
          </a:xfrm>
          <a:prstGeom prst="rect">
            <a:avLst/>
          </a:prstGeom>
          <a:noFill/>
        </p:spPr>
        <p:txBody>
          <a:bodyPr wrap="square">
            <a:spAutoFit/>
          </a:bodyPr>
          <a:lstStyle/>
          <a:p>
            <a:pPr algn="ctr"/>
            <a:r>
              <a:rPr lang="ko-KR" altLang="ko-KR" sz="1100">
                <a:highlight>
                  <a:srgbClr val="FFFF00"/>
                </a:highlight>
              </a:rPr>
              <a:t>①</a:t>
            </a:r>
            <a:endParaRPr lang="ko-KR" altLang="en-US" sz="1100">
              <a:highlight>
                <a:srgbClr val="FFFF00"/>
              </a:highlight>
            </a:endParaRPr>
          </a:p>
        </p:txBody>
      </p:sp>
      <p:sp>
        <p:nvSpPr>
          <p:cNvPr id="33" name="TextBox 32">
            <a:extLst>
              <a:ext uri="{FF2B5EF4-FFF2-40B4-BE49-F238E27FC236}">
                <a16:creationId xmlns:a16="http://schemas.microsoft.com/office/drawing/2014/main" id="{F651902D-BA58-1E09-D3C9-28DA063B90CE}"/>
              </a:ext>
            </a:extLst>
          </p:cNvPr>
          <p:cNvSpPr txBox="1"/>
          <p:nvPr/>
        </p:nvSpPr>
        <p:spPr>
          <a:xfrm>
            <a:off x="6067084" y="5379796"/>
            <a:ext cx="344223" cy="246221"/>
          </a:xfrm>
          <a:prstGeom prst="rect">
            <a:avLst/>
          </a:prstGeom>
          <a:noFill/>
        </p:spPr>
        <p:txBody>
          <a:bodyPr wrap="square">
            <a:spAutoFit/>
          </a:bodyPr>
          <a:lstStyle/>
          <a:p>
            <a:pPr algn="ctr"/>
            <a:r>
              <a:rPr lang="ko-KR" altLang="ko-KR" sz="1000">
                <a:highlight>
                  <a:srgbClr val="FFFF00"/>
                </a:highlight>
              </a:rPr>
              <a:t>②</a:t>
            </a:r>
            <a:endParaRPr lang="ko-KR" altLang="en-US" sz="1000">
              <a:highlight>
                <a:srgbClr val="FFFF00"/>
              </a:highlight>
            </a:endParaRPr>
          </a:p>
        </p:txBody>
      </p:sp>
      <p:sp>
        <p:nvSpPr>
          <p:cNvPr id="34" name="TextBox 33">
            <a:extLst>
              <a:ext uri="{FF2B5EF4-FFF2-40B4-BE49-F238E27FC236}">
                <a16:creationId xmlns:a16="http://schemas.microsoft.com/office/drawing/2014/main" id="{171131A2-0C6E-A0EE-A454-0BA3927249A5}"/>
              </a:ext>
            </a:extLst>
          </p:cNvPr>
          <p:cNvSpPr txBox="1"/>
          <p:nvPr/>
        </p:nvSpPr>
        <p:spPr>
          <a:xfrm>
            <a:off x="5463644" y="3222266"/>
            <a:ext cx="344223" cy="246221"/>
          </a:xfrm>
          <a:prstGeom prst="rect">
            <a:avLst/>
          </a:prstGeom>
          <a:noFill/>
        </p:spPr>
        <p:txBody>
          <a:bodyPr wrap="square">
            <a:spAutoFit/>
          </a:bodyPr>
          <a:lstStyle/>
          <a:p>
            <a:pPr algn="ctr"/>
            <a:r>
              <a:rPr lang="ko-KR" altLang="ko-KR" sz="1000">
                <a:highlight>
                  <a:srgbClr val="FFFF00"/>
                </a:highlight>
              </a:rPr>
              <a:t>②</a:t>
            </a:r>
            <a:endParaRPr lang="ko-KR" altLang="en-US" sz="1000">
              <a:highlight>
                <a:srgbClr val="FFFF00"/>
              </a:highlight>
            </a:endParaRPr>
          </a:p>
        </p:txBody>
      </p:sp>
      <p:sp>
        <p:nvSpPr>
          <p:cNvPr id="36" name="TextBox 35">
            <a:extLst>
              <a:ext uri="{FF2B5EF4-FFF2-40B4-BE49-F238E27FC236}">
                <a16:creationId xmlns:a16="http://schemas.microsoft.com/office/drawing/2014/main" id="{F11F95E7-4583-008C-B95B-BD421D9D51DA}"/>
              </a:ext>
            </a:extLst>
          </p:cNvPr>
          <p:cNvSpPr txBox="1"/>
          <p:nvPr/>
        </p:nvSpPr>
        <p:spPr>
          <a:xfrm>
            <a:off x="5693762" y="2458442"/>
            <a:ext cx="4952244" cy="246221"/>
          </a:xfrm>
          <a:prstGeom prst="rect">
            <a:avLst/>
          </a:prstGeom>
          <a:noFill/>
        </p:spPr>
        <p:txBody>
          <a:bodyPr wrap="square">
            <a:spAutoFit/>
          </a:bodyPr>
          <a:lstStyle/>
          <a:p>
            <a:pPr algn="ctr"/>
            <a:r>
              <a:rPr lang="ko-KR" altLang="ko-KR" sz="1000">
                <a:highlight>
                  <a:srgbClr val="FFFF00"/>
                </a:highlight>
              </a:rPr>
              <a:t>③</a:t>
            </a:r>
            <a:endParaRPr lang="ko-KR" altLang="en-US" sz="1000">
              <a:highlight>
                <a:srgbClr val="FFFF00"/>
              </a:highlight>
            </a:endParaRPr>
          </a:p>
        </p:txBody>
      </p:sp>
      <p:sp>
        <p:nvSpPr>
          <p:cNvPr id="37" name="TextBox 36">
            <a:extLst>
              <a:ext uri="{FF2B5EF4-FFF2-40B4-BE49-F238E27FC236}">
                <a16:creationId xmlns:a16="http://schemas.microsoft.com/office/drawing/2014/main" id="{85B4F5D1-FCF4-F47F-B9A8-364AA28088C4}"/>
              </a:ext>
            </a:extLst>
          </p:cNvPr>
          <p:cNvSpPr txBox="1"/>
          <p:nvPr/>
        </p:nvSpPr>
        <p:spPr>
          <a:xfrm>
            <a:off x="5780950" y="4211095"/>
            <a:ext cx="4952244" cy="246221"/>
          </a:xfrm>
          <a:prstGeom prst="rect">
            <a:avLst/>
          </a:prstGeom>
          <a:noFill/>
        </p:spPr>
        <p:txBody>
          <a:bodyPr wrap="square">
            <a:spAutoFit/>
          </a:bodyPr>
          <a:lstStyle/>
          <a:p>
            <a:pPr algn="ctr"/>
            <a:r>
              <a:rPr lang="ko-KR" altLang="ko-KR" sz="1000">
                <a:highlight>
                  <a:srgbClr val="FFFF00"/>
                </a:highlight>
              </a:rPr>
              <a:t>③</a:t>
            </a:r>
            <a:r>
              <a:rPr lang="en-US" altLang="ko-KR" sz="1000">
                <a:highlight>
                  <a:srgbClr val="FFFF00"/>
                </a:highlight>
              </a:rPr>
              <a:t> </a:t>
            </a:r>
            <a:endParaRPr lang="ko-KR" altLang="en-US" sz="1000">
              <a:highlight>
                <a:srgbClr val="FFFF00"/>
              </a:highlight>
            </a:endParaRPr>
          </a:p>
        </p:txBody>
      </p:sp>
      <p:sp>
        <p:nvSpPr>
          <p:cNvPr id="38" name="TextBox 37">
            <a:extLst>
              <a:ext uri="{FF2B5EF4-FFF2-40B4-BE49-F238E27FC236}">
                <a16:creationId xmlns:a16="http://schemas.microsoft.com/office/drawing/2014/main" id="{56DD1BD4-9FEC-1C2E-614F-B602D1BFC296}"/>
              </a:ext>
            </a:extLst>
          </p:cNvPr>
          <p:cNvSpPr txBox="1"/>
          <p:nvPr/>
        </p:nvSpPr>
        <p:spPr>
          <a:xfrm>
            <a:off x="7967249" y="5414253"/>
            <a:ext cx="568318" cy="246221"/>
          </a:xfrm>
          <a:prstGeom prst="rect">
            <a:avLst/>
          </a:prstGeom>
          <a:noFill/>
        </p:spPr>
        <p:txBody>
          <a:bodyPr wrap="square">
            <a:spAutoFit/>
          </a:bodyPr>
          <a:lstStyle/>
          <a:p>
            <a:pPr algn="ctr"/>
            <a:r>
              <a:rPr lang="ko-KR" altLang="ko-KR" sz="1000">
                <a:highlight>
                  <a:srgbClr val="FFFF00"/>
                </a:highlight>
              </a:rPr>
              <a:t>④</a:t>
            </a:r>
            <a:endParaRPr lang="ko-KR" altLang="en-US" sz="1000">
              <a:highlight>
                <a:srgbClr val="FFFF00"/>
              </a:highlight>
            </a:endParaRPr>
          </a:p>
        </p:txBody>
      </p:sp>
      <p:pic>
        <p:nvPicPr>
          <p:cNvPr id="40" name="그림 39">
            <a:extLst>
              <a:ext uri="{FF2B5EF4-FFF2-40B4-BE49-F238E27FC236}">
                <a16:creationId xmlns:a16="http://schemas.microsoft.com/office/drawing/2014/main" id="{77C086D3-C95A-5F56-1AD0-4D1FE94F2827}"/>
              </a:ext>
            </a:extLst>
          </p:cNvPr>
          <p:cNvPicPr>
            <a:picLocks noChangeAspect="1"/>
          </p:cNvPicPr>
          <p:nvPr/>
        </p:nvPicPr>
        <p:blipFill>
          <a:blip r:embed="rId4"/>
          <a:stretch>
            <a:fillRect/>
          </a:stretch>
        </p:blipFill>
        <p:spPr>
          <a:xfrm>
            <a:off x="7209559" y="5592258"/>
            <a:ext cx="2083698" cy="945793"/>
          </a:xfrm>
          <a:prstGeom prst="rect">
            <a:avLst/>
          </a:prstGeom>
        </p:spPr>
      </p:pic>
      <p:pic>
        <p:nvPicPr>
          <p:cNvPr id="10" name="그림 9">
            <a:extLst>
              <a:ext uri="{FF2B5EF4-FFF2-40B4-BE49-F238E27FC236}">
                <a16:creationId xmlns:a16="http://schemas.microsoft.com/office/drawing/2014/main" id="{62EC27F9-655F-E3EF-E49F-B9DA29E5C155}"/>
              </a:ext>
            </a:extLst>
          </p:cNvPr>
          <p:cNvPicPr>
            <a:picLocks noChangeAspect="1"/>
          </p:cNvPicPr>
          <p:nvPr/>
        </p:nvPicPr>
        <p:blipFill>
          <a:blip r:embed="rId5"/>
          <a:stretch>
            <a:fillRect/>
          </a:stretch>
        </p:blipFill>
        <p:spPr>
          <a:xfrm>
            <a:off x="5418890" y="4410540"/>
            <a:ext cx="1640611" cy="968312"/>
          </a:xfrm>
          <a:prstGeom prst="rect">
            <a:avLst/>
          </a:prstGeom>
        </p:spPr>
      </p:pic>
      <p:pic>
        <p:nvPicPr>
          <p:cNvPr id="12" name="그림 11">
            <a:extLst>
              <a:ext uri="{FF2B5EF4-FFF2-40B4-BE49-F238E27FC236}">
                <a16:creationId xmlns:a16="http://schemas.microsoft.com/office/drawing/2014/main" id="{46190782-AE94-DC5E-A618-F7D8950BF18E}"/>
              </a:ext>
            </a:extLst>
          </p:cNvPr>
          <p:cNvPicPr>
            <a:picLocks noChangeAspect="1"/>
          </p:cNvPicPr>
          <p:nvPr/>
        </p:nvPicPr>
        <p:blipFill>
          <a:blip r:embed="rId6"/>
          <a:stretch>
            <a:fillRect/>
          </a:stretch>
        </p:blipFill>
        <p:spPr>
          <a:xfrm>
            <a:off x="5425304" y="5567784"/>
            <a:ext cx="1605492" cy="935700"/>
          </a:xfrm>
          <a:prstGeom prst="rect">
            <a:avLst/>
          </a:prstGeom>
        </p:spPr>
      </p:pic>
    </p:spTree>
    <p:extLst>
      <p:ext uri="{BB962C8B-B14F-4D97-AF65-F5344CB8AC3E}">
        <p14:creationId xmlns:p14="http://schemas.microsoft.com/office/powerpoint/2010/main" val="3565346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54F89-A245-E81B-743E-4650D843A75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47E1BD5-6A0F-4F70-3B53-4A86857B81E6}"/>
              </a:ext>
            </a:extLst>
          </p:cNvPr>
          <p:cNvSpPr>
            <a:spLocks noGrp="1"/>
          </p:cNvSpPr>
          <p:nvPr>
            <p:ph type="body" sz="quarter" idx="16"/>
          </p:nvPr>
        </p:nvSpPr>
        <p:spPr/>
        <p:txBody>
          <a:bodyPr/>
          <a:lstStyle/>
          <a:p>
            <a:r>
              <a:rPr lang="en-US" altLang="ko-KR"/>
              <a:t>10. (</a:t>
            </a:r>
            <a:r>
              <a:rPr lang="ko-KR" altLang="en-US"/>
              <a:t>키보드 사용 보장</a:t>
            </a:r>
            <a:r>
              <a:rPr lang="en-US" altLang="ko-KR"/>
              <a:t>) </a:t>
            </a:r>
            <a:r>
              <a:rPr lang="ko-KR" altLang="en-US"/>
              <a:t>모든 기능은 키보드만으로도 사용할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1B009786-5C39-97B8-AD0F-204627971498}"/>
              </a:ext>
            </a:extLst>
          </p:cNvPr>
          <p:cNvSpPr>
            <a:spLocks noGrp="1"/>
          </p:cNvSpPr>
          <p:nvPr>
            <p:ph type="body" sz="quarter" idx="14"/>
          </p:nvPr>
        </p:nvSpPr>
        <p:spPr/>
        <p:txBody>
          <a:bodyPr/>
          <a:lstStyle/>
          <a:p>
            <a:r>
              <a:rPr lang="ko-KR" altLang="en-US"/>
              <a:t>키보드로 접근 및 운용이 불가능한 경우</a:t>
            </a:r>
          </a:p>
        </p:txBody>
      </p:sp>
      <p:sp>
        <p:nvSpPr>
          <p:cNvPr id="7" name="텍스트 개체 틀 6">
            <a:extLst>
              <a:ext uri="{FF2B5EF4-FFF2-40B4-BE49-F238E27FC236}">
                <a16:creationId xmlns:a16="http://schemas.microsoft.com/office/drawing/2014/main" id="{2BEDCF78-7EDE-CB22-5C26-8966B2F53121}"/>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F72F7AD5-AAA9-0EA5-D7EC-3A0BB5AC3603}"/>
              </a:ext>
            </a:extLst>
          </p:cNvPr>
          <p:cNvSpPr>
            <a:spLocks noGrp="1"/>
          </p:cNvSpPr>
          <p:nvPr>
            <p:ph type="body" sz="quarter" idx="20"/>
          </p:nvPr>
        </p:nvSpPr>
        <p:spPr>
          <a:xfrm>
            <a:off x="631825" y="2146610"/>
            <a:ext cx="4104000" cy="896638"/>
          </a:xfrm>
        </p:spPr>
        <p:txBody>
          <a:bodyPr/>
          <a:lstStyle/>
          <a:p>
            <a:r>
              <a:rPr lang="ko-KR" altLang="en-US"/>
              <a:t>상호작용이 불가능한 요소</a:t>
            </a:r>
            <a:r>
              <a:rPr lang="en-US" altLang="ko-KR"/>
              <a:t>(&lt;div&gt;)</a:t>
            </a:r>
            <a:r>
              <a:rPr lang="ko-KR" altLang="en-US"/>
              <a:t>에 </a:t>
            </a:r>
            <a:r>
              <a:rPr lang="en-US" altLang="ko-KR" err="1"/>
              <a:t>javascript</a:t>
            </a:r>
            <a:r>
              <a:rPr lang="ko-KR" altLang="en-US"/>
              <a:t>로 클릭 이벤트를 연결하여 키보드로는 기능을 실행할 수 없음</a:t>
            </a:r>
            <a:endParaRPr lang="en-US" altLang="ko-KR"/>
          </a:p>
          <a:p>
            <a:r>
              <a:rPr lang="ko-KR" altLang="en-US"/>
              <a:t>컨트롤 요소를 키보드로 접근 및 조작할 수 있도록 상호작용이 가능한 태그</a:t>
            </a:r>
            <a:r>
              <a:rPr lang="en-US" altLang="ko-KR"/>
              <a:t>(&lt;a&gt;)</a:t>
            </a:r>
            <a:r>
              <a:rPr lang="ko-KR" altLang="en-US"/>
              <a:t>로 변경해야 함</a:t>
            </a:r>
          </a:p>
        </p:txBody>
      </p:sp>
      <p:sp>
        <p:nvSpPr>
          <p:cNvPr id="16" name="텍스트 개체 틀 9">
            <a:extLst>
              <a:ext uri="{FF2B5EF4-FFF2-40B4-BE49-F238E27FC236}">
                <a16:creationId xmlns:a16="http://schemas.microsoft.com/office/drawing/2014/main" id="{9A414D6B-9AF2-2A46-22E0-2C9C36B1EBFE}"/>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2B7BCC36-F2D6-A90A-4A7A-48ADEFD7EB45}"/>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51D1BA4A-FFF4-0A87-3AFB-C0F2DC52B0DA}"/>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10" name="그림 9">
            <a:extLst>
              <a:ext uri="{FF2B5EF4-FFF2-40B4-BE49-F238E27FC236}">
                <a16:creationId xmlns:a16="http://schemas.microsoft.com/office/drawing/2014/main" id="{C635B870-1B88-0990-B8A9-9821D4AC7199}"/>
              </a:ext>
            </a:extLst>
          </p:cNvPr>
          <p:cNvPicPr>
            <a:picLocks noChangeAspect="1"/>
          </p:cNvPicPr>
          <p:nvPr/>
        </p:nvPicPr>
        <p:blipFill>
          <a:blip r:embed="rId3"/>
          <a:stretch>
            <a:fillRect/>
          </a:stretch>
        </p:blipFill>
        <p:spPr>
          <a:xfrm>
            <a:off x="5162557" y="3164468"/>
            <a:ext cx="4201112" cy="1408931"/>
          </a:xfrm>
          <a:prstGeom prst="rect">
            <a:avLst/>
          </a:prstGeom>
        </p:spPr>
      </p:pic>
      <p:grpSp>
        <p:nvGrpSpPr>
          <p:cNvPr id="12" name="그룹 11">
            <a:extLst>
              <a:ext uri="{FF2B5EF4-FFF2-40B4-BE49-F238E27FC236}">
                <a16:creationId xmlns:a16="http://schemas.microsoft.com/office/drawing/2014/main" id="{4A0AE435-232E-808E-276A-C6D0B0D1CE5F}"/>
              </a:ext>
            </a:extLst>
          </p:cNvPr>
          <p:cNvGrpSpPr/>
          <p:nvPr/>
        </p:nvGrpSpPr>
        <p:grpSpPr>
          <a:xfrm>
            <a:off x="639141" y="3626375"/>
            <a:ext cx="4104304" cy="828140"/>
            <a:chOff x="633404" y="2845589"/>
            <a:chExt cx="4104304" cy="828140"/>
          </a:xfrm>
        </p:grpSpPr>
        <p:sp>
          <p:nvSpPr>
            <p:cNvPr id="13" name="TextBox 12">
              <a:extLst>
                <a:ext uri="{FF2B5EF4-FFF2-40B4-BE49-F238E27FC236}">
                  <a16:creationId xmlns:a16="http://schemas.microsoft.com/office/drawing/2014/main" id="{9AF17049-6349-15CD-A2A1-B00BF07BEF7A}"/>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4" name="직사각형 13">
              <a:extLst>
                <a:ext uri="{FF2B5EF4-FFF2-40B4-BE49-F238E27FC236}">
                  <a16:creationId xmlns:a16="http://schemas.microsoft.com/office/drawing/2014/main" id="{80C4EC74-1308-70E5-8CD4-2053F5340462}"/>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t>
              </a:r>
              <a:r>
                <a:rPr kumimoji="0" lang="en-US" altLang="ko-KR" sz="800" b="1" i="0" u="none" strike="noStrike" kern="0" cap="none" spc="0" normalizeH="0" baseline="0" noProof="0">
                  <a:ln>
                    <a:noFill/>
                  </a:ln>
                  <a:solidFill>
                    <a:srgbClr val="C00000"/>
                  </a:solidFill>
                  <a:effectLst/>
                  <a:uLnTx/>
                  <a:uFillTx/>
                  <a:latin typeface="Consolas" panose="020B0609020204030204" pitchFamily="49" charset="0"/>
                  <a:ea typeface="Spoqa Han Sans Neo Regular"/>
                  <a:cs typeface="+mn-cs"/>
                </a:rPr>
                <a:t>div </a:t>
              </a:r>
              <a:r>
                <a:rPr lang="en-US" altLang="ko-KR" sz="800" kern="0">
                  <a:latin typeface="Consolas" panose="020B0609020204030204" pitchFamily="49" charset="0"/>
                  <a:ea typeface="Spoqa Han Sans Neo Regular"/>
                </a:rPr>
                <a:t>onclick="</a:t>
              </a:r>
              <a:r>
                <a:rPr lang="en-US" altLang="ko-KR" sz="800" kern="0" err="1">
                  <a:latin typeface="Consolas" panose="020B0609020204030204" pitchFamily="49" charset="0"/>
                  <a:ea typeface="Spoqa Han Sans Neo Regular"/>
                </a:rPr>
                <a:t>opencert</a:t>
              </a:r>
              <a:r>
                <a:rPr lang="en-US" altLang="ko-KR" sz="800" kern="0">
                  <a:latin typeface="Consolas" panose="020B0609020204030204" pitchFamily="49" charset="0"/>
                  <a:ea typeface="Spoqa Han Sans Neo Regular"/>
                </a:rPr>
                <a:t>('1')" class="</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-area"&gt;</a:t>
              </a:r>
            </a:p>
            <a:p>
              <a:pPr lvl="0" defTabSz="144000">
                <a:lnSpc>
                  <a:spcPct val="110000"/>
                </a:lnSpc>
                <a:defRPr/>
              </a:pPr>
              <a:r>
                <a:rPr lang="en-US" altLang="ko-KR" sz="800" kern="0">
                  <a:latin typeface="Consolas" panose="020B0609020204030204" pitchFamily="49" charset="0"/>
                  <a:ea typeface="Spoqa Han Sans Neo Regular"/>
                </a:rPr>
                <a:t>	</a:t>
              </a:r>
              <a:r>
                <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rPr>
                <a:t>&lt;</a:t>
              </a:r>
              <a:r>
                <a:rPr kumimoji="0" lang="en-US" altLang="ko-KR" sz="800" i="0" u="none" strike="noStrike" kern="0" cap="none" spc="0" normalizeH="0" baseline="0" noProof="0" err="1">
                  <a:ln>
                    <a:noFill/>
                  </a:ln>
                  <a:effectLst/>
                  <a:uLnTx/>
                  <a:uFillTx/>
                  <a:latin typeface="Consolas" panose="020B0609020204030204" pitchFamily="49" charset="0"/>
                  <a:ea typeface="Spoqa Han Sans Neo Regular"/>
                  <a:cs typeface="+mn-cs"/>
                </a:rPr>
                <a:t>img</a:t>
              </a:r>
              <a:r>
                <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rPr>
                <a:t> </a:t>
              </a:r>
              <a:r>
                <a:rPr kumimoji="0" lang="en-US" altLang="ko-KR" sz="800" i="0" u="none" strike="noStrike" kern="0" cap="none" spc="0" normalizeH="0" baseline="0" noProof="0" err="1">
                  <a:ln>
                    <a:noFill/>
                  </a:ln>
                  <a:effectLst/>
                  <a:uLnTx/>
                  <a:uFillTx/>
                  <a:latin typeface="Consolas" panose="020B0609020204030204" pitchFamily="49" charset="0"/>
                  <a:ea typeface="Spoqa Han Sans Neo Regular"/>
                  <a:cs typeface="+mn-cs"/>
                </a:rPr>
                <a:t>src</a:t>
              </a:r>
              <a:r>
                <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rPr>
                <a:t>="../images/business/img-3d-1.jpg" alt="HANT </a:t>
              </a:r>
              <a:r>
                <a:rPr kumimoji="0" lang="ko-KR" altLang="en-US" sz="800" i="0" u="none" strike="noStrike" kern="0" cap="none" spc="0" normalizeH="0" baseline="0" noProof="0">
                  <a:ln>
                    <a:noFill/>
                  </a:ln>
                  <a:effectLst/>
                  <a:uLnTx/>
                  <a:uFillTx/>
                  <a:latin typeface="+mn-ea"/>
                  <a:cs typeface="+mn-cs"/>
                </a:rPr>
                <a:t>공법</a:t>
              </a:r>
              <a:r>
                <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rPr>
                <a:t>"&gt;</a:t>
              </a:r>
            </a:p>
            <a:p>
              <a:pPr defTabSz="144000">
                <a:lnSpc>
                  <a:spcPct val="110000"/>
                </a:lnSpc>
                <a:defRPr/>
              </a:pPr>
              <a:r>
                <a:rPr lang="en-US" altLang="ko-KR" sz="800" kern="0">
                  <a:latin typeface="Consolas" panose="020B0609020204030204" pitchFamily="49" charset="0"/>
                  <a:ea typeface="Spoqa Han Sans Neo Regular"/>
                </a:rPr>
                <a:t>&lt;/</a:t>
              </a:r>
              <a:r>
                <a:rPr lang="en-US" altLang="ko-KR" sz="800" b="1" kern="0">
                  <a:solidFill>
                    <a:srgbClr val="C00000"/>
                  </a:solidFill>
                  <a:latin typeface="Consolas" panose="020B0609020204030204" pitchFamily="49" charset="0"/>
                  <a:ea typeface="Spoqa Han Sans Neo Regular"/>
                </a:rPr>
                <a:t>div</a:t>
              </a:r>
              <a:r>
                <a:rPr lang="en-US" altLang="ko-KR" sz="800" kern="0">
                  <a:latin typeface="Consolas" panose="020B0609020204030204" pitchFamily="49" charset="0"/>
                  <a:ea typeface="Spoqa Han Sans Neo Regular"/>
                </a:rPr>
                <a:t>&gt;</a:t>
              </a:r>
            </a:p>
          </p:txBody>
        </p:sp>
      </p:grpSp>
      <p:grpSp>
        <p:nvGrpSpPr>
          <p:cNvPr id="15" name="그룹 14">
            <a:extLst>
              <a:ext uri="{FF2B5EF4-FFF2-40B4-BE49-F238E27FC236}">
                <a16:creationId xmlns:a16="http://schemas.microsoft.com/office/drawing/2014/main" id="{DEAE3512-DEFE-77EC-13DD-401E1004C19B}"/>
              </a:ext>
            </a:extLst>
          </p:cNvPr>
          <p:cNvGrpSpPr/>
          <p:nvPr/>
        </p:nvGrpSpPr>
        <p:grpSpPr>
          <a:xfrm>
            <a:off x="632796" y="4812514"/>
            <a:ext cx="4104304" cy="963561"/>
            <a:chOff x="631825" y="4319397"/>
            <a:chExt cx="4104304" cy="963561"/>
          </a:xfrm>
        </p:grpSpPr>
        <p:sp>
          <p:nvSpPr>
            <p:cNvPr id="21" name="TextBox 20">
              <a:extLst>
                <a:ext uri="{FF2B5EF4-FFF2-40B4-BE49-F238E27FC236}">
                  <a16:creationId xmlns:a16="http://schemas.microsoft.com/office/drawing/2014/main" id="{DA8B657E-F5EE-0DAC-8861-516211E69067}"/>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23" name="직사각형 22">
              <a:extLst>
                <a:ext uri="{FF2B5EF4-FFF2-40B4-BE49-F238E27FC236}">
                  <a16:creationId xmlns:a16="http://schemas.microsoft.com/office/drawing/2014/main" id="{4D2280DE-5F6E-EAD6-F3A5-DAE3C8085956}"/>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t>
              </a:r>
              <a:r>
                <a:rPr lang="en-US" altLang="ko-KR" sz="800" b="1" kern="0">
                  <a:solidFill>
                    <a:schemeClr val="accent1"/>
                  </a:solidFill>
                  <a:latin typeface="Consolas" panose="020B0609020204030204" pitchFamily="49" charset="0"/>
                  <a:ea typeface="Spoqa Han Sans Neo Regular"/>
                </a:rPr>
                <a:t>a </a:t>
              </a:r>
              <a:r>
                <a:rPr lang="en-US" altLang="ko-KR" sz="800" b="1" kern="0" err="1">
                  <a:solidFill>
                    <a:schemeClr val="accent1"/>
                  </a:solidFill>
                  <a:latin typeface="Consolas" panose="020B0609020204030204" pitchFamily="49" charset="0"/>
                  <a:ea typeface="Spoqa Han Sans Neo Regular"/>
                </a:rPr>
                <a:t>href</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 onclick="</a:t>
              </a:r>
              <a:r>
                <a:rPr lang="en-US" altLang="ko-KR" sz="800" kern="0" err="1">
                  <a:latin typeface="Consolas" panose="020B0609020204030204" pitchFamily="49" charset="0"/>
                  <a:ea typeface="Spoqa Han Sans Neo Regular"/>
                </a:rPr>
                <a:t>opencert</a:t>
              </a:r>
              <a:r>
                <a:rPr lang="en-US" altLang="ko-KR" sz="800" kern="0">
                  <a:latin typeface="Consolas" panose="020B0609020204030204" pitchFamily="49" charset="0"/>
                  <a:ea typeface="Spoqa Han Sans Neo Regular"/>
                </a:rPr>
                <a:t>('1')" class="</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-area"&gt;</a:t>
              </a:r>
            </a:p>
            <a:p>
              <a:pPr defTabSz="144000">
                <a:lnSpc>
                  <a:spcPct val="110000"/>
                </a:lnSpc>
                <a:defRPr/>
              </a:pPr>
              <a:r>
                <a:rPr lang="en-US" altLang="ko-KR" sz="800" kern="0">
                  <a:latin typeface="Consolas" panose="020B0609020204030204" pitchFamily="49" charset="0"/>
                  <a:ea typeface="Spoqa Han Sans Neo Regular"/>
                </a:rPr>
                <a:t>	&lt;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="../images/business/img-3d-1.jpg" alt="HANT </a:t>
              </a:r>
              <a:r>
                <a:rPr lang="ko-KR" altLang="en-US" sz="800" kern="0">
                  <a:latin typeface="+mn-ea"/>
                </a:rPr>
                <a:t>공법</a:t>
              </a:r>
              <a:r>
                <a:rPr lang="en-US" altLang="ko-KR" sz="800" kern="0">
                  <a:latin typeface="Consolas" panose="020B0609020204030204" pitchFamily="49" charset="0"/>
                  <a:ea typeface="Spoqa Han Sans Neo Regular"/>
                </a:rPr>
                <a:t>"&gt;</a:t>
              </a:r>
            </a:p>
            <a:p>
              <a:pPr defTabSz="144000">
                <a:lnSpc>
                  <a:spcPct val="110000"/>
                </a:lnSpc>
                <a:defRPr/>
              </a:pPr>
              <a:r>
                <a:rPr lang="en-US" altLang="ko-KR" sz="800" kern="0">
                  <a:latin typeface="Consolas" panose="020B0609020204030204" pitchFamily="49" charset="0"/>
                  <a:ea typeface="Spoqa Han Sans Neo Regular"/>
                </a:rPr>
                <a:t>&lt;/</a:t>
              </a:r>
              <a:r>
                <a:rPr lang="en-US" altLang="ko-KR" sz="800" b="1" kern="0">
                  <a:solidFill>
                    <a:schemeClr val="accent1"/>
                  </a:solidFill>
                  <a:latin typeface="Consolas" panose="020B0609020204030204" pitchFamily="49" charset="0"/>
                  <a:ea typeface="Spoqa Han Sans Neo Regular"/>
                </a:rPr>
                <a:t>a</a:t>
              </a:r>
              <a:r>
                <a:rPr lang="en-US" altLang="ko-KR" sz="800" kern="0">
                  <a:latin typeface="Consolas" panose="020B0609020204030204" pitchFamily="49" charset="0"/>
                  <a:ea typeface="Spoqa Han Sans Neo Regular"/>
                </a:rPr>
                <a:t>&gt;</a:t>
              </a:r>
            </a:p>
            <a:p>
              <a:pPr lvl="0" defTabSz="144000">
                <a:lnSpc>
                  <a:spcPct val="110000"/>
                </a:lnSpc>
                <a:defRPr/>
              </a:pPr>
              <a:endParaRPr lang="en-US" altLang="ko-KR" sz="800" b="1" kern="0">
                <a:solidFill>
                  <a:schemeClr val="accent1"/>
                </a:solidFill>
                <a:latin typeface="Consolas" panose="020B0609020204030204" pitchFamily="49" charset="0"/>
                <a:ea typeface="Spoqa Han Sans Neo Regular"/>
              </a:endParaRPr>
            </a:p>
          </p:txBody>
        </p:sp>
      </p:grpSp>
    </p:spTree>
    <p:extLst>
      <p:ext uri="{BB962C8B-B14F-4D97-AF65-F5344CB8AC3E}">
        <p14:creationId xmlns:p14="http://schemas.microsoft.com/office/powerpoint/2010/main" val="3032957659"/>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0DB0A-1BD8-1DAF-F9AE-1B7A2FF5C18B}"/>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222AED1-AC19-A434-7AC7-A8519F2E1217}"/>
              </a:ext>
            </a:extLst>
          </p:cNvPr>
          <p:cNvSpPr>
            <a:spLocks noGrp="1"/>
          </p:cNvSpPr>
          <p:nvPr>
            <p:ph type="body" sz="quarter" idx="16"/>
          </p:nvPr>
        </p:nvSpPr>
        <p:spPr/>
        <p:txBody>
          <a:bodyPr/>
          <a:lstStyle/>
          <a:p>
            <a:r>
              <a:rPr lang="en-US" altLang="ko-KR"/>
              <a:t>-</a:t>
            </a:r>
            <a:endParaRPr lang="ko-KR" altLang="en-US"/>
          </a:p>
        </p:txBody>
      </p:sp>
      <p:sp>
        <p:nvSpPr>
          <p:cNvPr id="6" name="텍스트 개체 틀 5">
            <a:extLst>
              <a:ext uri="{FF2B5EF4-FFF2-40B4-BE49-F238E27FC236}">
                <a16:creationId xmlns:a16="http://schemas.microsoft.com/office/drawing/2014/main" id="{38C3834A-9307-1BE2-897C-D55A911DE01B}"/>
              </a:ext>
            </a:extLst>
          </p:cNvPr>
          <p:cNvSpPr>
            <a:spLocks noGrp="1"/>
          </p:cNvSpPr>
          <p:nvPr>
            <p:ph type="body" sz="quarter" idx="14"/>
          </p:nvPr>
        </p:nvSpPr>
        <p:spPr/>
        <p:txBody>
          <a:bodyPr/>
          <a:lstStyle/>
          <a:p>
            <a:r>
              <a:rPr lang="en-US" altLang="ko-KR"/>
              <a:t>-</a:t>
            </a:r>
            <a:endParaRPr lang="ko-KR" altLang="en-US"/>
          </a:p>
        </p:txBody>
      </p:sp>
      <p:sp>
        <p:nvSpPr>
          <p:cNvPr id="7" name="텍스트 개체 틀 6">
            <a:extLst>
              <a:ext uri="{FF2B5EF4-FFF2-40B4-BE49-F238E27FC236}">
                <a16:creationId xmlns:a16="http://schemas.microsoft.com/office/drawing/2014/main" id="{ED63419A-AA00-9D35-43F6-4B8880BAAE85}"/>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C990A107-F921-F55C-C5E5-65FFBEC4AB2A}"/>
              </a:ext>
            </a:extLst>
          </p:cNvPr>
          <p:cNvSpPr>
            <a:spLocks noGrp="1"/>
          </p:cNvSpPr>
          <p:nvPr>
            <p:ph type="body" sz="quarter" idx="20"/>
          </p:nvPr>
        </p:nvSpPr>
        <p:spPr>
          <a:xfrm>
            <a:off x="631825" y="2146610"/>
            <a:ext cx="4104000" cy="630924"/>
          </a:xfrm>
        </p:spPr>
        <p:txBody>
          <a:bodyPr/>
          <a:lstStyle/>
          <a:p>
            <a:r>
              <a:rPr lang="en-US" altLang="ko-KR"/>
              <a:t>CSS</a:t>
            </a:r>
            <a:r>
              <a:rPr lang="ko-KR" altLang="en-US"/>
              <a:t> 가상 </a:t>
            </a:r>
            <a:r>
              <a:rPr lang="ko-KR" altLang="en-US" err="1"/>
              <a:t>선택자</a:t>
            </a:r>
            <a:r>
              <a:rPr lang="ko-KR" altLang="en-US"/>
              <a:t> 방식으로 제공하고 있는 의미 없는 장식용 그래픽 요소는 스크린 리더 사용자에게 혼란을 줄 수 있기에 </a:t>
            </a:r>
            <a:r>
              <a:rPr lang="en-US" altLang="ko-KR"/>
              <a:t>aria-hidden="true"</a:t>
            </a:r>
            <a:r>
              <a:rPr lang="ko-KR" altLang="en-US"/>
              <a:t>같은 속성을 적용하여 스크린 리더가 읽지 않도록 해야 함</a:t>
            </a:r>
          </a:p>
        </p:txBody>
      </p:sp>
      <p:sp>
        <p:nvSpPr>
          <p:cNvPr id="16" name="텍스트 개체 틀 9">
            <a:extLst>
              <a:ext uri="{FF2B5EF4-FFF2-40B4-BE49-F238E27FC236}">
                <a16:creationId xmlns:a16="http://schemas.microsoft.com/office/drawing/2014/main" id="{8C6B7FAD-3739-01FD-3091-96A3D8A00FE5}"/>
              </a:ext>
            </a:extLst>
          </p:cNvPr>
          <p:cNvSpPr>
            <a:spLocks noGrp="1"/>
          </p:cNvSpPr>
          <p:nvPr>
            <p:ph type="body" sz="quarter" idx="11"/>
          </p:nvPr>
        </p:nvSpPr>
        <p:spPr>
          <a:xfrm>
            <a:off x="1265556" y="808726"/>
            <a:ext cx="8224519" cy="194400"/>
          </a:xfrm>
        </p:spPr>
        <p:txBody>
          <a:bodyPr/>
          <a:lstStyle/>
          <a:p>
            <a:r>
              <a:rPr lang="ko-KR" altLang="en-US"/>
              <a:t>사업분야 </a:t>
            </a:r>
            <a:r>
              <a:rPr lang="en-US" altLang="ko-KR"/>
              <a:t>&gt; </a:t>
            </a:r>
            <a:r>
              <a:rPr lang="ko-KR" altLang="en-US"/>
              <a:t>환경 </a:t>
            </a:r>
            <a:r>
              <a:rPr lang="en-US" altLang="ko-KR"/>
              <a:t>&gt; </a:t>
            </a:r>
            <a:r>
              <a:rPr lang="ko-KR" altLang="en-US"/>
              <a:t>본문 </a:t>
            </a:r>
          </a:p>
        </p:txBody>
      </p:sp>
      <p:sp>
        <p:nvSpPr>
          <p:cNvPr id="17" name="텍스트 개체 틀 11">
            <a:extLst>
              <a:ext uri="{FF2B5EF4-FFF2-40B4-BE49-F238E27FC236}">
                <a16:creationId xmlns:a16="http://schemas.microsoft.com/office/drawing/2014/main" id="{0B8BC6B6-DEE5-204E-00B0-ACB3F351EAED}"/>
              </a:ext>
            </a:extLst>
          </p:cNvPr>
          <p:cNvSpPr>
            <a:spLocks noGrp="1"/>
          </p:cNvSpPr>
          <p:nvPr>
            <p:ph type="body" sz="quarter" idx="15"/>
          </p:nvPr>
        </p:nvSpPr>
        <p:spPr>
          <a:xfrm>
            <a:off x="1265556" y="1003126"/>
            <a:ext cx="8224519" cy="194400"/>
          </a:xfrm>
        </p:spPr>
        <p:txBody>
          <a:bodyPr/>
          <a:lstStyle/>
          <a:p>
            <a:r>
              <a:rPr lang="en-US" altLang="ko-KR"/>
              <a:t>https://www.cjenc.co.kr/kr/business/environment-img.asp </a:t>
            </a:r>
            <a:endParaRPr lang="ko-KR" altLang="en-US"/>
          </a:p>
        </p:txBody>
      </p:sp>
      <p:sp>
        <p:nvSpPr>
          <p:cNvPr id="18" name="제목 1">
            <a:extLst>
              <a:ext uri="{FF2B5EF4-FFF2-40B4-BE49-F238E27FC236}">
                <a16:creationId xmlns:a16="http://schemas.microsoft.com/office/drawing/2014/main" id="{ED17140C-3974-59FA-D99C-042BFF40B6D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8" name="그룹 7">
            <a:extLst>
              <a:ext uri="{FF2B5EF4-FFF2-40B4-BE49-F238E27FC236}">
                <a16:creationId xmlns:a16="http://schemas.microsoft.com/office/drawing/2014/main" id="{B5CB8EAC-DB3D-086E-BBFF-D1DF04A3C291}"/>
              </a:ext>
            </a:extLst>
          </p:cNvPr>
          <p:cNvGrpSpPr/>
          <p:nvPr/>
        </p:nvGrpSpPr>
        <p:grpSpPr>
          <a:xfrm>
            <a:off x="632796" y="3755864"/>
            <a:ext cx="4104304" cy="828140"/>
            <a:chOff x="631825" y="4319397"/>
            <a:chExt cx="4104304" cy="828140"/>
          </a:xfrm>
        </p:grpSpPr>
        <p:sp>
          <p:nvSpPr>
            <p:cNvPr id="10" name="TextBox 9">
              <a:extLst>
                <a:ext uri="{FF2B5EF4-FFF2-40B4-BE49-F238E27FC236}">
                  <a16:creationId xmlns:a16="http://schemas.microsoft.com/office/drawing/2014/main" id="{AAFBA390-2031-FDF1-702D-9E076FD27566}"/>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1" name="직사각형 10">
              <a:extLst>
                <a:ext uri="{FF2B5EF4-FFF2-40B4-BE49-F238E27FC236}">
                  <a16:creationId xmlns:a16="http://schemas.microsoft.com/office/drawing/2014/main" id="{95408AB3-A174-D8DB-2F19-5472B374223B}"/>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rPr>
                <a:t>&lt;div class="arrow-box" </a:t>
              </a:r>
              <a:r>
                <a:rPr lang="en-US" altLang="ko-KR" sz="800" b="1" kern="0">
                  <a:solidFill>
                    <a:schemeClr val="accent1"/>
                  </a:solidFill>
                  <a:latin typeface="Consolas" panose="020B0609020204030204" pitchFamily="49" charset="0"/>
                </a:rPr>
                <a:t>aria-hidden="true"</a:t>
              </a:r>
              <a:r>
                <a:rPr lang="en-US" altLang="ko-KR" sz="800" kern="0">
                  <a:latin typeface="Consolas" panose="020B0609020204030204" pitchFamily="49" charset="0"/>
                </a:rPr>
                <a:t>&gt;</a:t>
              </a:r>
            </a:p>
            <a:p>
              <a:pPr lvl="0" defTabSz="144000">
                <a:lnSpc>
                  <a:spcPct val="110000"/>
                </a:lnSpc>
                <a:defRPr/>
              </a:pPr>
              <a:r>
                <a:rPr lang="en-US" altLang="ko-KR" sz="800" kern="0">
                  <a:latin typeface="Consolas" panose="020B0609020204030204" pitchFamily="49" charset="0"/>
                </a:rPr>
                <a:t>	&lt;span&gt;...&lt;/span&gt;</a:t>
              </a:r>
            </a:p>
            <a:p>
              <a:pPr lvl="0" defTabSz="144000">
                <a:lnSpc>
                  <a:spcPct val="110000"/>
                </a:lnSpc>
                <a:defRPr/>
              </a:pPr>
              <a:r>
                <a:rPr lang="en-US" altLang="ko-KR" sz="800" kern="0">
                  <a:latin typeface="Consolas" panose="020B0609020204030204" pitchFamily="49" charset="0"/>
                </a:rPr>
                <a:t>&lt;/div&gt;</a:t>
              </a:r>
            </a:p>
          </p:txBody>
        </p:sp>
      </p:grpSp>
      <p:pic>
        <p:nvPicPr>
          <p:cNvPr id="13" name="그림 12">
            <a:extLst>
              <a:ext uri="{FF2B5EF4-FFF2-40B4-BE49-F238E27FC236}">
                <a16:creationId xmlns:a16="http://schemas.microsoft.com/office/drawing/2014/main" id="{52FF9696-26FD-F5FD-1BC6-FF88F4B2A948}"/>
              </a:ext>
            </a:extLst>
          </p:cNvPr>
          <p:cNvPicPr>
            <a:picLocks noChangeAspect="1"/>
          </p:cNvPicPr>
          <p:nvPr/>
        </p:nvPicPr>
        <p:blipFill>
          <a:blip r:embed="rId3"/>
          <a:stretch>
            <a:fillRect/>
          </a:stretch>
        </p:blipFill>
        <p:spPr>
          <a:xfrm>
            <a:off x="5210580" y="3142788"/>
            <a:ext cx="4021914" cy="1715423"/>
          </a:xfrm>
          <a:prstGeom prst="rect">
            <a:avLst/>
          </a:prstGeom>
        </p:spPr>
      </p:pic>
      <p:sp>
        <p:nvSpPr>
          <p:cNvPr id="14" name="직사각형 13">
            <a:extLst>
              <a:ext uri="{FF2B5EF4-FFF2-40B4-BE49-F238E27FC236}">
                <a16:creationId xmlns:a16="http://schemas.microsoft.com/office/drawing/2014/main" id="{6D380401-FD85-14AE-80D2-657D187754C7}"/>
              </a:ext>
            </a:extLst>
          </p:cNvPr>
          <p:cNvSpPr/>
          <p:nvPr/>
        </p:nvSpPr>
        <p:spPr>
          <a:xfrm>
            <a:off x="6495632" y="3508976"/>
            <a:ext cx="1298155" cy="118368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39548880"/>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312B-BDC2-0248-FFEE-DEEB56140B68}"/>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7E23DAA6-83D2-2161-0F00-187258524EF2}"/>
              </a:ext>
            </a:extLst>
          </p:cNvPr>
          <p:cNvSpPr>
            <a:spLocks noGrp="1"/>
          </p:cNvSpPr>
          <p:nvPr>
            <p:ph type="body" sz="quarter" idx="19"/>
          </p:nvPr>
        </p:nvSpPr>
        <p:spPr/>
        <p:txBody>
          <a:bodyPr/>
          <a:lstStyle/>
          <a:p>
            <a:r>
              <a:rPr lang="ko-KR" altLang="en-US"/>
              <a:t>중</a:t>
            </a:r>
          </a:p>
        </p:txBody>
      </p:sp>
      <p:grpSp>
        <p:nvGrpSpPr>
          <p:cNvPr id="10" name="그룹 9">
            <a:extLst>
              <a:ext uri="{FF2B5EF4-FFF2-40B4-BE49-F238E27FC236}">
                <a16:creationId xmlns:a16="http://schemas.microsoft.com/office/drawing/2014/main" id="{AE7CA4E7-05AC-3C58-5F5C-F555EE05C4F0}"/>
              </a:ext>
            </a:extLst>
          </p:cNvPr>
          <p:cNvGrpSpPr/>
          <p:nvPr/>
        </p:nvGrpSpPr>
        <p:grpSpPr>
          <a:xfrm>
            <a:off x="632796" y="2846271"/>
            <a:ext cx="4104304" cy="1505248"/>
            <a:chOff x="633404" y="2845589"/>
            <a:chExt cx="4104304" cy="1505248"/>
          </a:xfrm>
        </p:grpSpPr>
        <p:sp>
          <p:nvSpPr>
            <p:cNvPr id="11" name="TextBox 10">
              <a:extLst>
                <a:ext uri="{FF2B5EF4-FFF2-40B4-BE49-F238E27FC236}">
                  <a16:creationId xmlns:a16="http://schemas.microsoft.com/office/drawing/2014/main" id="{97E4BDBC-EF66-F2A5-76F6-6E9486A6F751}"/>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E66C400C-613E-995E-F255-33D8D9FFD306}"/>
                </a:ext>
              </a:extLst>
            </p:cNvPr>
            <p:cNvSpPr/>
            <p:nvPr/>
          </p:nvSpPr>
          <p:spPr>
            <a:xfrm>
              <a:off x="633404" y="3056792"/>
              <a:ext cx="4104000" cy="129404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="../images/tech/ethics_img01.png" class="</a:t>
              </a:r>
              <a:r>
                <a:rPr lang="en-US" altLang="ko-KR" sz="800" kern="0" err="1">
                  <a:latin typeface="Consolas" panose="020B0609020204030204" pitchFamily="49" charset="0"/>
                  <a:ea typeface="Spoqa Han Sans Neo Regular"/>
                </a:rPr>
                <a:t>img_pc</a:t>
              </a:r>
              <a:r>
                <a:rPr lang="en-US" altLang="ko-KR" sz="800" kern="0">
                  <a:latin typeface="Consolas" panose="020B0609020204030204" pitchFamily="49" charset="0"/>
                  <a:ea typeface="Spoqa Han Sans Neo Regular"/>
                </a:rPr>
                <a:t>" </a:t>
              </a:r>
              <a:r>
                <a:rPr lang="en-US" altLang="ko-KR" sz="800" b="1" kern="0">
                  <a:solidFill>
                    <a:srgbClr val="D83933"/>
                  </a:solidFill>
                  <a:latin typeface="Consolas" panose="020B0609020204030204" pitchFamily="49" charset="0"/>
                  <a:ea typeface="Spoqa Han Sans Neo Regular"/>
                </a:rPr>
                <a:t>alt="</a:t>
              </a:r>
              <a:r>
                <a:rPr lang="ko-KR" altLang="en-US" sz="800" b="1" kern="0">
                  <a:solidFill>
                    <a:srgbClr val="D83933"/>
                  </a:solidFill>
                  <a:latin typeface="+mn-ea"/>
                </a:rPr>
                <a:t>윤리경영 </a:t>
              </a:r>
              <a:r>
                <a:rPr lang="en-US" altLang="ko-KR" sz="800" b="1" kern="0">
                  <a:solidFill>
                    <a:srgbClr val="D83933"/>
                  </a:solidFill>
                  <a:latin typeface="+mn-ea"/>
                </a:rPr>
                <a:t>- </a:t>
              </a:r>
              <a:r>
                <a:rPr lang="ko-KR" altLang="en-US" sz="800" b="1" kern="0">
                  <a:solidFill>
                    <a:srgbClr val="D83933"/>
                  </a:solidFill>
                  <a:latin typeface="+mn-ea"/>
                </a:rPr>
                <a:t>행동기준</a:t>
              </a:r>
              <a:r>
                <a:rPr lang="en-US" altLang="ko-KR" sz="800" b="1" kern="0">
                  <a:solidFill>
                    <a:srgbClr val="D83933"/>
                  </a:solidFill>
                  <a:latin typeface="+mn-ea"/>
                </a:rPr>
                <a:t>, </a:t>
              </a:r>
              <a:r>
                <a:rPr lang="ko-KR" altLang="en-US" sz="800" b="1" kern="0">
                  <a:solidFill>
                    <a:srgbClr val="D83933"/>
                  </a:solidFill>
                  <a:latin typeface="+mn-ea"/>
                </a:rPr>
                <a:t>제도운영</a:t>
              </a:r>
              <a:r>
                <a:rPr lang="en-US" altLang="ko-KR" sz="800" b="1" kern="0">
                  <a:solidFill>
                    <a:srgbClr val="D83933"/>
                  </a:solidFill>
                  <a:latin typeface="+mn-ea"/>
                </a:rPr>
                <a:t>, </a:t>
              </a:r>
              <a:r>
                <a:rPr lang="ko-KR" altLang="en-US" sz="800" b="1" kern="0">
                  <a:solidFill>
                    <a:srgbClr val="D83933"/>
                  </a:solidFill>
                  <a:latin typeface="+mn-ea"/>
                </a:rPr>
                <a:t>공감대 형성</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style="opacity: 1;"&gt;</a:t>
              </a:r>
            </a:p>
            <a:p>
              <a:pPr lvl="0" defTabSz="144000">
                <a:lnSpc>
                  <a:spcPct val="110000"/>
                </a:lnSpc>
                <a:defRPr/>
              </a:pPr>
              <a:endPar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="../images/tech/ethics_img03.png" alt="</a:t>
              </a:r>
              <a:r>
                <a:rPr lang="ko-KR" altLang="en-US" sz="800" b="1" kern="0">
                  <a:solidFill>
                    <a:srgbClr val="D83933"/>
                  </a:solidFill>
                  <a:latin typeface="+mn-ea"/>
                </a:rPr>
                <a:t>연결선</a:t>
              </a:r>
              <a:r>
                <a:rPr lang="en-US" altLang="ko-KR" sz="800" kern="0">
                  <a:latin typeface="Consolas" panose="020B0609020204030204" pitchFamily="49" charset="0"/>
                  <a:ea typeface="Spoqa Han Sans Neo Regular"/>
                </a:rPr>
                <a:t>"&gt;</a:t>
              </a:r>
            </a:p>
            <a:p>
              <a:pPr lvl="0" defTabSz="144000">
                <a:lnSpc>
                  <a:spcPct val="110000"/>
                </a:lnSpc>
                <a:defRPr/>
              </a:pPr>
              <a:endPar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="../images/tech/ethics_img04.png" alt="</a:t>
              </a:r>
              <a:r>
                <a:rPr lang="ko-KR" altLang="en-US" sz="800" b="1" kern="0">
                  <a:solidFill>
                    <a:srgbClr val="D83933"/>
                  </a:solidFill>
                  <a:latin typeface="+mn-ea"/>
                </a:rPr>
                <a:t>연결선</a:t>
              </a:r>
              <a:r>
                <a:rPr lang="en-US" altLang="ko-KR" sz="800" kern="0">
                  <a:latin typeface="Consolas" panose="020B0609020204030204" pitchFamily="49" charset="0"/>
                  <a:ea typeface="Spoqa Han Sans Neo Regular"/>
                </a:rPr>
                <a:t>"&gt;</a:t>
              </a:r>
            </a:p>
            <a:p>
              <a:pPr lvl="0" defTabSz="144000">
                <a:lnSpc>
                  <a:spcPct val="110000"/>
                </a:lnSpc>
                <a:defRPr/>
              </a:pPr>
              <a:endParaRPr kumimoji="0" lang="en-US" altLang="ko-KR" sz="800" i="0" u="none" strike="noStrike" kern="0" cap="none" spc="0" normalizeH="0" baseline="0" noProof="0">
                <a:ln>
                  <a:noFill/>
                </a:ln>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="../images/tech/ethics_img05.png" alt="</a:t>
              </a:r>
              <a:r>
                <a:rPr lang="ko-KR" altLang="en-US" sz="800" b="1" kern="0">
                  <a:solidFill>
                    <a:srgbClr val="D83933"/>
                  </a:solidFill>
                  <a:latin typeface="+mn-ea"/>
                </a:rPr>
                <a:t>연결선</a:t>
              </a:r>
              <a:r>
                <a:rPr lang="en-US" altLang="ko-KR" sz="800" kern="0">
                  <a:latin typeface="Consolas" panose="020B0609020204030204" pitchFamily="49" charset="0"/>
                  <a:ea typeface="Spoqa Han Sans Neo Regular"/>
                </a:rPr>
                <a:t>"&gt;</a:t>
              </a:r>
              <a:endParaRPr kumimoji="0" lang="ko-KR" altLang="en-US" sz="800" i="0" u="none" strike="noStrike" kern="0" cap="none" spc="0" normalizeH="0" baseline="0" noProof="0">
                <a:ln>
                  <a:noFill/>
                </a:ln>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D3E4B560-9B28-8DFC-B29C-4EF3D2396AE1}"/>
              </a:ext>
            </a:extLst>
          </p:cNvPr>
          <p:cNvGrpSpPr/>
          <p:nvPr/>
        </p:nvGrpSpPr>
        <p:grpSpPr>
          <a:xfrm>
            <a:off x="633100" y="4599777"/>
            <a:ext cx="4104304" cy="1640670"/>
            <a:chOff x="631825" y="4319397"/>
            <a:chExt cx="4104304" cy="1640670"/>
          </a:xfrm>
        </p:grpSpPr>
        <p:sp>
          <p:nvSpPr>
            <p:cNvPr id="14" name="TextBox 13">
              <a:extLst>
                <a:ext uri="{FF2B5EF4-FFF2-40B4-BE49-F238E27FC236}">
                  <a16:creationId xmlns:a16="http://schemas.microsoft.com/office/drawing/2014/main" id="{F742AA20-392F-B7FE-059C-AD43F451E682}"/>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01336BC3-2F88-D027-7883-644BED7014BB}"/>
                </a:ext>
              </a:extLst>
            </p:cNvPr>
            <p:cNvSpPr/>
            <p:nvPr/>
          </p:nvSpPr>
          <p:spPr>
            <a:xfrm>
              <a:off x="631825" y="4530600"/>
              <a:ext cx="4104000" cy="142946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="../images/tech/ethics_img01.png" class="</a:t>
              </a:r>
              <a:r>
                <a:rPr lang="en-US" altLang="ko-KR" sz="800" kern="0" err="1">
                  <a:latin typeface="Consolas" panose="020B0609020204030204" pitchFamily="49" charset="0"/>
                  <a:ea typeface="Spoqa Han Sans Neo Regular"/>
                </a:rPr>
                <a:t>img_pc</a:t>
              </a:r>
              <a:r>
                <a:rPr lang="en-US" altLang="ko-KR" sz="800" kern="0">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ea typeface="Spoqa Han Sans Neo Regular"/>
                </a:rPr>
                <a:t>alt="</a:t>
              </a:r>
              <a:r>
                <a:rPr lang="ko-KR" altLang="en-US" sz="800" b="1" kern="0">
                  <a:solidFill>
                    <a:schemeClr val="accent1"/>
                  </a:solidFill>
                  <a:latin typeface="Consolas" panose="020B0609020204030204" pitchFamily="49" charset="0"/>
                  <a:ea typeface="Spoqa Han Sans Neo Regular"/>
                </a:rPr>
                <a:t> </a:t>
              </a:r>
              <a:r>
                <a:rPr lang="ko-KR" altLang="en-US" sz="800" b="1" strike="sngStrike" kern="0">
                  <a:solidFill>
                    <a:schemeClr val="accent1"/>
                  </a:solidFill>
                  <a:latin typeface="+mn-ea"/>
                </a:rPr>
                <a:t>윤리경영 </a:t>
              </a:r>
              <a:r>
                <a:rPr lang="en-US" altLang="ko-KR" sz="800" b="1" strike="sngStrike" kern="0">
                  <a:solidFill>
                    <a:schemeClr val="accent1"/>
                  </a:solidFill>
                  <a:latin typeface="+mn-ea"/>
                </a:rPr>
                <a:t>- </a:t>
              </a:r>
              <a:r>
                <a:rPr lang="ko-KR" altLang="en-US" sz="800" b="1" strike="sngStrike" kern="0">
                  <a:solidFill>
                    <a:schemeClr val="accent1"/>
                  </a:solidFill>
                  <a:latin typeface="+mn-ea"/>
                </a:rPr>
                <a:t>행동기준</a:t>
              </a:r>
              <a:r>
                <a:rPr lang="en-US" altLang="ko-KR" sz="800" b="1" strike="sngStrike" kern="0">
                  <a:solidFill>
                    <a:schemeClr val="accent1"/>
                  </a:solidFill>
                  <a:latin typeface="+mn-ea"/>
                </a:rPr>
                <a:t>, </a:t>
              </a:r>
              <a:r>
                <a:rPr lang="ko-KR" altLang="en-US" sz="800" b="1" strike="sngStrike" kern="0">
                  <a:solidFill>
                    <a:schemeClr val="accent1"/>
                  </a:solidFill>
                  <a:latin typeface="+mn-ea"/>
                </a:rPr>
                <a:t>제도운영</a:t>
              </a:r>
              <a:r>
                <a:rPr lang="en-US" altLang="ko-KR" sz="800" b="1" strike="sngStrike" kern="0">
                  <a:solidFill>
                    <a:schemeClr val="accent1"/>
                  </a:solidFill>
                  <a:latin typeface="+mn-ea"/>
                </a:rPr>
                <a:t>, </a:t>
              </a:r>
              <a:r>
                <a:rPr lang="ko-KR" altLang="en-US" sz="800" b="1" strike="sngStrike" kern="0">
                  <a:solidFill>
                    <a:schemeClr val="accent1"/>
                  </a:solidFill>
                  <a:latin typeface="+mn-ea"/>
                </a:rPr>
                <a:t>공감대 형성</a:t>
              </a:r>
              <a:r>
                <a:rPr lang="en-US" altLang="ko-KR" sz="800" b="1" kern="0">
                  <a:solidFill>
                    <a:schemeClr val="accent1"/>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style="opacity: 1;"&gt;</a:t>
              </a:r>
            </a:p>
            <a:p>
              <a:pPr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="../images/tech/ethics_img03.png" </a:t>
              </a:r>
              <a:r>
                <a:rPr lang="en-US" altLang="ko-KR" sz="800" b="1" kern="0">
                  <a:solidFill>
                    <a:schemeClr val="accent1"/>
                  </a:solidFill>
                  <a:latin typeface="Consolas" panose="020B0609020204030204" pitchFamily="49" charset="0"/>
                </a:rPr>
                <a:t>alt="</a:t>
              </a:r>
              <a:r>
                <a:rPr lang="ko-KR" altLang="en-US" sz="800" b="1" strike="sngStrike" kern="0">
                  <a:solidFill>
                    <a:schemeClr val="accent1"/>
                  </a:solidFill>
                  <a:latin typeface="+mn-ea"/>
                </a:rPr>
                <a:t>연결선</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ea typeface="Spoqa Han Sans Neo Regular"/>
                </a:rPr>
                <a:t>&gt;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="../images/tech/ethics_img04.png" </a:t>
              </a:r>
              <a:r>
                <a:rPr lang="en-US" altLang="ko-KR" sz="800" b="1" kern="0">
                  <a:solidFill>
                    <a:schemeClr val="accent1"/>
                  </a:solidFill>
                  <a:latin typeface="Consolas" panose="020B0609020204030204" pitchFamily="49" charset="0"/>
                </a:rPr>
                <a:t>alt="</a:t>
              </a:r>
              <a:r>
                <a:rPr lang="ko-KR" altLang="en-US" sz="800" b="1" strike="sngStrike" kern="0">
                  <a:solidFill>
                    <a:schemeClr val="accent1"/>
                  </a:solidFill>
                  <a:latin typeface="+mn-ea"/>
                </a:rPr>
                <a:t>연결선</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ea typeface="Spoqa Han Sans Neo Regular"/>
                </a:rPr>
                <a:t>&gt;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="../images/tech/ethics_img05.png" </a:t>
              </a:r>
              <a:r>
                <a:rPr lang="en-US" altLang="ko-KR" sz="800" b="1" kern="0">
                  <a:solidFill>
                    <a:schemeClr val="accent1"/>
                  </a:solidFill>
                  <a:latin typeface="Consolas" panose="020B0609020204030204" pitchFamily="49" charset="0"/>
                </a:rPr>
                <a:t>alt="</a:t>
              </a:r>
              <a:r>
                <a:rPr lang="ko-KR" altLang="en-US" sz="800" b="1" strike="sngStrike" kern="0">
                  <a:solidFill>
                    <a:schemeClr val="accent1"/>
                  </a:solidFill>
                  <a:latin typeface="+mn-ea"/>
                </a:rPr>
                <a:t>연결선</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a:p>
              <a:pPr defTabSz="144000">
                <a:lnSpc>
                  <a:spcPct val="110000"/>
                </a:lnSpc>
                <a:defRPr/>
              </a:pP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16FE4170-53D6-258F-3DAD-DD58BDB408D8}"/>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윤리경영 </a:t>
            </a:r>
            <a:r>
              <a:rPr lang="en-US" altLang="ko-KR"/>
              <a:t>&gt; </a:t>
            </a:r>
            <a:r>
              <a:rPr lang="ko-KR" altLang="en-US"/>
              <a:t>본문 </a:t>
            </a:r>
          </a:p>
        </p:txBody>
      </p:sp>
      <p:sp>
        <p:nvSpPr>
          <p:cNvPr id="17" name="텍스트 개체 틀 11">
            <a:extLst>
              <a:ext uri="{FF2B5EF4-FFF2-40B4-BE49-F238E27FC236}">
                <a16:creationId xmlns:a16="http://schemas.microsoft.com/office/drawing/2014/main" id="{5A7894F8-9343-7854-EB29-A9B470679A8C}"/>
              </a:ext>
            </a:extLst>
          </p:cNvPr>
          <p:cNvSpPr>
            <a:spLocks noGrp="1"/>
          </p:cNvSpPr>
          <p:nvPr>
            <p:ph type="body" sz="quarter" idx="15"/>
          </p:nvPr>
        </p:nvSpPr>
        <p:spPr>
          <a:xfrm>
            <a:off x="1265556" y="1003126"/>
            <a:ext cx="8224519" cy="194400"/>
          </a:xfrm>
        </p:spPr>
        <p:txBody>
          <a:bodyPr/>
          <a:lstStyle/>
          <a:p>
            <a:r>
              <a:rPr lang="en-US" altLang="ko-KR"/>
              <a:t>https://www.cjenc.co.kr/kr/tech/ethics.asp </a:t>
            </a:r>
            <a:endParaRPr lang="ko-KR" altLang="en-US"/>
          </a:p>
        </p:txBody>
      </p:sp>
      <p:sp>
        <p:nvSpPr>
          <p:cNvPr id="18" name="제목 1">
            <a:extLst>
              <a:ext uri="{FF2B5EF4-FFF2-40B4-BE49-F238E27FC236}">
                <a16:creationId xmlns:a16="http://schemas.microsoft.com/office/drawing/2014/main" id="{33289507-E320-872C-75AD-A6B189AFA4FF}"/>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4" name="텍스트 개체 틀 4">
            <a:extLst>
              <a:ext uri="{FF2B5EF4-FFF2-40B4-BE49-F238E27FC236}">
                <a16:creationId xmlns:a16="http://schemas.microsoft.com/office/drawing/2014/main" id="{09B8D318-43EA-FBC0-3203-EB52BBDAD62D}"/>
              </a:ext>
            </a:extLst>
          </p:cNvPr>
          <p:cNvSpPr>
            <a:spLocks noGrp="1"/>
          </p:cNvSpPr>
          <p:nvPr>
            <p:ph type="body" sz="quarter" idx="16"/>
          </p:nvPr>
        </p:nvSpPr>
        <p:spPr>
          <a:xfrm>
            <a:off x="1265556" y="1197526"/>
            <a:ext cx="8224519" cy="194400"/>
          </a:xfrm>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8" name="텍스트 개체 틀 5">
            <a:extLst>
              <a:ext uri="{FF2B5EF4-FFF2-40B4-BE49-F238E27FC236}">
                <a16:creationId xmlns:a16="http://schemas.microsoft.com/office/drawing/2014/main" id="{53BF88D5-4E48-5769-F561-7888811375BE}"/>
              </a:ext>
            </a:extLst>
          </p:cNvPr>
          <p:cNvSpPr>
            <a:spLocks noGrp="1"/>
          </p:cNvSpPr>
          <p:nvPr>
            <p:ph type="body" sz="quarter" idx="14"/>
          </p:nvPr>
        </p:nvSpPr>
        <p:spPr>
          <a:xfrm>
            <a:off x="1265556" y="1391926"/>
            <a:ext cx="6567444" cy="331200"/>
          </a:xfrm>
        </p:spPr>
        <p:txBody>
          <a:bodyPr/>
          <a:lstStyle/>
          <a:p>
            <a:r>
              <a:rPr lang="ko-KR" altLang="en-US" err="1"/>
              <a:t>불릿</a:t>
            </a:r>
            <a:r>
              <a:rPr lang="en-US" altLang="ko-KR"/>
              <a:t>(Bullet) </a:t>
            </a:r>
            <a:r>
              <a:rPr lang="ko-KR" altLang="en-US"/>
              <a:t>등 의미 없는 이미지에 </a:t>
            </a:r>
            <a:r>
              <a:rPr lang="en-US" altLang="ko-KR"/>
              <a:t>alt </a:t>
            </a:r>
            <a:r>
              <a:rPr lang="ko-KR" altLang="en-US"/>
              <a:t>속성을 제공하지 않거나 속성 값을 </a:t>
            </a:r>
            <a:r>
              <a:rPr lang="ko-KR" altLang="en-US" err="1"/>
              <a:t>빈값</a:t>
            </a:r>
            <a:r>
              <a:rPr lang="ko-KR" altLang="en-US"/>
              <a:t> </a:t>
            </a:r>
            <a:r>
              <a:rPr lang="en-US" altLang="ko-KR"/>
              <a:t>(alt=“”)</a:t>
            </a:r>
            <a:r>
              <a:rPr lang="ko-KR" altLang="en-US"/>
              <a:t>으로 제공하지 않는 경우 또는 불필요한 대체 텍스트를 제공한 경우</a:t>
            </a:r>
          </a:p>
        </p:txBody>
      </p:sp>
      <p:sp>
        <p:nvSpPr>
          <p:cNvPr id="19" name="텍스트 개체 틀 19">
            <a:extLst>
              <a:ext uri="{FF2B5EF4-FFF2-40B4-BE49-F238E27FC236}">
                <a16:creationId xmlns:a16="http://schemas.microsoft.com/office/drawing/2014/main" id="{32F9C779-79CD-8479-BDBB-FE5BA034F78F}"/>
              </a:ext>
            </a:extLst>
          </p:cNvPr>
          <p:cNvSpPr txBox="1">
            <a:spLocks/>
          </p:cNvSpPr>
          <p:nvPr/>
        </p:nvSpPr>
        <p:spPr>
          <a:xfrm>
            <a:off x="631825" y="2146610"/>
            <a:ext cx="4104000" cy="467802"/>
          </a:xfrm>
          <a:prstGeom prst="rect">
            <a:avLst/>
          </a:prstGeom>
        </p:spPr>
        <p:txBody>
          <a:bodyPr lIns="0" tIns="0" rIns="0" bIns="144000">
            <a:spAutoFit/>
          </a:bodyPr>
          <a:lstStyle>
            <a:lvl1pPr marL="0" indent="-144000" algn="l" defTabSz="914400" rtl="0" eaLnBrk="1" latinLnBrk="1" hangingPunct="1">
              <a:lnSpc>
                <a:spcPct val="106000"/>
              </a:lnSpc>
              <a:spcBef>
                <a:spcPts val="800"/>
              </a:spcBef>
              <a:buFont typeface="Arial" panose="020B0604020202020204" pitchFamily="34" charset="0"/>
              <a:buChar char="•"/>
              <a:defRPr sz="1000" kern="1200">
                <a:solidFill>
                  <a:schemeClr val="tx1"/>
                </a:solidFill>
                <a:latin typeface="+mn-lt"/>
                <a:ea typeface="+mn-ea"/>
                <a:cs typeface="+mn-cs"/>
              </a:defRPr>
            </a:lvl1pPr>
            <a:lvl2pPr marL="288000" indent="-144000" algn="l" defTabSz="914400" rtl="0" eaLnBrk="1" latinLnBrk="1" hangingPunct="1">
              <a:lnSpc>
                <a:spcPct val="106000"/>
              </a:lnSpc>
              <a:spcBef>
                <a:spcPts val="400"/>
              </a:spcBef>
              <a:buFont typeface="Spoqa Han Sans Neo Regular" panose="020B0500000000000000" pitchFamily="50" charset="-127"/>
              <a:buChar char="‑"/>
              <a:defRPr sz="900" kern="1200">
                <a:solidFill>
                  <a:schemeClr val="tx1"/>
                </a:solidFill>
                <a:latin typeface="+mn-lt"/>
                <a:ea typeface="+mn-ea"/>
                <a:cs typeface="+mn-cs"/>
              </a:defRPr>
            </a:lvl2pPr>
            <a:lvl3pPr marL="288000" indent="-144000" algn="l" defTabSz="914400" rtl="0" eaLnBrk="1" latinLnBrk="1" hangingPunct="1">
              <a:lnSpc>
                <a:spcPct val="106000"/>
              </a:lnSpc>
              <a:spcBef>
                <a:spcPts val="400"/>
              </a:spcBef>
              <a:buFont typeface="+mj-lt"/>
              <a:buAutoNum type="arabicParenR"/>
              <a:defRPr sz="900" kern="1200">
                <a:solidFill>
                  <a:schemeClr val="tx1"/>
                </a:solidFill>
                <a:latin typeface="+mn-lt"/>
                <a:ea typeface="+mn-ea"/>
                <a:cs typeface="+mn-cs"/>
              </a:defRPr>
            </a:lvl3pPr>
            <a:lvl4pPr marL="144000" indent="0" algn="l" defTabSz="914400" rtl="0" eaLnBrk="1" latinLnBrk="1" hangingPunct="1">
              <a:lnSpc>
                <a:spcPct val="106000"/>
              </a:lnSpc>
              <a:spcBef>
                <a:spcPts val="400"/>
              </a:spcBef>
              <a:buFont typeface="Arial" panose="020B0604020202020204" pitchFamily="34" charset="0"/>
              <a:buNone/>
              <a:defRPr sz="900" kern="1200">
                <a:solidFill>
                  <a:schemeClr val="tx1"/>
                </a:solidFill>
                <a:latin typeface="+mn-lt"/>
                <a:ea typeface="+mn-ea"/>
                <a:cs typeface="+mn-cs"/>
              </a:defRPr>
            </a:lvl4pPr>
            <a:lvl5pPr marL="432000" indent="-144000" algn="l" defTabSz="914400" rtl="0" eaLnBrk="1" latinLnBrk="1" hangingPunct="1">
              <a:lnSpc>
                <a:spcPct val="106000"/>
              </a:lnSpc>
              <a:spcBef>
                <a:spcPts val="200"/>
              </a:spcBef>
              <a:buFont typeface="SamsungOne 400" panose="020B0503030303020204" pitchFamily="34" charset="0"/>
              <a:buChar char="⸰"/>
              <a:defRPr sz="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장식 등 심미적 효과를 위한 이미지에는 대체 텍스트를 생략하고 공백 문자를 제공해야 함</a:t>
            </a:r>
            <a:endParaRPr lang="en-US" altLang="ko-KR"/>
          </a:p>
        </p:txBody>
      </p:sp>
      <p:pic>
        <p:nvPicPr>
          <p:cNvPr id="21" name="그림 20">
            <a:extLst>
              <a:ext uri="{FF2B5EF4-FFF2-40B4-BE49-F238E27FC236}">
                <a16:creationId xmlns:a16="http://schemas.microsoft.com/office/drawing/2014/main" id="{438CB060-3395-4136-DB5E-A283DD8F5760}"/>
              </a:ext>
            </a:extLst>
          </p:cNvPr>
          <p:cNvPicPr>
            <a:picLocks noChangeAspect="1"/>
          </p:cNvPicPr>
          <p:nvPr/>
        </p:nvPicPr>
        <p:blipFill>
          <a:blip r:embed="rId2"/>
          <a:stretch>
            <a:fillRect/>
          </a:stretch>
        </p:blipFill>
        <p:spPr>
          <a:xfrm>
            <a:off x="5168900" y="3274128"/>
            <a:ext cx="4201112" cy="1643914"/>
          </a:xfrm>
          <a:prstGeom prst="rect">
            <a:avLst/>
          </a:prstGeom>
        </p:spPr>
      </p:pic>
      <p:sp>
        <p:nvSpPr>
          <p:cNvPr id="22" name="직사각형 21">
            <a:extLst>
              <a:ext uri="{FF2B5EF4-FFF2-40B4-BE49-F238E27FC236}">
                <a16:creationId xmlns:a16="http://schemas.microsoft.com/office/drawing/2014/main" id="{ED808A6B-1C72-B1A3-7EAC-E22F8C9BBCC5}"/>
              </a:ext>
            </a:extLst>
          </p:cNvPr>
          <p:cNvSpPr/>
          <p:nvPr/>
        </p:nvSpPr>
        <p:spPr>
          <a:xfrm>
            <a:off x="7760027" y="3263696"/>
            <a:ext cx="1471241" cy="147566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3" name="직사각형 2">
            <a:extLst>
              <a:ext uri="{FF2B5EF4-FFF2-40B4-BE49-F238E27FC236}">
                <a16:creationId xmlns:a16="http://schemas.microsoft.com/office/drawing/2014/main" id="{E367F002-503D-0DBB-921D-611E8639A000}"/>
              </a:ext>
            </a:extLst>
          </p:cNvPr>
          <p:cNvSpPr/>
          <p:nvPr/>
        </p:nvSpPr>
        <p:spPr>
          <a:xfrm>
            <a:off x="8724655" y="3734859"/>
            <a:ext cx="259182" cy="22063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9D5D0A6D-F58E-40ED-0B77-D19767634B14}"/>
              </a:ext>
            </a:extLst>
          </p:cNvPr>
          <p:cNvSpPr/>
          <p:nvPr/>
        </p:nvSpPr>
        <p:spPr>
          <a:xfrm>
            <a:off x="8378377" y="4275879"/>
            <a:ext cx="259182" cy="22063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6" name="직사각형 5">
            <a:extLst>
              <a:ext uri="{FF2B5EF4-FFF2-40B4-BE49-F238E27FC236}">
                <a16:creationId xmlns:a16="http://schemas.microsoft.com/office/drawing/2014/main" id="{BC7F14CF-52A5-5285-CA29-4F54E71EA137}"/>
              </a:ext>
            </a:extLst>
          </p:cNvPr>
          <p:cNvSpPr/>
          <p:nvPr/>
        </p:nvSpPr>
        <p:spPr>
          <a:xfrm>
            <a:off x="7983159" y="3734859"/>
            <a:ext cx="259182" cy="220639"/>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845307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4F28D-D373-3D2B-0A2B-9CA023F5E1E9}"/>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04952113-439C-1B9C-27FA-DECA92067F32}"/>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3C9C8777-ED87-7482-594F-F65FA1DE6E23}"/>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5F6CDD2D-511C-3B78-C002-FC422C960463}"/>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C99E211D-E6D1-826A-CFE5-2B69EBDDFB4A}"/>
              </a:ext>
            </a:extLst>
          </p:cNvPr>
          <p:cNvSpPr>
            <a:spLocks noGrp="1"/>
          </p:cNvSpPr>
          <p:nvPr>
            <p:ph type="body" sz="quarter" idx="20"/>
          </p:nvPr>
        </p:nvSpPr>
        <p:spPr>
          <a:xfrm>
            <a:off x="631825" y="2146610"/>
            <a:ext cx="4104000" cy="896638"/>
          </a:xfrm>
        </p:spPr>
        <p:txBody>
          <a:bodyPr/>
          <a:lstStyle/>
          <a:p>
            <a:r>
              <a:rPr lang="ko-KR" altLang="en-US"/>
              <a:t>한 페이지에 같은 이름을 가진 링크가 여러 개 있어 </a:t>
            </a:r>
            <a:r>
              <a:rPr lang="en-US" altLang="ko-KR"/>
              <a:t>title</a:t>
            </a:r>
            <a:r>
              <a:rPr lang="ko-KR" altLang="en-US"/>
              <a:t> 속성을 활용하여 보조적인 설명을 제공하였으나 </a:t>
            </a:r>
            <a:r>
              <a:rPr lang="en-US" altLang="ko-KR"/>
              <a:t>'</a:t>
            </a:r>
            <a:r>
              <a:rPr lang="ko-KR" altLang="en-US"/>
              <a:t>새 창 열림</a:t>
            </a:r>
            <a:r>
              <a:rPr lang="en-US" altLang="ko-KR"/>
              <a:t>'</a:t>
            </a:r>
            <a:r>
              <a:rPr lang="ko-KR" altLang="en-US"/>
              <a:t>이라는 설명만으로는 목적을 충분히 이해하기 어려우므로 링크에 보조적인 설명을 제공하여 개선해야 함</a:t>
            </a:r>
            <a:endParaRPr lang="en-US" altLang="ko-KR"/>
          </a:p>
          <a:p>
            <a:r>
              <a:rPr lang="ko-KR" altLang="en-US">
                <a:highlight>
                  <a:srgbClr val="FFFF00"/>
                </a:highlight>
              </a:rPr>
              <a:t>페이지 내 모든 동일 항목 수정 필요함</a:t>
            </a:r>
            <a:endParaRPr lang="en-US" altLang="ko-KR">
              <a:highlight>
                <a:srgbClr val="FFFF00"/>
              </a:highlight>
            </a:endParaRPr>
          </a:p>
        </p:txBody>
      </p:sp>
      <p:grpSp>
        <p:nvGrpSpPr>
          <p:cNvPr id="10" name="그룹 9">
            <a:extLst>
              <a:ext uri="{FF2B5EF4-FFF2-40B4-BE49-F238E27FC236}">
                <a16:creationId xmlns:a16="http://schemas.microsoft.com/office/drawing/2014/main" id="{7ED1FDCF-6B4A-E48B-1BDD-C6C35D4BA053}"/>
              </a:ext>
            </a:extLst>
          </p:cNvPr>
          <p:cNvGrpSpPr/>
          <p:nvPr/>
        </p:nvGrpSpPr>
        <p:grpSpPr>
          <a:xfrm>
            <a:off x="632796" y="3648864"/>
            <a:ext cx="4104304" cy="693231"/>
            <a:chOff x="633404" y="2845589"/>
            <a:chExt cx="4104304" cy="693231"/>
          </a:xfrm>
        </p:grpSpPr>
        <p:sp>
          <p:nvSpPr>
            <p:cNvPr id="11" name="TextBox 10">
              <a:extLst>
                <a:ext uri="{FF2B5EF4-FFF2-40B4-BE49-F238E27FC236}">
                  <a16:creationId xmlns:a16="http://schemas.microsoft.com/office/drawing/2014/main" id="{185F7048-D84A-0681-9622-269D6A635B1D}"/>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E77DCA21-7851-DF37-65C5-DB4C605FB5C5}"/>
                </a:ext>
              </a:extLst>
            </p:cNvPr>
            <p:cNvSpPr/>
            <p:nvPr/>
          </p:nvSpPr>
          <p:spPr>
            <a:xfrm>
              <a:off x="633404" y="3056792"/>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/download/CJ Code of Business Conduct.pdf" target="_blank" title="</a:t>
              </a:r>
              <a:r>
                <a:rPr lang="ko-KR" altLang="en-US" sz="800" b="1" kern="0" err="1">
                  <a:solidFill>
                    <a:srgbClr val="D83933"/>
                  </a:solidFill>
                  <a:latin typeface="+mn-ea"/>
                </a:rPr>
                <a:t>새창열림</a:t>
              </a:r>
              <a:r>
                <a:rPr lang="en-US" altLang="ko-KR" sz="800" kern="0">
                  <a:latin typeface="Consolas" panose="020B0609020204030204" pitchFamily="49" charset="0"/>
                  <a:ea typeface="Spoqa Han Sans Neo Regular"/>
                </a:rPr>
                <a:t>"&gt;</a:t>
              </a:r>
              <a:r>
                <a:rPr lang="ko-KR" altLang="en-US" sz="800" kern="0">
                  <a:latin typeface="Consolas" panose="020B0609020204030204" pitchFamily="49" charset="0"/>
                  <a:ea typeface="Spoqa Han Sans Neo Regular"/>
                </a:rPr>
                <a:t>자세히 보기</a:t>
              </a:r>
              <a:r>
                <a:rPr lang="en-US" altLang="ko-KR" sz="800" kern="0">
                  <a:latin typeface="Consolas" panose="020B0609020204030204" pitchFamily="49" charset="0"/>
                  <a:ea typeface="Spoqa Han Sans Neo Regular"/>
                </a:rPr>
                <a:t>&lt;/a&gt;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DCC3A51C-259F-3D08-8876-F3B606773ACE}"/>
              </a:ext>
            </a:extLst>
          </p:cNvPr>
          <p:cNvGrpSpPr/>
          <p:nvPr/>
        </p:nvGrpSpPr>
        <p:grpSpPr>
          <a:xfrm>
            <a:off x="633100" y="4553836"/>
            <a:ext cx="4104304" cy="695091"/>
            <a:chOff x="631825" y="4319397"/>
            <a:chExt cx="4104304" cy="695091"/>
          </a:xfrm>
        </p:grpSpPr>
        <p:sp>
          <p:nvSpPr>
            <p:cNvPr id="14" name="TextBox 13">
              <a:extLst>
                <a:ext uri="{FF2B5EF4-FFF2-40B4-BE49-F238E27FC236}">
                  <a16:creationId xmlns:a16="http://schemas.microsoft.com/office/drawing/2014/main" id="{31F62A3B-F3C4-C79E-01A1-7512EA50895A}"/>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FE33C510-E8E1-2DC5-D4F4-9860C40E3090}"/>
                </a:ext>
              </a:extLst>
            </p:cNvPr>
            <p:cNvSpPr/>
            <p:nvPr/>
          </p:nvSpPr>
          <p:spPr>
            <a:xfrm>
              <a:off x="631825" y="4530600"/>
              <a:ext cx="4104000" cy="48388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/download/CJ Code of Business Conduct.pdf" target="_blank" title="</a:t>
              </a:r>
              <a:r>
                <a:rPr lang="en-US" altLang="ko-KR" sz="800" b="1" kern="0">
                  <a:solidFill>
                    <a:schemeClr val="accent1"/>
                  </a:solidFill>
                  <a:latin typeface="Consolas" panose="020B0609020204030204" pitchFamily="49" charset="0"/>
                  <a:ea typeface="Spoqa Han Sans Neo Regular"/>
                </a:rPr>
                <a:t>CJ </a:t>
              </a:r>
              <a:r>
                <a:rPr lang="ko-KR" altLang="en-US" sz="800" b="1" kern="0">
                  <a:solidFill>
                    <a:schemeClr val="accent1"/>
                  </a:solidFill>
                  <a:latin typeface="+mn-ea"/>
                </a:rPr>
                <a:t>행동강령 </a:t>
              </a:r>
              <a:r>
                <a:rPr lang="en-US" altLang="ko-KR" sz="800" b="1" kern="0">
                  <a:solidFill>
                    <a:schemeClr val="accent1"/>
                  </a:solidFill>
                  <a:latin typeface="+mn-ea"/>
                </a:rPr>
                <a:t>PDF </a:t>
              </a:r>
              <a:r>
                <a:rPr lang="ko-KR" altLang="en-US" sz="800" b="1" kern="0">
                  <a:solidFill>
                    <a:schemeClr val="accent1"/>
                  </a:solidFill>
                  <a:latin typeface="+mn-ea"/>
                </a:rPr>
                <a:t>다운로드 </a:t>
              </a:r>
              <a:r>
                <a:rPr lang="en-US" altLang="ko-KR" sz="800" b="1" kern="0">
                  <a:solidFill>
                    <a:schemeClr val="accent1"/>
                  </a:solidFill>
                  <a:latin typeface="+mn-ea"/>
                </a:rPr>
                <a:t>(</a:t>
              </a:r>
              <a:r>
                <a:rPr lang="ko-KR" altLang="en-US" sz="800" b="1" kern="0">
                  <a:solidFill>
                    <a:schemeClr val="accent1"/>
                  </a:solidFill>
                  <a:latin typeface="+mn-ea"/>
                </a:rPr>
                <a:t>새 창 열림</a:t>
              </a:r>
              <a:r>
                <a:rPr lang="en-US" altLang="ko-KR" sz="800" b="1" kern="0">
                  <a:solidFill>
                    <a:schemeClr val="accent1"/>
                  </a:solidFill>
                  <a:latin typeface="+mn-ea"/>
                </a:rPr>
                <a:t>)</a:t>
              </a:r>
              <a:r>
                <a:rPr lang="en-US" altLang="ko-KR" sz="800" kern="0">
                  <a:latin typeface="Consolas" panose="020B0609020204030204" pitchFamily="49" charset="0"/>
                  <a:ea typeface="Spoqa Han Sans Neo Regular"/>
                </a:rPr>
                <a:t>"&gt;</a:t>
              </a:r>
              <a:r>
                <a:rPr lang="ko-KR" altLang="en-US" sz="800" kern="0">
                  <a:latin typeface="Consolas" panose="020B0609020204030204" pitchFamily="49" charset="0"/>
                  <a:ea typeface="Spoqa Han Sans Neo Regular"/>
                </a:rPr>
                <a:t>자세히 보기</a:t>
              </a:r>
              <a:r>
                <a:rPr lang="en-US" altLang="ko-KR" sz="800" kern="0">
                  <a:latin typeface="Consolas" panose="020B0609020204030204" pitchFamily="49" charset="0"/>
                  <a:ea typeface="Spoqa Han Sans Neo Regular"/>
                </a:rPr>
                <a:t>&lt;/a&gt;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514C163E-5E75-F348-90B9-D59C81CF813E}"/>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윤리경영 </a:t>
            </a:r>
            <a:r>
              <a:rPr lang="en-US" altLang="ko-KR"/>
              <a:t>&gt; </a:t>
            </a:r>
            <a:r>
              <a:rPr lang="ko-KR" altLang="en-US"/>
              <a:t>본문 </a:t>
            </a:r>
          </a:p>
        </p:txBody>
      </p:sp>
      <p:sp>
        <p:nvSpPr>
          <p:cNvPr id="17" name="텍스트 개체 틀 11">
            <a:extLst>
              <a:ext uri="{FF2B5EF4-FFF2-40B4-BE49-F238E27FC236}">
                <a16:creationId xmlns:a16="http://schemas.microsoft.com/office/drawing/2014/main" id="{45359930-DD28-0314-6D8F-A9F31460FC14}"/>
              </a:ext>
            </a:extLst>
          </p:cNvPr>
          <p:cNvSpPr>
            <a:spLocks noGrp="1"/>
          </p:cNvSpPr>
          <p:nvPr>
            <p:ph type="body" sz="quarter" idx="15"/>
          </p:nvPr>
        </p:nvSpPr>
        <p:spPr>
          <a:xfrm>
            <a:off x="1265556" y="1003126"/>
            <a:ext cx="8224519" cy="194400"/>
          </a:xfrm>
        </p:spPr>
        <p:txBody>
          <a:bodyPr/>
          <a:lstStyle/>
          <a:p>
            <a:r>
              <a:rPr lang="en-US" altLang="ko-KR"/>
              <a:t>https://www.cjenc.co.kr/kr/tech/ethics.asp </a:t>
            </a:r>
            <a:endParaRPr lang="ko-KR" altLang="en-US"/>
          </a:p>
        </p:txBody>
      </p:sp>
      <p:sp>
        <p:nvSpPr>
          <p:cNvPr id="18" name="제목 1">
            <a:extLst>
              <a:ext uri="{FF2B5EF4-FFF2-40B4-BE49-F238E27FC236}">
                <a16:creationId xmlns:a16="http://schemas.microsoft.com/office/drawing/2014/main" id="{D1886223-EB74-F533-EA91-C7E37F1AAD18}"/>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8" name="그림 7">
            <a:extLst>
              <a:ext uri="{FF2B5EF4-FFF2-40B4-BE49-F238E27FC236}">
                <a16:creationId xmlns:a16="http://schemas.microsoft.com/office/drawing/2014/main" id="{9755013F-90E9-9668-A72F-EB00338A794E}"/>
              </a:ext>
            </a:extLst>
          </p:cNvPr>
          <p:cNvPicPr>
            <a:picLocks noChangeAspect="1"/>
          </p:cNvPicPr>
          <p:nvPr/>
        </p:nvPicPr>
        <p:blipFill>
          <a:blip r:embed="rId2"/>
          <a:stretch>
            <a:fillRect/>
          </a:stretch>
        </p:blipFill>
        <p:spPr>
          <a:xfrm>
            <a:off x="5168900" y="2601299"/>
            <a:ext cx="4094693" cy="597216"/>
          </a:xfrm>
          <a:prstGeom prst="rect">
            <a:avLst/>
          </a:prstGeom>
        </p:spPr>
      </p:pic>
      <p:sp>
        <p:nvSpPr>
          <p:cNvPr id="19" name="직사각형 18">
            <a:extLst>
              <a:ext uri="{FF2B5EF4-FFF2-40B4-BE49-F238E27FC236}">
                <a16:creationId xmlns:a16="http://schemas.microsoft.com/office/drawing/2014/main" id="{CACAC319-EE9A-0B80-384D-54458BF7D2D6}"/>
              </a:ext>
            </a:extLst>
          </p:cNvPr>
          <p:cNvSpPr/>
          <p:nvPr/>
        </p:nvSpPr>
        <p:spPr>
          <a:xfrm>
            <a:off x="8474690" y="2725175"/>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21" name="그림 20">
            <a:extLst>
              <a:ext uri="{FF2B5EF4-FFF2-40B4-BE49-F238E27FC236}">
                <a16:creationId xmlns:a16="http://schemas.microsoft.com/office/drawing/2014/main" id="{EF3BC5AA-78B4-C38B-5A65-B0AABCAADEC5}"/>
              </a:ext>
            </a:extLst>
          </p:cNvPr>
          <p:cNvPicPr>
            <a:picLocks noChangeAspect="1"/>
          </p:cNvPicPr>
          <p:nvPr/>
        </p:nvPicPr>
        <p:blipFill>
          <a:blip r:embed="rId3"/>
          <a:stretch>
            <a:fillRect/>
          </a:stretch>
        </p:blipFill>
        <p:spPr>
          <a:xfrm>
            <a:off x="5168598" y="3504745"/>
            <a:ext cx="4171882" cy="2908460"/>
          </a:xfrm>
          <a:prstGeom prst="rect">
            <a:avLst/>
          </a:prstGeom>
        </p:spPr>
      </p:pic>
      <p:sp>
        <p:nvSpPr>
          <p:cNvPr id="22" name="직사각형 21">
            <a:extLst>
              <a:ext uri="{FF2B5EF4-FFF2-40B4-BE49-F238E27FC236}">
                <a16:creationId xmlns:a16="http://schemas.microsoft.com/office/drawing/2014/main" id="{B82BAC50-1A2E-D252-E5BB-EA57E0117273}"/>
              </a:ext>
            </a:extLst>
          </p:cNvPr>
          <p:cNvSpPr/>
          <p:nvPr/>
        </p:nvSpPr>
        <p:spPr>
          <a:xfrm>
            <a:off x="5472410" y="4005335"/>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3" name="직사각형 22">
            <a:extLst>
              <a:ext uri="{FF2B5EF4-FFF2-40B4-BE49-F238E27FC236}">
                <a16:creationId xmlns:a16="http://schemas.microsoft.com/office/drawing/2014/main" id="{9D655B93-AC34-19B9-5080-E7D8EDCC31BA}"/>
              </a:ext>
            </a:extLst>
          </p:cNvPr>
          <p:cNvSpPr/>
          <p:nvPr/>
        </p:nvSpPr>
        <p:spPr>
          <a:xfrm>
            <a:off x="5487650" y="5034035"/>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4" name="직사각형 23">
            <a:extLst>
              <a:ext uri="{FF2B5EF4-FFF2-40B4-BE49-F238E27FC236}">
                <a16:creationId xmlns:a16="http://schemas.microsoft.com/office/drawing/2014/main" id="{24B2DD6D-A97C-0360-313F-65D1235D6264}"/>
              </a:ext>
            </a:extLst>
          </p:cNvPr>
          <p:cNvSpPr/>
          <p:nvPr/>
        </p:nvSpPr>
        <p:spPr>
          <a:xfrm>
            <a:off x="5472410" y="6032255"/>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5" name="직사각형 24">
            <a:extLst>
              <a:ext uri="{FF2B5EF4-FFF2-40B4-BE49-F238E27FC236}">
                <a16:creationId xmlns:a16="http://schemas.microsoft.com/office/drawing/2014/main" id="{C5DD2069-9611-59BE-16A4-008AE82A9B98}"/>
              </a:ext>
            </a:extLst>
          </p:cNvPr>
          <p:cNvSpPr/>
          <p:nvPr/>
        </p:nvSpPr>
        <p:spPr>
          <a:xfrm>
            <a:off x="6877049" y="4005334"/>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6" name="직사각형 25">
            <a:extLst>
              <a:ext uri="{FF2B5EF4-FFF2-40B4-BE49-F238E27FC236}">
                <a16:creationId xmlns:a16="http://schemas.microsoft.com/office/drawing/2014/main" id="{266C1E03-D149-F873-AC65-B0D9730495C9}"/>
              </a:ext>
            </a:extLst>
          </p:cNvPr>
          <p:cNvSpPr/>
          <p:nvPr/>
        </p:nvSpPr>
        <p:spPr>
          <a:xfrm>
            <a:off x="8281688" y="4005333"/>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7" name="직사각형 26">
            <a:extLst>
              <a:ext uri="{FF2B5EF4-FFF2-40B4-BE49-F238E27FC236}">
                <a16:creationId xmlns:a16="http://schemas.microsoft.com/office/drawing/2014/main" id="{577C91F0-5D55-D8A7-E004-B0B8CD907ECA}"/>
              </a:ext>
            </a:extLst>
          </p:cNvPr>
          <p:cNvSpPr/>
          <p:nvPr/>
        </p:nvSpPr>
        <p:spPr>
          <a:xfrm>
            <a:off x="6878898" y="4987299"/>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8" name="직사각형 27">
            <a:extLst>
              <a:ext uri="{FF2B5EF4-FFF2-40B4-BE49-F238E27FC236}">
                <a16:creationId xmlns:a16="http://schemas.microsoft.com/office/drawing/2014/main" id="{3B457F0A-74A5-B544-5AF0-6B6254D57D7D}"/>
              </a:ext>
            </a:extLst>
          </p:cNvPr>
          <p:cNvSpPr/>
          <p:nvPr/>
        </p:nvSpPr>
        <p:spPr>
          <a:xfrm>
            <a:off x="8281688" y="5006793"/>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9" name="직사각형 28">
            <a:extLst>
              <a:ext uri="{FF2B5EF4-FFF2-40B4-BE49-F238E27FC236}">
                <a16:creationId xmlns:a16="http://schemas.microsoft.com/office/drawing/2014/main" id="{716C0C01-4BA7-40E4-E218-BDAEDEEE47F2}"/>
              </a:ext>
            </a:extLst>
          </p:cNvPr>
          <p:cNvSpPr/>
          <p:nvPr/>
        </p:nvSpPr>
        <p:spPr>
          <a:xfrm>
            <a:off x="6877048" y="6031776"/>
            <a:ext cx="754979" cy="32114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264814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56CE6-6B75-0368-C210-A9B22374B693}"/>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82DCBF0-211A-4A6A-1681-25170A80A405}"/>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185AC511-9BBD-5201-DDC7-E7560107AB81}"/>
              </a:ext>
            </a:extLst>
          </p:cNvPr>
          <p:cNvSpPr>
            <a:spLocks noGrp="1"/>
          </p:cNvSpPr>
          <p:nvPr>
            <p:ph type="body" sz="quarter" idx="14"/>
          </p:nvPr>
        </p:nvSpPr>
        <p:spPr/>
        <p:txBody>
          <a:bodyPr/>
          <a:lstStyle/>
          <a:p>
            <a:r>
              <a:rPr lang="en-US" altLang="ko-KR"/>
              <a:t>&lt;</a:t>
            </a:r>
            <a:r>
              <a:rPr lang="en-US" altLang="ko-KR" err="1"/>
              <a:t>img</a:t>
            </a:r>
            <a:r>
              <a:rPr lang="en-US" altLang="ko-KR"/>
              <a:t>&gt;, &lt;input type="image"&gt; </a:t>
            </a:r>
            <a:r>
              <a:rPr lang="ko-KR" altLang="en-US"/>
              <a:t>등 이미지 요소에 대해 </a:t>
            </a:r>
            <a:r>
              <a:rPr lang="en-US" altLang="ko-KR"/>
              <a:t>alt </a:t>
            </a:r>
            <a:r>
              <a:rPr lang="ko-KR" altLang="en-US"/>
              <a:t>속성을 제공하지 않거나 </a:t>
            </a:r>
            <a:r>
              <a:rPr lang="en-US" altLang="ko-KR"/>
              <a:t>alt </a:t>
            </a:r>
            <a:r>
              <a:rPr lang="ko-KR" altLang="en-US"/>
              <a:t>속성은 선언되었으나</a:t>
            </a:r>
            <a:r>
              <a:rPr lang="en-US" altLang="ko-KR"/>
              <a:t>, </a:t>
            </a:r>
            <a:r>
              <a:rPr lang="ko-KR" altLang="en-US"/>
              <a:t>그 내용이 </a:t>
            </a:r>
            <a:r>
              <a:rPr lang="en-US" altLang="ko-KR" err="1"/>
              <a:t>img</a:t>
            </a:r>
            <a:r>
              <a:rPr lang="ko-KR" altLang="en-US"/>
              <a:t>의 내용을 대체할 수 없는 경우와 오타로 표기되어 의미가 변경된 경우</a:t>
            </a:r>
          </a:p>
        </p:txBody>
      </p:sp>
      <p:sp>
        <p:nvSpPr>
          <p:cNvPr id="7" name="텍스트 개체 틀 6">
            <a:extLst>
              <a:ext uri="{FF2B5EF4-FFF2-40B4-BE49-F238E27FC236}">
                <a16:creationId xmlns:a16="http://schemas.microsoft.com/office/drawing/2014/main" id="{CB5CE7B6-AD17-BA93-F51E-DD5E304B1632}"/>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04093A30-C96A-339A-CA4B-AF7DF2B0E11E}"/>
              </a:ext>
            </a:extLst>
          </p:cNvPr>
          <p:cNvSpPr>
            <a:spLocks noGrp="1"/>
          </p:cNvSpPr>
          <p:nvPr>
            <p:ph type="body" sz="quarter" idx="20"/>
          </p:nvPr>
        </p:nvSpPr>
        <p:spPr>
          <a:xfrm>
            <a:off x="631825" y="2146610"/>
            <a:ext cx="4104000" cy="1078482"/>
          </a:xfrm>
        </p:spPr>
        <p:txBody>
          <a:bodyPr/>
          <a:lstStyle/>
          <a:p>
            <a:r>
              <a:rPr lang="ko-KR" altLang="en-US"/>
              <a:t>이미지가 전달하고자 하는 정보와 동등한 수준의 설명을 대체 텍스트로 제공해야 함</a:t>
            </a:r>
            <a:endParaRPr lang="en-US" altLang="ko-KR"/>
          </a:p>
          <a:p>
            <a:pPr marL="288000" marR="0" lvl="1" indent="-144000" algn="l" defTabSz="914400" rtl="0" eaLnBrk="1" fontAlgn="auto" latinLnBrk="1" hangingPunct="1">
              <a:lnSpc>
                <a:spcPct val="106000"/>
              </a:lnSpc>
              <a:spcBef>
                <a:spcPts val="400"/>
              </a:spcBef>
              <a:spcAft>
                <a:spcPts val="0"/>
              </a:spcAft>
              <a:buClrTx/>
              <a:buSzTx/>
              <a:buFont typeface="Spoqa Han Sans Neo Regular" panose="020B0500000000000000" pitchFamily="50" charset="-127"/>
              <a:buChar char="‑"/>
              <a:tabLst/>
              <a:defRPr/>
            </a:pPr>
            <a:r>
              <a:rPr kumimoji="0" lang="en-US" altLang="ko-KR"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 </a:t>
            </a:r>
            <a:r>
              <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이미지에 대한 대체 텍스트가 제공되고 있으나 그 내용</a:t>
            </a:r>
            <a:r>
              <a:rPr kumimoji="0" lang="en-US" altLang="ko-KR"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('BIM')</a:t>
            </a:r>
            <a:r>
              <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이 이미지의 내용을 대체할 수 없기에 대체 텍스트 속성을 수정해야 함</a:t>
            </a:r>
            <a:endParaRPr kumimoji="0" lang="en-US" altLang="ko-KR" sz="900" b="0" i="0" u="none" strike="noStrike" kern="1200" cap="none" spc="0" normalizeH="0" baseline="0" noProof="0">
              <a:ln>
                <a:noFill/>
              </a:ln>
              <a:solidFill>
                <a:srgbClr val="000000"/>
              </a:solidFill>
              <a:effectLst/>
              <a:uLnTx/>
              <a:uFillTx/>
              <a:latin typeface="CJ ONLYONE NEW 본문 Regular"/>
              <a:ea typeface="CJ ONLYONE NEW 본문 Regular"/>
              <a:cs typeface="+mn-cs"/>
            </a:endParaRPr>
          </a:p>
          <a:p>
            <a:endParaRPr lang="en-US" altLang="ko-KR"/>
          </a:p>
        </p:txBody>
      </p:sp>
      <p:grpSp>
        <p:nvGrpSpPr>
          <p:cNvPr id="10" name="그룹 9">
            <a:extLst>
              <a:ext uri="{FF2B5EF4-FFF2-40B4-BE49-F238E27FC236}">
                <a16:creationId xmlns:a16="http://schemas.microsoft.com/office/drawing/2014/main" id="{2CD62F99-265D-6062-9032-F609AEF6C160}"/>
              </a:ext>
            </a:extLst>
          </p:cNvPr>
          <p:cNvGrpSpPr/>
          <p:nvPr/>
        </p:nvGrpSpPr>
        <p:grpSpPr>
          <a:xfrm>
            <a:off x="632796" y="3347023"/>
            <a:ext cx="4104304" cy="557296"/>
            <a:chOff x="633404" y="2845589"/>
            <a:chExt cx="4104304" cy="557296"/>
          </a:xfrm>
        </p:grpSpPr>
        <p:sp>
          <p:nvSpPr>
            <p:cNvPr id="11" name="TextBox 10">
              <a:extLst>
                <a:ext uri="{FF2B5EF4-FFF2-40B4-BE49-F238E27FC236}">
                  <a16:creationId xmlns:a16="http://schemas.microsoft.com/office/drawing/2014/main" id="{8D0C25CA-6557-C76A-299F-D74184B57F56}"/>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F4207962-649C-A348-D040-DAE8EA3E92B2}"/>
                </a:ext>
              </a:extLst>
            </p:cNvPr>
            <p:cNvSpPr/>
            <p:nvPr/>
          </p:nvSpPr>
          <p:spPr>
            <a:xfrm>
              <a:off x="633404" y="3056792"/>
              <a:ext cx="4104000" cy="3460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="../images/tech/smartcon_thumb_bim.jpg" alt=</a:t>
              </a:r>
              <a:r>
                <a:rPr lang="en-US" altLang="ko-KR" sz="800" b="1" kern="0">
                  <a:solidFill>
                    <a:srgbClr val="C00000"/>
                  </a:solidFill>
                  <a:latin typeface="Consolas" panose="020B0609020204030204" pitchFamily="49" charset="0"/>
                  <a:ea typeface="Spoqa Han Sans Neo Regular"/>
                </a:rPr>
                <a:t>"</a:t>
              </a:r>
              <a:r>
                <a:rPr lang="en-US" altLang="ko-KR" sz="800" b="1" kern="0">
                  <a:solidFill>
                    <a:srgbClr val="D83933"/>
                  </a:solidFill>
                  <a:latin typeface="Consolas" panose="020B0609020204030204" pitchFamily="49" charset="0"/>
                  <a:ea typeface="Spoqa Han Sans Neo Regular"/>
                </a:rPr>
                <a:t>BIM"</a:t>
              </a:r>
              <a:r>
                <a:rPr lang="en-US" altLang="ko-KR" sz="800" b="1" kern="0">
                  <a:latin typeface="Consolas" panose="020B0609020204030204" pitchFamily="49" charset="0"/>
                  <a:ea typeface="Spoqa Han Sans Neo Regular"/>
                </a:rPr>
                <a:t>&gt;</a:t>
              </a:r>
              <a:endParaRPr kumimoji="0" lang="ko-KR" altLang="en-US" sz="800" b="1" i="0" u="none" strike="noStrike" kern="0" cap="none" spc="0" normalizeH="0" baseline="0" noProof="0">
                <a:ln>
                  <a:noFill/>
                </a:ln>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164E59DF-3E75-9B84-77D0-B4FEB1B2EF3D}"/>
              </a:ext>
            </a:extLst>
          </p:cNvPr>
          <p:cNvGrpSpPr/>
          <p:nvPr/>
        </p:nvGrpSpPr>
        <p:grpSpPr>
          <a:xfrm>
            <a:off x="633100" y="4172096"/>
            <a:ext cx="4104304" cy="693231"/>
            <a:chOff x="631825" y="4319397"/>
            <a:chExt cx="4104304" cy="693231"/>
          </a:xfrm>
        </p:grpSpPr>
        <p:sp>
          <p:nvSpPr>
            <p:cNvPr id="14" name="TextBox 13">
              <a:extLst>
                <a:ext uri="{FF2B5EF4-FFF2-40B4-BE49-F238E27FC236}">
                  <a16:creationId xmlns:a16="http://schemas.microsoft.com/office/drawing/2014/main" id="{1EDBDBE6-4C01-19DB-B3E7-70E5213534AB}"/>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7B7EA9C6-B48A-0C0B-33BF-F5DFA0B97380}"/>
                </a:ext>
              </a:extLst>
            </p:cNvPr>
            <p:cNvSpPr/>
            <p:nvPr/>
          </p:nvSpPr>
          <p:spPr>
            <a:xfrm>
              <a:off x="631825" y="4530600"/>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="../images/tech/smartcon_thumb_bim.jpg" alt="</a:t>
              </a:r>
              <a:r>
                <a:rPr lang="en-US" altLang="ko-KR" sz="800" b="1" kern="0">
                  <a:solidFill>
                    <a:schemeClr val="accent1"/>
                  </a:solidFill>
                  <a:latin typeface="Consolas" panose="020B0609020204030204" pitchFamily="49" charset="0"/>
                  <a:ea typeface="Spoqa Han Sans Neo Regular"/>
                </a:rPr>
                <a:t>BIM </a:t>
              </a:r>
              <a:r>
                <a:rPr lang="ko-KR" altLang="en-US" sz="800" b="1" kern="0">
                  <a:solidFill>
                    <a:schemeClr val="accent1"/>
                  </a:solidFill>
                  <a:latin typeface="+mn-ea"/>
                </a:rPr>
                <a:t>기술 비디오 보기</a:t>
              </a:r>
              <a:r>
                <a:rPr lang="en-US" altLang="ko-KR" sz="800" kern="0">
                  <a:solidFill>
                    <a:srgbClr val="000000">
                      <a:lumMod val="95000"/>
                      <a:lumOff val="5000"/>
                    </a:srgbClr>
                  </a:solidFill>
                  <a:latin typeface="Consolas" panose="020B0609020204030204" pitchFamily="49" charset="0"/>
                  <a:ea typeface="Spoqa Han Sans Neo Regular"/>
                </a:rPr>
                <a:t>"&gt;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486770CD-9B68-0FFE-BFD1-7AE94624C4D2}"/>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스마트건설 </a:t>
            </a:r>
            <a:r>
              <a:rPr lang="en-US" altLang="ko-KR"/>
              <a:t>&gt; </a:t>
            </a:r>
            <a:r>
              <a:rPr lang="ko-KR" altLang="en-US"/>
              <a:t>본문</a:t>
            </a:r>
          </a:p>
        </p:txBody>
      </p:sp>
      <p:sp>
        <p:nvSpPr>
          <p:cNvPr id="17" name="텍스트 개체 틀 11">
            <a:extLst>
              <a:ext uri="{FF2B5EF4-FFF2-40B4-BE49-F238E27FC236}">
                <a16:creationId xmlns:a16="http://schemas.microsoft.com/office/drawing/2014/main" id="{35DD53F3-4A6B-12E1-8092-4CC269D677CB}"/>
              </a:ext>
            </a:extLst>
          </p:cNvPr>
          <p:cNvSpPr>
            <a:spLocks noGrp="1"/>
          </p:cNvSpPr>
          <p:nvPr>
            <p:ph type="body" sz="quarter" idx="15"/>
          </p:nvPr>
        </p:nvSpPr>
        <p:spPr>
          <a:xfrm>
            <a:off x="1265556" y="1003126"/>
            <a:ext cx="8224519" cy="194400"/>
          </a:xfrm>
        </p:spPr>
        <p:txBody>
          <a:bodyPr/>
          <a:lstStyle/>
          <a:p>
            <a:r>
              <a:rPr lang="en-US" altLang="ko-KR"/>
              <a:t>https://www.cjenc.co.kr/kr/tech/smartcon.asp </a:t>
            </a:r>
            <a:endParaRPr lang="ko-KR" altLang="en-US"/>
          </a:p>
        </p:txBody>
      </p:sp>
      <p:sp>
        <p:nvSpPr>
          <p:cNvPr id="18" name="제목 1">
            <a:extLst>
              <a:ext uri="{FF2B5EF4-FFF2-40B4-BE49-F238E27FC236}">
                <a16:creationId xmlns:a16="http://schemas.microsoft.com/office/drawing/2014/main" id="{212AE2BE-C1F8-C70B-1C4C-FB19035FA93E}"/>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4D89EA95-D574-2912-7966-4DC1C1744D9A}"/>
              </a:ext>
            </a:extLst>
          </p:cNvPr>
          <p:cNvPicPr>
            <a:picLocks noChangeAspect="1"/>
          </p:cNvPicPr>
          <p:nvPr/>
        </p:nvPicPr>
        <p:blipFill>
          <a:blip r:embed="rId3"/>
          <a:stretch>
            <a:fillRect/>
          </a:stretch>
        </p:blipFill>
        <p:spPr>
          <a:xfrm>
            <a:off x="5167677" y="2945987"/>
            <a:ext cx="4094693" cy="2340878"/>
          </a:xfrm>
          <a:prstGeom prst="rect">
            <a:avLst/>
          </a:prstGeom>
        </p:spPr>
      </p:pic>
      <p:sp>
        <p:nvSpPr>
          <p:cNvPr id="4" name="직사각형 3">
            <a:extLst>
              <a:ext uri="{FF2B5EF4-FFF2-40B4-BE49-F238E27FC236}">
                <a16:creationId xmlns:a16="http://schemas.microsoft.com/office/drawing/2014/main" id="{0D4B0BAA-4791-4709-AAFD-C0CFBC9CF4B8}"/>
              </a:ext>
            </a:extLst>
          </p:cNvPr>
          <p:cNvSpPr/>
          <p:nvPr/>
        </p:nvSpPr>
        <p:spPr>
          <a:xfrm>
            <a:off x="5160152" y="3341091"/>
            <a:ext cx="1339032" cy="7743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53C68374-250B-D035-289A-933C54FC3564}"/>
              </a:ext>
            </a:extLst>
          </p:cNvPr>
          <p:cNvSpPr/>
          <p:nvPr/>
        </p:nvSpPr>
        <p:spPr>
          <a:xfrm>
            <a:off x="6541745" y="3341090"/>
            <a:ext cx="1339032" cy="7743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직사각형 18">
            <a:extLst>
              <a:ext uri="{FF2B5EF4-FFF2-40B4-BE49-F238E27FC236}">
                <a16:creationId xmlns:a16="http://schemas.microsoft.com/office/drawing/2014/main" id="{CE5CD5DD-2CD3-4F7F-DDE2-B0DEA74B32F6}"/>
              </a:ext>
            </a:extLst>
          </p:cNvPr>
          <p:cNvSpPr/>
          <p:nvPr/>
        </p:nvSpPr>
        <p:spPr>
          <a:xfrm>
            <a:off x="7915813" y="3341090"/>
            <a:ext cx="1339032" cy="7743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86997311"/>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3C01D-AB9B-324B-1491-684594CA5F97}"/>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EC2E3151-0C3C-6F6C-A931-0FA4AFD9EA54}"/>
              </a:ext>
            </a:extLst>
          </p:cNvPr>
          <p:cNvSpPr>
            <a:spLocks noGrp="1"/>
          </p:cNvSpPr>
          <p:nvPr>
            <p:ph type="body" sz="quarter" idx="19"/>
          </p:nvPr>
        </p:nvSpPr>
        <p:spPr/>
        <p:txBody>
          <a:bodyPr/>
          <a:lstStyle/>
          <a:p>
            <a:r>
              <a:rPr lang="ko-KR" altLang="en-US"/>
              <a:t>하</a:t>
            </a:r>
          </a:p>
        </p:txBody>
      </p:sp>
      <p:grpSp>
        <p:nvGrpSpPr>
          <p:cNvPr id="10" name="그룹 9">
            <a:extLst>
              <a:ext uri="{FF2B5EF4-FFF2-40B4-BE49-F238E27FC236}">
                <a16:creationId xmlns:a16="http://schemas.microsoft.com/office/drawing/2014/main" id="{BB61F6DC-3D1A-AD27-970B-22BD65854ADF}"/>
              </a:ext>
            </a:extLst>
          </p:cNvPr>
          <p:cNvGrpSpPr/>
          <p:nvPr/>
        </p:nvGrpSpPr>
        <p:grpSpPr>
          <a:xfrm>
            <a:off x="632796" y="3150606"/>
            <a:ext cx="4104304" cy="828140"/>
            <a:chOff x="633404" y="2845589"/>
            <a:chExt cx="4104304" cy="828140"/>
          </a:xfrm>
        </p:grpSpPr>
        <p:sp>
          <p:nvSpPr>
            <p:cNvPr id="11" name="TextBox 10">
              <a:extLst>
                <a:ext uri="{FF2B5EF4-FFF2-40B4-BE49-F238E27FC236}">
                  <a16:creationId xmlns:a16="http://schemas.microsoft.com/office/drawing/2014/main" id="{9C26E90C-1115-DBFF-C0D7-31E762AD3CB9}"/>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0714ED54-4719-9CB9-1995-44B222DCC806}"/>
                </a:ext>
              </a:extLst>
            </p:cNvPr>
            <p:cNvSpPr/>
            <p:nvPr/>
          </p:nvSpPr>
          <p:spPr>
            <a:xfrm>
              <a:off x="633404" y="3056792"/>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it-IT" altLang="ko-KR" sz="800" b="1" kern="0">
                  <a:latin typeface="Consolas" panose="020B0609020204030204" pitchFamily="49" charset="0"/>
                  <a:ea typeface="Spoqa Han Sans Neo Regular"/>
                </a:rPr>
                <a:t>&lt;</a:t>
              </a:r>
              <a:r>
                <a:rPr lang="it-IT" altLang="ko-KR" sz="800" b="1" kern="0">
                  <a:solidFill>
                    <a:srgbClr val="D83933"/>
                  </a:solidFill>
                  <a:latin typeface="Consolas" panose="020B0609020204030204" pitchFamily="49" charset="0"/>
                  <a:ea typeface="Spoqa Han Sans Neo Regular"/>
                </a:rPr>
                <a:t>ul </a:t>
              </a:r>
              <a:r>
                <a:rPr lang="it-IT" altLang="ko-KR" sz="800" kern="0">
                  <a:latin typeface="Consolas" panose="020B0609020204030204" pitchFamily="49" charset="0"/>
                  <a:ea typeface="Spoqa Han Sans Neo Regular"/>
                </a:rPr>
                <a:t>class="list-ascend tp-icon"&gt;</a:t>
              </a:r>
            </a:p>
            <a:p>
              <a:pPr defTabSz="144000">
                <a:lnSpc>
                  <a:spcPct val="110000"/>
                </a:lnSpc>
                <a:defRPr/>
              </a:pPr>
              <a:r>
                <a:rPr lang="it-IT" altLang="ko-KR" sz="800" kern="0">
                  <a:latin typeface="Consolas" panose="020B0609020204030204" pitchFamily="49" charset="0"/>
                  <a:ea typeface="Spoqa Han Sans Neo Regular"/>
                </a:rPr>
                <a:t>	&lt;li&gt;...&lt;/li&gt;</a:t>
              </a:r>
              <a:endParaRPr lang="ko-KR" altLang="en-US" sz="800" kern="0">
                <a:latin typeface="Consolas" panose="020B0609020204030204" pitchFamily="49" charset="0"/>
                <a:ea typeface="Spoqa Han Sans Neo Regular"/>
              </a:endParaRPr>
            </a:p>
            <a:p>
              <a:pPr lvl="0" defTabSz="144000">
                <a:lnSpc>
                  <a:spcPct val="110000"/>
                </a:lnSpc>
                <a:defRPr/>
              </a:pPr>
              <a:r>
                <a:rPr kumimoji="0" lang="en-US" altLang="ko-KR" sz="800" b="1" i="0" u="none" strike="noStrike" kern="0" cap="none" spc="0" normalizeH="0" baseline="0" noProof="0">
                  <a:ln>
                    <a:noFill/>
                  </a:ln>
                  <a:effectLst/>
                  <a:uLnTx/>
                  <a:uFillTx/>
                  <a:latin typeface="Consolas" panose="020B0609020204030204" pitchFamily="49" charset="0"/>
                  <a:ea typeface="Spoqa Han Sans Neo Regular"/>
                  <a:cs typeface="+mn-cs"/>
                </a:rPr>
                <a:t>&lt;</a:t>
              </a: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rPr>
                <a:t>/</a:t>
              </a:r>
              <a:r>
                <a:rPr lang="en-US" altLang="ko-KR" sz="800" b="1" kern="0">
                  <a:solidFill>
                    <a:srgbClr val="D83933"/>
                  </a:solidFill>
                  <a:latin typeface="Consolas" panose="020B0609020204030204" pitchFamily="49" charset="0"/>
                  <a:ea typeface="Spoqa Han Sans Neo Regular"/>
                </a:rPr>
                <a:t>ul</a:t>
              </a:r>
              <a:r>
                <a:rPr lang="en-US" altLang="ko-KR" sz="800" b="1" kern="0">
                  <a:latin typeface="Consolas" panose="020B0609020204030204" pitchFamily="49" charset="0"/>
                  <a:ea typeface="Spoqa Han Sans Neo Regular"/>
                </a:rPr>
                <a:t>&gt;</a:t>
              </a:r>
              <a:endParaRPr lang="ko-KR" altLang="en-US" sz="800" b="1"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3D5D2DAA-64E0-7646-0DE8-799B1A27C793}"/>
              </a:ext>
            </a:extLst>
          </p:cNvPr>
          <p:cNvGrpSpPr/>
          <p:nvPr/>
        </p:nvGrpSpPr>
        <p:grpSpPr>
          <a:xfrm>
            <a:off x="633100" y="4340771"/>
            <a:ext cx="4104304" cy="828140"/>
            <a:chOff x="631825" y="4319397"/>
            <a:chExt cx="4104304" cy="828140"/>
          </a:xfrm>
        </p:grpSpPr>
        <p:sp>
          <p:nvSpPr>
            <p:cNvPr id="14" name="TextBox 13">
              <a:extLst>
                <a:ext uri="{FF2B5EF4-FFF2-40B4-BE49-F238E27FC236}">
                  <a16:creationId xmlns:a16="http://schemas.microsoft.com/office/drawing/2014/main" id="{3E88D879-97F3-A0FC-6B0D-4F6A511CF538}"/>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0BEB1195-E62B-160F-5A8C-DDE680E78F31}"/>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it-IT" altLang="ko-KR" sz="800" b="1" kern="0">
                  <a:latin typeface="Consolas" panose="020B0609020204030204" pitchFamily="49" charset="0"/>
                  <a:ea typeface="Spoqa Han Sans Neo Regular"/>
                </a:rPr>
                <a:t>&lt;</a:t>
              </a:r>
              <a:r>
                <a:rPr lang="it-IT" altLang="ko-KR" sz="800" b="1" kern="0">
                  <a:solidFill>
                    <a:schemeClr val="accent1"/>
                  </a:solidFill>
                  <a:latin typeface="Consolas" panose="020B0609020204030204" pitchFamily="49" charset="0"/>
                  <a:ea typeface="Spoqa Han Sans Neo Regular"/>
                </a:rPr>
                <a:t>ol </a:t>
              </a:r>
              <a:r>
                <a:rPr lang="it-IT" altLang="ko-KR" sz="800" kern="0">
                  <a:latin typeface="Consolas" panose="020B0609020204030204" pitchFamily="49" charset="0"/>
                  <a:ea typeface="Spoqa Han Sans Neo Regular"/>
                </a:rPr>
                <a:t>class="list-ascend tp-icon"&gt;</a:t>
              </a:r>
            </a:p>
            <a:p>
              <a:pPr defTabSz="144000">
                <a:lnSpc>
                  <a:spcPct val="110000"/>
                </a:lnSpc>
                <a:defRPr/>
              </a:pPr>
              <a:r>
                <a:rPr lang="it-IT" altLang="ko-KR" sz="800" kern="0">
                  <a:latin typeface="Consolas" panose="020B0609020204030204" pitchFamily="49" charset="0"/>
                  <a:ea typeface="Spoqa Han Sans Neo Regular"/>
                </a:rPr>
                <a:t>	&lt;li&gt;...&lt;/li&gt;</a:t>
              </a:r>
              <a:endParaRPr lang="ko-KR" altLang="en-US" sz="800" kern="0">
                <a:latin typeface="Consolas" panose="020B0609020204030204" pitchFamily="49" charset="0"/>
                <a:ea typeface="Spoqa Han Sans Neo Regular"/>
              </a:endParaRPr>
            </a:p>
            <a:p>
              <a:pPr lvl="0" defTabSz="144000">
                <a:lnSpc>
                  <a:spcPct val="110000"/>
                </a:lnSpc>
                <a:defRPr/>
              </a:pPr>
              <a:r>
                <a:rPr lang="en-US" altLang="ko-KR" sz="800" b="1" kern="0">
                  <a:latin typeface="Consolas" panose="020B0609020204030204" pitchFamily="49" charset="0"/>
                  <a:ea typeface="Spoqa Han Sans Neo Regular"/>
                </a:rPr>
                <a:t>&lt;</a:t>
              </a:r>
              <a:r>
                <a:rPr lang="en-US" altLang="ko-KR" sz="800" b="1" kern="0">
                  <a:solidFill>
                    <a:schemeClr val="accent1"/>
                  </a:solidFill>
                  <a:latin typeface="Consolas" panose="020B0609020204030204" pitchFamily="49" charset="0"/>
                  <a:ea typeface="Spoqa Han Sans Neo Regular"/>
                </a:rPr>
                <a:t>/</a:t>
              </a:r>
              <a:r>
                <a:rPr lang="en-US" altLang="ko-KR" sz="800" b="1" kern="0" err="1">
                  <a:solidFill>
                    <a:schemeClr val="accent1"/>
                  </a:solidFill>
                  <a:latin typeface="Consolas" panose="020B0609020204030204" pitchFamily="49" charset="0"/>
                  <a:ea typeface="Spoqa Han Sans Neo Regular"/>
                </a:rPr>
                <a:t>ol</a:t>
              </a:r>
              <a:r>
                <a:rPr lang="en-US" altLang="ko-KR" sz="800" b="1" kern="0">
                  <a:latin typeface="Consolas" panose="020B0609020204030204" pitchFamily="49" charset="0"/>
                  <a:ea typeface="Spoqa Han Sans Neo Regular"/>
                </a:rPr>
                <a:t>&gt;</a:t>
              </a:r>
              <a:endParaRPr lang="ko-KR" altLang="en-US" sz="800" b="1"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F984729D-6112-7EC0-6081-AF9B60D2A875}"/>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스마트건설 </a:t>
            </a:r>
            <a:r>
              <a:rPr lang="en-US" altLang="ko-KR"/>
              <a:t>&gt; </a:t>
            </a:r>
            <a:r>
              <a:rPr lang="ko-KR" altLang="en-US"/>
              <a:t>본문</a:t>
            </a:r>
          </a:p>
        </p:txBody>
      </p:sp>
      <p:sp>
        <p:nvSpPr>
          <p:cNvPr id="17" name="텍스트 개체 틀 11">
            <a:extLst>
              <a:ext uri="{FF2B5EF4-FFF2-40B4-BE49-F238E27FC236}">
                <a16:creationId xmlns:a16="http://schemas.microsoft.com/office/drawing/2014/main" id="{96480B1E-8679-01F7-A9B6-ADCE42890759}"/>
              </a:ext>
            </a:extLst>
          </p:cNvPr>
          <p:cNvSpPr>
            <a:spLocks noGrp="1"/>
          </p:cNvSpPr>
          <p:nvPr>
            <p:ph type="body" sz="quarter" idx="15"/>
          </p:nvPr>
        </p:nvSpPr>
        <p:spPr>
          <a:xfrm>
            <a:off x="1265556" y="1003126"/>
            <a:ext cx="8224519" cy="194400"/>
          </a:xfrm>
        </p:spPr>
        <p:txBody>
          <a:bodyPr/>
          <a:lstStyle/>
          <a:p>
            <a:r>
              <a:rPr lang="en-US" altLang="ko-KR"/>
              <a:t>https://www.cjenc.co.kr/kr/tech/smartcon.asp </a:t>
            </a:r>
            <a:endParaRPr lang="ko-KR" altLang="en-US"/>
          </a:p>
        </p:txBody>
      </p:sp>
      <p:sp>
        <p:nvSpPr>
          <p:cNvPr id="18" name="제목 1">
            <a:extLst>
              <a:ext uri="{FF2B5EF4-FFF2-40B4-BE49-F238E27FC236}">
                <a16:creationId xmlns:a16="http://schemas.microsoft.com/office/drawing/2014/main" id="{7F197EA1-03FC-998C-393D-61A31F05839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20" name="텍스트 개체 틀 4">
            <a:extLst>
              <a:ext uri="{FF2B5EF4-FFF2-40B4-BE49-F238E27FC236}">
                <a16:creationId xmlns:a16="http://schemas.microsoft.com/office/drawing/2014/main" id="{ABD4FD49-45BC-6269-312C-0EA7B7AF7B62}"/>
              </a:ext>
            </a:extLst>
          </p:cNvPr>
          <p:cNvSpPr>
            <a:spLocks noGrp="1"/>
          </p:cNvSpPr>
          <p:nvPr>
            <p:ph type="body" sz="quarter" idx="16"/>
          </p:nvPr>
        </p:nvSpPr>
        <p:spPr>
          <a:xfrm>
            <a:off x="1265556" y="1197526"/>
            <a:ext cx="8224519" cy="194400"/>
          </a:xfrm>
        </p:spPr>
        <p:txBody>
          <a:bodyPr/>
          <a:lstStyle/>
          <a:p>
            <a:r>
              <a:rPr lang="en-US" altLang="ko-KR"/>
              <a:t>4. (</a:t>
            </a:r>
            <a:r>
              <a:rPr lang="ko-KR" altLang="en-US"/>
              <a:t>콘텐츠의 선형구조</a:t>
            </a:r>
            <a:r>
              <a:rPr lang="en-US" altLang="ko-KR"/>
              <a:t>) </a:t>
            </a:r>
            <a:r>
              <a:rPr lang="ko-KR" altLang="en-US"/>
              <a:t>콘텐츠는 논리적인 순서로 제공해야 한다</a:t>
            </a:r>
            <a:r>
              <a:rPr lang="en-US" altLang="ko-KR"/>
              <a:t>.</a:t>
            </a:r>
            <a:endParaRPr lang="ko-KR" altLang="en-US"/>
          </a:p>
        </p:txBody>
      </p:sp>
      <p:sp>
        <p:nvSpPr>
          <p:cNvPr id="21" name="텍스트 개체 틀 5">
            <a:extLst>
              <a:ext uri="{FF2B5EF4-FFF2-40B4-BE49-F238E27FC236}">
                <a16:creationId xmlns:a16="http://schemas.microsoft.com/office/drawing/2014/main" id="{B302D959-DF8E-62A1-74F9-893D0833F150}"/>
              </a:ext>
            </a:extLst>
          </p:cNvPr>
          <p:cNvSpPr>
            <a:spLocks noGrp="1"/>
          </p:cNvSpPr>
          <p:nvPr>
            <p:ph type="body" sz="quarter" idx="14"/>
          </p:nvPr>
        </p:nvSpPr>
        <p:spPr>
          <a:xfrm>
            <a:off x="1265556" y="1391926"/>
            <a:ext cx="6567444" cy="331200"/>
          </a:xfrm>
        </p:spPr>
        <p:txBody>
          <a:bodyPr/>
          <a:lstStyle/>
          <a:p>
            <a:r>
              <a:rPr lang="ko-KR" altLang="en-US"/>
              <a:t>콘텐츠의 구조를 논리적으로 제공하지 않아 주종 관계를 이해할 수 없는 경우</a:t>
            </a:r>
          </a:p>
        </p:txBody>
      </p:sp>
      <p:sp>
        <p:nvSpPr>
          <p:cNvPr id="22" name="텍스트 개체 틀 19">
            <a:extLst>
              <a:ext uri="{FF2B5EF4-FFF2-40B4-BE49-F238E27FC236}">
                <a16:creationId xmlns:a16="http://schemas.microsoft.com/office/drawing/2014/main" id="{90785AB8-3482-F85B-265F-B8DF7B893C8F}"/>
              </a:ext>
            </a:extLst>
          </p:cNvPr>
          <p:cNvSpPr txBox="1">
            <a:spLocks/>
          </p:cNvSpPr>
          <p:nvPr/>
        </p:nvSpPr>
        <p:spPr>
          <a:xfrm>
            <a:off x="631825" y="2146610"/>
            <a:ext cx="4104000" cy="666318"/>
          </a:xfrm>
          <a:prstGeom prst="rect">
            <a:avLst/>
          </a:prstGeom>
        </p:spPr>
        <p:txBody>
          <a:bodyPr lIns="0" tIns="0" rIns="0" bIns="144000">
            <a:spAutoFit/>
          </a:bodyPr>
          <a:lstStyle>
            <a:lvl1pPr marL="0" indent="-144000" algn="l" defTabSz="914400" rtl="0" eaLnBrk="1" latinLnBrk="1" hangingPunct="1">
              <a:lnSpc>
                <a:spcPct val="106000"/>
              </a:lnSpc>
              <a:spcBef>
                <a:spcPts val="800"/>
              </a:spcBef>
              <a:buFont typeface="Arial" panose="020B0604020202020204" pitchFamily="34" charset="0"/>
              <a:buChar char="•"/>
              <a:defRPr sz="1000" kern="1200">
                <a:solidFill>
                  <a:schemeClr val="tx1"/>
                </a:solidFill>
                <a:latin typeface="+mn-lt"/>
                <a:ea typeface="+mn-ea"/>
                <a:cs typeface="+mn-cs"/>
              </a:defRPr>
            </a:lvl1pPr>
            <a:lvl2pPr marL="288000" indent="-144000" algn="l" defTabSz="914400" rtl="0" eaLnBrk="1" latinLnBrk="1" hangingPunct="1">
              <a:lnSpc>
                <a:spcPct val="106000"/>
              </a:lnSpc>
              <a:spcBef>
                <a:spcPts val="400"/>
              </a:spcBef>
              <a:buFont typeface="Spoqa Han Sans Neo Regular" panose="020B0500000000000000" pitchFamily="50" charset="-127"/>
              <a:buChar char="‑"/>
              <a:defRPr sz="900" kern="1200">
                <a:solidFill>
                  <a:schemeClr val="tx1"/>
                </a:solidFill>
                <a:latin typeface="+mn-lt"/>
                <a:ea typeface="+mn-ea"/>
                <a:cs typeface="+mn-cs"/>
              </a:defRPr>
            </a:lvl2pPr>
            <a:lvl3pPr marL="288000" indent="-144000" algn="l" defTabSz="914400" rtl="0" eaLnBrk="1" latinLnBrk="1" hangingPunct="1">
              <a:lnSpc>
                <a:spcPct val="106000"/>
              </a:lnSpc>
              <a:spcBef>
                <a:spcPts val="400"/>
              </a:spcBef>
              <a:buFont typeface="+mj-lt"/>
              <a:buAutoNum type="arabicParenR"/>
              <a:defRPr sz="900" kern="1200">
                <a:solidFill>
                  <a:schemeClr val="tx1"/>
                </a:solidFill>
                <a:latin typeface="+mn-lt"/>
                <a:ea typeface="+mn-ea"/>
                <a:cs typeface="+mn-cs"/>
              </a:defRPr>
            </a:lvl3pPr>
            <a:lvl4pPr marL="144000" indent="0" algn="l" defTabSz="914400" rtl="0" eaLnBrk="1" latinLnBrk="1" hangingPunct="1">
              <a:lnSpc>
                <a:spcPct val="106000"/>
              </a:lnSpc>
              <a:spcBef>
                <a:spcPts val="400"/>
              </a:spcBef>
              <a:buFont typeface="Arial" panose="020B0604020202020204" pitchFamily="34" charset="0"/>
              <a:buNone/>
              <a:defRPr sz="900" kern="1200">
                <a:solidFill>
                  <a:schemeClr val="tx1"/>
                </a:solidFill>
                <a:latin typeface="+mn-lt"/>
                <a:ea typeface="+mn-ea"/>
                <a:cs typeface="+mn-cs"/>
              </a:defRPr>
            </a:lvl4pPr>
            <a:lvl5pPr marL="432000" indent="-144000" algn="l" defTabSz="914400" rtl="0" eaLnBrk="1" latinLnBrk="1" hangingPunct="1">
              <a:lnSpc>
                <a:spcPct val="106000"/>
              </a:lnSpc>
              <a:spcBef>
                <a:spcPts val="200"/>
              </a:spcBef>
              <a:buFont typeface="SamsungOne 400" panose="020B0503030303020204" pitchFamily="34" charset="0"/>
              <a:buChar char="⸰"/>
              <a:defRPr sz="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a:t>계층 구조를 표현할 수 있는 마크업을 사용했지만 순서가 있는 목록을 정렬되지 않은 목록</a:t>
            </a:r>
            <a:r>
              <a:rPr lang="en-US" altLang="ko-KR"/>
              <a:t>(ul)</a:t>
            </a:r>
            <a:r>
              <a:rPr lang="ko-KR" altLang="en-US"/>
              <a:t>로 사용함</a:t>
            </a:r>
            <a:endParaRPr lang="en-US" altLang="ko-KR"/>
          </a:p>
          <a:p>
            <a:pPr lvl="1"/>
            <a:r>
              <a:rPr lang="ko-KR" altLang="en-US"/>
              <a:t>적절한 목록 태그</a:t>
            </a:r>
            <a:r>
              <a:rPr lang="en-US" altLang="ko-KR"/>
              <a:t>(ol)</a:t>
            </a:r>
            <a:r>
              <a:rPr lang="ko-KR" altLang="en-US"/>
              <a:t>를 사용하여 마크업해야 함</a:t>
            </a:r>
          </a:p>
        </p:txBody>
      </p:sp>
      <p:pic>
        <p:nvPicPr>
          <p:cNvPr id="24" name="그림 23">
            <a:extLst>
              <a:ext uri="{FF2B5EF4-FFF2-40B4-BE49-F238E27FC236}">
                <a16:creationId xmlns:a16="http://schemas.microsoft.com/office/drawing/2014/main" id="{D08A8D63-20BE-09FD-8E0D-A2442F755A2A}"/>
              </a:ext>
            </a:extLst>
          </p:cNvPr>
          <p:cNvPicPr>
            <a:picLocks noChangeAspect="1"/>
          </p:cNvPicPr>
          <p:nvPr/>
        </p:nvPicPr>
        <p:blipFill>
          <a:blip r:embed="rId2"/>
          <a:stretch>
            <a:fillRect/>
          </a:stretch>
        </p:blipFill>
        <p:spPr>
          <a:xfrm>
            <a:off x="5182759" y="2973140"/>
            <a:ext cx="4077558" cy="2479300"/>
          </a:xfrm>
          <a:prstGeom prst="rect">
            <a:avLst/>
          </a:prstGeom>
        </p:spPr>
      </p:pic>
    </p:spTree>
    <p:extLst>
      <p:ext uri="{BB962C8B-B14F-4D97-AF65-F5344CB8AC3E}">
        <p14:creationId xmlns:p14="http://schemas.microsoft.com/office/powerpoint/2010/main" val="4285825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6179F-3BB3-A1C3-6D10-594209B05161}"/>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6DDCF19-454B-8519-5D5C-C673728BB12A}"/>
              </a:ext>
            </a:extLst>
          </p:cNvPr>
          <p:cNvSpPr>
            <a:spLocks noGrp="1"/>
          </p:cNvSpPr>
          <p:nvPr>
            <p:ph type="body" sz="quarter" idx="16"/>
          </p:nvPr>
        </p:nvSpPr>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83FFD3CD-A03E-2076-CA8D-A5C5072B25EF}"/>
              </a:ext>
            </a:extLst>
          </p:cNvPr>
          <p:cNvSpPr>
            <a:spLocks noGrp="1"/>
          </p:cNvSpPr>
          <p:nvPr>
            <p:ph type="body" sz="quarter" idx="14"/>
          </p:nvPr>
        </p:nvSpPr>
        <p:spPr/>
        <p:txBody>
          <a:bodyPr/>
          <a:lstStyle/>
          <a:p>
            <a:r>
              <a:rPr lang="ko-KR" altLang="en-US"/>
              <a:t>초점의 이동순서가 논리적이지 않으며 일관성이 없는 경우</a:t>
            </a:r>
          </a:p>
        </p:txBody>
      </p:sp>
      <p:sp>
        <p:nvSpPr>
          <p:cNvPr id="7" name="텍스트 개체 틀 6">
            <a:extLst>
              <a:ext uri="{FF2B5EF4-FFF2-40B4-BE49-F238E27FC236}">
                <a16:creationId xmlns:a16="http://schemas.microsoft.com/office/drawing/2014/main" id="{B87F7B2E-0C58-7678-9970-D47766A2BA6A}"/>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7120FD49-38A2-EA8E-4638-440DF8C4BE62}"/>
              </a:ext>
            </a:extLst>
          </p:cNvPr>
          <p:cNvSpPr>
            <a:spLocks noGrp="1"/>
          </p:cNvSpPr>
          <p:nvPr>
            <p:ph type="body" sz="quarter" idx="20"/>
          </p:nvPr>
        </p:nvSpPr>
        <p:spPr>
          <a:xfrm>
            <a:off x="631825" y="2146610"/>
            <a:ext cx="4104000" cy="1027571"/>
          </a:xfrm>
        </p:spPr>
        <p:txBody>
          <a:bodyPr/>
          <a:lstStyle/>
          <a:p>
            <a:r>
              <a:rPr lang="ko-KR" altLang="en-US"/>
              <a:t>레이어 팝업 열기 버튼을 실행하여 창이 활성화되었을 때</a:t>
            </a:r>
            <a:r>
              <a:rPr lang="en-US" altLang="ko-KR"/>
              <a:t>, </a:t>
            </a:r>
            <a:r>
              <a:rPr lang="ko-KR" altLang="en-US"/>
              <a:t>초점을 레이어 팝업 자체 또는 레이어 팝업 내에서 상호작용이 가능한 첫 번째 요소로 이동해야 함</a:t>
            </a:r>
            <a:br>
              <a:rPr lang="ko-KR" altLang="en-US"/>
            </a:br>
            <a:r>
              <a:rPr lang="ko-KR" altLang="en-US"/>
              <a:t>레이어 팝업을 닫았을 때</a:t>
            </a:r>
            <a:r>
              <a:rPr lang="en-US" altLang="ko-KR"/>
              <a:t>, </a:t>
            </a:r>
            <a:r>
              <a:rPr lang="ko-KR" altLang="en-US"/>
              <a:t>초점은 레이어 팝업 열기 버튼으로 이동해야 함</a:t>
            </a:r>
            <a:endParaRPr lang="en-US" altLang="ko-KR"/>
          </a:p>
          <a:p>
            <a:pPr lvl="1"/>
            <a:r>
              <a:rPr lang="en-US" altLang="ko-KR"/>
              <a:t> </a:t>
            </a:r>
            <a:r>
              <a:rPr lang="ko-KR" altLang="en-US"/>
              <a:t>현재 레이어 창이 활성화 되었음에도 초점은 레이어 팝업 밖에서 이동함</a:t>
            </a:r>
          </a:p>
          <a:p>
            <a:pPr marL="144000" lvl="2" indent="0">
              <a:buNone/>
            </a:pPr>
            <a:endParaRPr lang="ko-KR" altLang="en-US"/>
          </a:p>
        </p:txBody>
      </p:sp>
      <p:sp>
        <p:nvSpPr>
          <p:cNvPr id="16" name="텍스트 개체 틀 9">
            <a:extLst>
              <a:ext uri="{FF2B5EF4-FFF2-40B4-BE49-F238E27FC236}">
                <a16:creationId xmlns:a16="http://schemas.microsoft.com/office/drawing/2014/main" id="{F76926DC-439D-B549-D5CE-E4474E55BC7C}"/>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스마트건설 </a:t>
            </a:r>
            <a:r>
              <a:rPr lang="en-US" altLang="ko-KR"/>
              <a:t>&gt; </a:t>
            </a:r>
            <a:r>
              <a:rPr lang="ko-KR" altLang="en-US"/>
              <a:t>동영상 팝업 </a:t>
            </a:r>
          </a:p>
        </p:txBody>
      </p:sp>
      <p:sp>
        <p:nvSpPr>
          <p:cNvPr id="17" name="텍스트 개체 틀 11">
            <a:extLst>
              <a:ext uri="{FF2B5EF4-FFF2-40B4-BE49-F238E27FC236}">
                <a16:creationId xmlns:a16="http://schemas.microsoft.com/office/drawing/2014/main" id="{19B121DC-9E66-C8A7-523C-5EBEB7BE5FBD}"/>
              </a:ext>
            </a:extLst>
          </p:cNvPr>
          <p:cNvSpPr>
            <a:spLocks noGrp="1"/>
          </p:cNvSpPr>
          <p:nvPr>
            <p:ph type="body" sz="quarter" idx="15"/>
          </p:nvPr>
        </p:nvSpPr>
        <p:spPr>
          <a:xfrm>
            <a:off x="1265556" y="1003126"/>
            <a:ext cx="8224519" cy="194400"/>
          </a:xfrm>
        </p:spPr>
        <p:txBody>
          <a:bodyPr/>
          <a:lstStyle/>
          <a:p>
            <a:r>
              <a:rPr lang="en-US" altLang="ko-KR"/>
              <a:t>https://www.cjenc.co.kr/kr/tech/smartcon.asp </a:t>
            </a:r>
            <a:endParaRPr lang="ko-KR" altLang="en-US"/>
          </a:p>
        </p:txBody>
      </p:sp>
      <p:sp>
        <p:nvSpPr>
          <p:cNvPr id="18" name="제목 1">
            <a:extLst>
              <a:ext uri="{FF2B5EF4-FFF2-40B4-BE49-F238E27FC236}">
                <a16:creationId xmlns:a16="http://schemas.microsoft.com/office/drawing/2014/main" id="{1B0FDD46-6841-0263-5EDB-26BF37A929D7}"/>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4" name="그림 3">
            <a:extLst>
              <a:ext uri="{FF2B5EF4-FFF2-40B4-BE49-F238E27FC236}">
                <a16:creationId xmlns:a16="http://schemas.microsoft.com/office/drawing/2014/main" id="{49FB86E4-0B0A-D046-DE81-94E80863AEBF}"/>
              </a:ext>
            </a:extLst>
          </p:cNvPr>
          <p:cNvPicPr>
            <a:picLocks noChangeAspect="1"/>
          </p:cNvPicPr>
          <p:nvPr/>
        </p:nvPicPr>
        <p:blipFill>
          <a:blip r:embed="rId2"/>
          <a:stretch>
            <a:fillRect/>
          </a:stretch>
        </p:blipFill>
        <p:spPr>
          <a:xfrm>
            <a:off x="5168900" y="3140233"/>
            <a:ext cx="4077558" cy="2440962"/>
          </a:xfrm>
          <a:prstGeom prst="rect">
            <a:avLst/>
          </a:prstGeom>
        </p:spPr>
      </p:pic>
      <p:sp>
        <p:nvSpPr>
          <p:cNvPr id="8" name="직사각형 7">
            <a:extLst>
              <a:ext uri="{FF2B5EF4-FFF2-40B4-BE49-F238E27FC236}">
                <a16:creationId xmlns:a16="http://schemas.microsoft.com/office/drawing/2014/main" id="{D8EBAAC3-8BF6-1772-4C52-B35BAC177199}"/>
              </a:ext>
            </a:extLst>
          </p:cNvPr>
          <p:cNvSpPr/>
          <p:nvPr/>
        </p:nvSpPr>
        <p:spPr>
          <a:xfrm>
            <a:off x="7777584" y="3943071"/>
            <a:ext cx="1339032" cy="7743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188730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93AAE-BBCF-72E4-1038-9F82CF5AA6D8}"/>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83F1CD33-2071-FFD5-3938-098A38571544}"/>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16" name="텍스트 개체 틀 9">
            <a:extLst>
              <a:ext uri="{FF2B5EF4-FFF2-40B4-BE49-F238E27FC236}">
                <a16:creationId xmlns:a16="http://schemas.microsoft.com/office/drawing/2014/main" id="{A55DC094-0068-0E43-7903-D80B9A4E441E}"/>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스마트건설 </a:t>
            </a:r>
            <a:r>
              <a:rPr lang="en-US" altLang="ko-KR"/>
              <a:t>&gt; </a:t>
            </a:r>
            <a:r>
              <a:rPr lang="ko-KR" altLang="en-US"/>
              <a:t>동영상 팝업 </a:t>
            </a:r>
          </a:p>
        </p:txBody>
      </p:sp>
      <p:sp>
        <p:nvSpPr>
          <p:cNvPr id="17" name="텍스트 개체 틀 11">
            <a:extLst>
              <a:ext uri="{FF2B5EF4-FFF2-40B4-BE49-F238E27FC236}">
                <a16:creationId xmlns:a16="http://schemas.microsoft.com/office/drawing/2014/main" id="{4F1FDD7A-AECE-963F-82A8-5C4BFDF66857}"/>
              </a:ext>
            </a:extLst>
          </p:cNvPr>
          <p:cNvSpPr>
            <a:spLocks noGrp="1"/>
          </p:cNvSpPr>
          <p:nvPr>
            <p:ph type="body" sz="quarter" idx="15"/>
          </p:nvPr>
        </p:nvSpPr>
        <p:spPr>
          <a:xfrm>
            <a:off x="1265556" y="1003126"/>
            <a:ext cx="8224519" cy="194400"/>
          </a:xfrm>
        </p:spPr>
        <p:txBody>
          <a:bodyPr/>
          <a:lstStyle/>
          <a:p>
            <a:r>
              <a:rPr lang="en-US" altLang="ko-KR"/>
              <a:t>https://www.cjenc.co.kr/kr/tech/smartcon.asp </a:t>
            </a:r>
            <a:endParaRPr lang="ko-KR" altLang="en-US"/>
          </a:p>
        </p:txBody>
      </p:sp>
      <p:sp>
        <p:nvSpPr>
          <p:cNvPr id="5" name="텍스트 개체 틀 4">
            <a:extLst>
              <a:ext uri="{FF2B5EF4-FFF2-40B4-BE49-F238E27FC236}">
                <a16:creationId xmlns:a16="http://schemas.microsoft.com/office/drawing/2014/main" id="{9BC955CB-79C3-386D-E0EE-A77025F5F625}"/>
              </a:ext>
            </a:extLst>
          </p:cNvPr>
          <p:cNvSpPr>
            <a:spLocks noGrp="1"/>
          </p:cNvSpPr>
          <p:nvPr>
            <p:ph type="body" sz="quarter" idx="16"/>
          </p:nvPr>
        </p:nvSpPr>
        <p:spPr>
          <a:xfrm>
            <a:off x="1265556" y="1197526"/>
            <a:ext cx="8224519" cy="194400"/>
          </a:xfrm>
        </p:spPr>
        <p:txBody>
          <a:bodyPr/>
          <a:lstStyle/>
          <a:p>
            <a:r>
              <a:rPr lang="en-US" altLang="ko-KR"/>
              <a:t>2. (</a:t>
            </a:r>
            <a:r>
              <a:rPr lang="ko-KR" altLang="en-US"/>
              <a:t>자막 제공</a:t>
            </a:r>
            <a:r>
              <a:rPr lang="en-US" altLang="ko-KR"/>
              <a:t>) </a:t>
            </a:r>
            <a:r>
              <a:rPr lang="ko-KR" altLang="en-US"/>
              <a:t>멀티미디어 콘텐츠에는 자막</a:t>
            </a:r>
            <a:r>
              <a:rPr lang="en-US" altLang="ko-KR"/>
              <a:t>, </a:t>
            </a:r>
            <a:r>
              <a:rPr lang="ko-KR" altLang="en-US"/>
              <a:t>대본 또는 </a:t>
            </a:r>
            <a:r>
              <a:rPr lang="ko-KR" altLang="en-US" err="1"/>
              <a:t>수어를</a:t>
            </a:r>
            <a:r>
              <a:rPr lang="ko-KR" altLang="en-US"/>
              <a:t> 제공해야 한다</a:t>
            </a:r>
            <a:r>
              <a:rPr lang="en-US" altLang="ko-KR"/>
              <a:t>.</a:t>
            </a:r>
            <a:endParaRPr lang="ko-KR" altLang="en-US"/>
          </a:p>
        </p:txBody>
      </p:sp>
      <p:sp>
        <p:nvSpPr>
          <p:cNvPr id="6" name="텍스트 개체 틀 5">
            <a:extLst>
              <a:ext uri="{FF2B5EF4-FFF2-40B4-BE49-F238E27FC236}">
                <a16:creationId xmlns:a16="http://schemas.microsoft.com/office/drawing/2014/main" id="{9DBC4399-305D-F22F-81BE-4793DE7A251D}"/>
              </a:ext>
            </a:extLst>
          </p:cNvPr>
          <p:cNvSpPr>
            <a:spLocks noGrp="1"/>
          </p:cNvSpPr>
          <p:nvPr>
            <p:ph type="body" sz="quarter" idx="14"/>
          </p:nvPr>
        </p:nvSpPr>
        <p:spPr>
          <a:xfrm>
            <a:off x="1265556" y="1391926"/>
            <a:ext cx="6567444" cy="331200"/>
          </a:xfrm>
        </p:spPr>
        <p:txBody>
          <a:bodyPr/>
          <a:lstStyle/>
          <a:p>
            <a:r>
              <a:rPr lang="ko-KR" altLang="en-US"/>
              <a:t>멀티미디어 콘텐츠에 대체수단</a:t>
            </a:r>
            <a:r>
              <a:rPr lang="en-US" altLang="ko-KR"/>
              <a:t>(</a:t>
            </a:r>
            <a:r>
              <a:rPr lang="ko-KR" altLang="en-US"/>
              <a:t>자막</a:t>
            </a:r>
            <a:r>
              <a:rPr lang="en-US" altLang="ko-KR"/>
              <a:t>, </a:t>
            </a:r>
            <a:r>
              <a:rPr lang="ko-KR" altLang="en-US"/>
              <a:t>원고</a:t>
            </a:r>
            <a:r>
              <a:rPr lang="en-US" altLang="ko-KR"/>
              <a:t>, </a:t>
            </a:r>
            <a:r>
              <a:rPr lang="ko-KR" altLang="en-US"/>
              <a:t>수화 중 하나 이상</a:t>
            </a:r>
            <a:r>
              <a:rPr lang="en-US" altLang="ko-KR"/>
              <a:t>)</a:t>
            </a:r>
            <a:r>
              <a:rPr lang="ko-KR" altLang="en-US"/>
              <a:t>을 전혀 제공하지 않은 경우</a:t>
            </a:r>
          </a:p>
        </p:txBody>
      </p:sp>
      <p:sp>
        <p:nvSpPr>
          <p:cNvPr id="12" name="텍스트 개체 틀 11">
            <a:extLst>
              <a:ext uri="{FF2B5EF4-FFF2-40B4-BE49-F238E27FC236}">
                <a16:creationId xmlns:a16="http://schemas.microsoft.com/office/drawing/2014/main" id="{66A092E1-A9DF-86CB-660E-48F283EA2639}"/>
              </a:ext>
            </a:extLst>
          </p:cNvPr>
          <p:cNvSpPr>
            <a:spLocks noGrp="1"/>
          </p:cNvSpPr>
          <p:nvPr>
            <p:ph type="body" sz="quarter" idx="19"/>
          </p:nvPr>
        </p:nvSpPr>
        <p:spPr/>
        <p:txBody>
          <a:bodyPr/>
          <a:lstStyle/>
          <a:p>
            <a:r>
              <a:rPr lang="ko-KR" altLang="en-US"/>
              <a:t>상</a:t>
            </a:r>
          </a:p>
        </p:txBody>
      </p:sp>
      <p:sp>
        <p:nvSpPr>
          <p:cNvPr id="13" name="텍스트 개체 틀 12">
            <a:extLst>
              <a:ext uri="{FF2B5EF4-FFF2-40B4-BE49-F238E27FC236}">
                <a16:creationId xmlns:a16="http://schemas.microsoft.com/office/drawing/2014/main" id="{5EB7F916-F23B-78C5-9E45-CD2C769E1B72}"/>
              </a:ext>
            </a:extLst>
          </p:cNvPr>
          <p:cNvSpPr>
            <a:spLocks noGrp="1"/>
          </p:cNvSpPr>
          <p:nvPr>
            <p:ph type="body" sz="quarter" idx="20"/>
          </p:nvPr>
        </p:nvSpPr>
        <p:spPr>
          <a:xfrm>
            <a:off x="631825" y="2146610"/>
            <a:ext cx="4104000" cy="894073"/>
          </a:xfrm>
        </p:spPr>
        <p:txBody>
          <a:bodyPr/>
          <a:lstStyle/>
          <a:p>
            <a:r>
              <a:rPr lang="ko-KR" altLang="en-US"/>
              <a:t>멀티미디어에 대한 대체 콘텐츠로 대사 없이 영상만 제공하는 경우</a:t>
            </a:r>
            <a:r>
              <a:rPr lang="en-US" altLang="ko-KR"/>
              <a:t>, </a:t>
            </a:r>
            <a:r>
              <a:rPr lang="ko-KR" altLang="en-US"/>
              <a:t>화면해설</a:t>
            </a:r>
            <a:r>
              <a:rPr lang="en-US" altLang="ko-KR"/>
              <a:t>(</a:t>
            </a:r>
            <a:r>
              <a:rPr lang="ko-KR" altLang="en-US"/>
              <a:t>텍스트</a:t>
            </a:r>
            <a:r>
              <a:rPr lang="en-US" altLang="ko-KR"/>
              <a:t>, </a:t>
            </a:r>
            <a:r>
              <a:rPr lang="ko-KR" altLang="en-US"/>
              <a:t>오디오</a:t>
            </a:r>
            <a:r>
              <a:rPr lang="en-US" altLang="ko-KR"/>
              <a:t>, </a:t>
            </a:r>
            <a:r>
              <a:rPr lang="ko-KR" altLang="en-US"/>
              <a:t>대본</a:t>
            </a:r>
            <a:r>
              <a:rPr lang="en-US" altLang="ko-KR"/>
              <a:t>)</a:t>
            </a:r>
            <a:r>
              <a:rPr lang="ko-KR" altLang="en-US"/>
              <a:t>을 제공해야 함</a:t>
            </a:r>
            <a:endParaRPr lang="en-US" altLang="ko-KR"/>
          </a:p>
          <a:p>
            <a:r>
              <a:rPr lang="ko-KR" altLang="en-US"/>
              <a:t>정보를 전달하기 위해 사용된 모든 요소</a:t>
            </a:r>
            <a:r>
              <a:rPr lang="en-US" altLang="ko-KR"/>
              <a:t>(</a:t>
            </a:r>
            <a:r>
              <a:rPr lang="ko-KR" altLang="en-US"/>
              <a:t>텍스트</a:t>
            </a:r>
            <a:r>
              <a:rPr lang="en-US" altLang="ko-KR"/>
              <a:t>, </a:t>
            </a:r>
            <a:r>
              <a:rPr lang="ko-KR" altLang="en-US"/>
              <a:t>강조를 위한 화살표</a:t>
            </a:r>
            <a:r>
              <a:rPr lang="en-US" altLang="ko-KR"/>
              <a:t>, </a:t>
            </a:r>
            <a:r>
              <a:rPr lang="ko-KR" altLang="en-US"/>
              <a:t>애니메이션 등</a:t>
            </a:r>
            <a:r>
              <a:rPr lang="en-US" altLang="ko-KR"/>
              <a:t>)</a:t>
            </a:r>
            <a:r>
              <a:rPr lang="ko-KR" altLang="en-US"/>
              <a:t>에 대한 설명을 제공해야 함</a:t>
            </a:r>
          </a:p>
        </p:txBody>
      </p:sp>
      <p:pic>
        <p:nvPicPr>
          <p:cNvPr id="4" name="그림 3">
            <a:extLst>
              <a:ext uri="{FF2B5EF4-FFF2-40B4-BE49-F238E27FC236}">
                <a16:creationId xmlns:a16="http://schemas.microsoft.com/office/drawing/2014/main" id="{4ABF46EF-0F55-0D50-BDE9-4F957982F2EC}"/>
              </a:ext>
            </a:extLst>
          </p:cNvPr>
          <p:cNvPicPr>
            <a:picLocks noChangeAspect="1"/>
          </p:cNvPicPr>
          <p:nvPr/>
        </p:nvPicPr>
        <p:blipFill>
          <a:blip r:embed="rId3"/>
          <a:stretch>
            <a:fillRect/>
          </a:stretch>
        </p:blipFill>
        <p:spPr>
          <a:xfrm>
            <a:off x="5168900" y="3140233"/>
            <a:ext cx="4077558" cy="2440962"/>
          </a:xfrm>
          <a:prstGeom prst="rect">
            <a:avLst/>
          </a:prstGeom>
        </p:spPr>
      </p:pic>
    </p:spTree>
    <p:extLst>
      <p:ext uri="{BB962C8B-B14F-4D97-AF65-F5344CB8AC3E}">
        <p14:creationId xmlns:p14="http://schemas.microsoft.com/office/powerpoint/2010/main" val="3409640693"/>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79A38-A003-51D7-6F10-477448D890FD}"/>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3D501271-9BDD-CA80-6E7A-EC3CF65C840B}"/>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16" name="텍스트 개체 틀 9">
            <a:extLst>
              <a:ext uri="{FF2B5EF4-FFF2-40B4-BE49-F238E27FC236}">
                <a16:creationId xmlns:a16="http://schemas.microsoft.com/office/drawing/2014/main" id="{E90781FB-92DA-0408-DB58-13150CFD1099}"/>
              </a:ext>
            </a:extLst>
          </p:cNvPr>
          <p:cNvSpPr>
            <a:spLocks noGrp="1"/>
          </p:cNvSpPr>
          <p:nvPr>
            <p:ph type="body" sz="quarter" idx="11"/>
          </p:nvPr>
        </p:nvSpPr>
        <p:spPr/>
        <p:txBody>
          <a:bodyPr/>
          <a:lstStyle/>
          <a:p>
            <a:r>
              <a:rPr lang="ko-KR" altLang="en-US"/>
              <a:t>지속가능경영 </a:t>
            </a:r>
            <a:r>
              <a:rPr lang="en-US" altLang="ko-KR"/>
              <a:t>&gt; </a:t>
            </a:r>
            <a:r>
              <a:rPr lang="ko-KR" altLang="en-US"/>
              <a:t>스마트건설 </a:t>
            </a:r>
            <a:r>
              <a:rPr lang="en-US" altLang="ko-KR"/>
              <a:t>&gt; </a:t>
            </a:r>
            <a:r>
              <a:rPr lang="ko-KR" altLang="en-US"/>
              <a:t>동영상 팝업 </a:t>
            </a:r>
          </a:p>
        </p:txBody>
      </p:sp>
      <p:sp>
        <p:nvSpPr>
          <p:cNvPr id="17" name="텍스트 개체 틀 11">
            <a:extLst>
              <a:ext uri="{FF2B5EF4-FFF2-40B4-BE49-F238E27FC236}">
                <a16:creationId xmlns:a16="http://schemas.microsoft.com/office/drawing/2014/main" id="{044F876F-167E-66C4-E396-488630DE7ED8}"/>
              </a:ext>
            </a:extLst>
          </p:cNvPr>
          <p:cNvSpPr>
            <a:spLocks noGrp="1"/>
          </p:cNvSpPr>
          <p:nvPr>
            <p:ph type="body" sz="quarter" idx="15"/>
          </p:nvPr>
        </p:nvSpPr>
        <p:spPr/>
        <p:txBody>
          <a:bodyPr/>
          <a:lstStyle/>
          <a:p>
            <a:r>
              <a:rPr lang="en-US" altLang="ko-KR"/>
              <a:t>https://www.cjenc.co.kr/kr/tech/smartcon.asp </a:t>
            </a:r>
            <a:endParaRPr lang="ko-KR" altLang="en-US"/>
          </a:p>
        </p:txBody>
      </p:sp>
      <p:sp>
        <p:nvSpPr>
          <p:cNvPr id="31" name="텍스트 개체 틀 4">
            <a:extLst>
              <a:ext uri="{FF2B5EF4-FFF2-40B4-BE49-F238E27FC236}">
                <a16:creationId xmlns:a16="http://schemas.microsoft.com/office/drawing/2014/main" id="{772219F3-E6D1-9CC3-2715-FD8F54A94517}"/>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32" name="텍스트 개체 틀 5">
            <a:extLst>
              <a:ext uri="{FF2B5EF4-FFF2-40B4-BE49-F238E27FC236}">
                <a16:creationId xmlns:a16="http://schemas.microsoft.com/office/drawing/2014/main" id="{2E790ED9-B839-5E76-D077-2996AE8E9726}"/>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10" name="텍스트 개체 틀 9">
            <a:extLst>
              <a:ext uri="{FF2B5EF4-FFF2-40B4-BE49-F238E27FC236}">
                <a16:creationId xmlns:a16="http://schemas.microsoft.com/office/drawing/2014/main" id="{B3C3378A-98F8-6F51-64CB-DC28AB38A154}"/>
              </a:ext>
            </a:extLst>
          </p:cNvPr>
          <p:cNvSpPr>
            <a:spLocks noGrp="1"/>
          </p:cNvSpPr>
          <p:nvPr>
            <p:ph type="body" sz="quarter" idx="19"/>
          </p:nvPr>
        </p:nvSpPr>
        <p:spPr/>
        <p:txBody>
          <a:bodyPr/>
          <a:lstStyle/>
          <a:p>
            <a:r>
              <a:rPr lang="ko-KR" altLang="en-US"/>
              <a:t>하</a:t>
            </a:r>
          </a:p>
        </p:txBody>
      </p:sp>
      <p:sp>
        <p:nvSpPr>
          <p:cNvPr id="27" name="텍스트 개체 틀 26">
            <a:extLst>
              <a:ext uri="{FF2B5EF4-FFF2-40B4-BE49-F238E27FC236}">
                <a16:creationId xmlns:a16="http://schemas.microsoft.com/office/drawing/2014/main" id="{A6CD6EA6-706B-B5A6-A761-31E75D6761B9}"/>
              </a:ext>
            </a:extLst>
          </p:cNvPr>
          <p:cNvSpPr>
            <a:spLocks noGrp="1"/>
          </p:cNvSpPr>
          <p:nvPr>
            <p:ph type="body" sz="quarter" idx="20"/>
          </p:nvPr>
        </p:nvSpPr>
        <p:spPr>
          <a:xfrm>
            <a:off x="631825" y="2146610"/>
            <a:ext cx="4104000" cy="467802"/>
          </a:xfrm>
        </p:spPr>
        <p:txBody>
          <a:bodyPr/>
          <a:lstStyle/>
          <a:p>
            <a:r>
              <a:rPr lang="ko-KR" altLang="en-US"/>
              <a:t>컨트롤 요소의 이름은 웹문서의 </a:t>
            </a:r>
            <a:r>
              <a:rPr lang="ko-KR" altLang="en-US" err="1"/>
              <a:t>주언어</a:t>
            </a:r>
            <a:r>
              <a:rPr lang="ko-KR" altLang="en-US"/>
              <a:t> 속성과 일치하는 언어로 제공하여 스크린 리더 사용자들이 콘텐츠를 쉽게 이해할 수 있도록 해야 함</a:t>
            </a:r>
            <a:endParaRPr lang="en-US" altLang="ko-KR"/>
          </a:p>
        </p:txBody>
      </p:sp>
      <p:grpSp>
        <p:nvGrpSpPr>
          <p:cNvPr id="13" name="그룹 12">
            <a:extLst>
              <a:ext uri="{FF2B5EF4-FFF2-40B4-BE49-F238E27FC236}">
                <a16:creationId xmlns:a16="http://schemas.microsoft.com/office/drawing/2014/main" id="{7E559BCF-C210-42AF-DC5F-D3F00B4A32D8}"/>
              </a:ext>
            </a:extLst>
          </p:cNvPr>
          <p:cNvGrpSpPr/>
          <p:nvPr/>
        </p:nvGrpSpPr>
        <p:grpSpPr>
          <a:xfrm>
            <a:off x="631521" y="3223943"/>
            <a:ext cx="4104304" cy="2724043"/>
            <a:chOff x="633404" y="2845589"/>
            <a:chExt cx="4104304" cy="2724043"/>
          </a:xfrm>
        </p:grpSpPr>
        <p:sp>
          <p:nvSpPr>
            <p:cNvPr id="14" name="TextBox 13">
              <a:extLst>
                <a:ext uri="{FF2B5EF4-FFF2-40B4-BE49-F238E27FC236}">
                  <a16:creationId xmlns:a16="http://schemas.microsoft.com/office/drawing/2014/main" id="{65C488FF-BEED-07B5-C95E-426B5DB3A03F}"/>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5" name="직사각형 14">
              <a:extLst>
                <a:ext uri="{FF2B5EF4-FFF2-40B4-BE49-F238E27FC236}">
                  <a16:creationId xmlns:a16="http://schemas.microsoft.com/office/drawing/2014/main" id="{F74BC08D-228C-C9E5-1D60-F593C7C9958E}"/>
                </a:ext>
              </a:extLst>
            </p:cNvPr>
            <p:cNvSpPr/>
            <p:nvPr/>
          </p:nvSpPr>
          <p:spPr>
            <a:xfrm>
              <a:off x="633404" y="3056792"/>
              <a:ext cx="4104000" cy="251284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&lt;button class="</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controls__item</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__control" type="button"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="play" </a:t>
              </a:r>
              <a:r>
                <a:rPr lang="en-US" altLang="ko-KR" sz="800" kern="0">
                  <a:latin typeface="Consolas" panose="020B0609020204030204" pitchFamily="49" charset="0"/>
                </a:rPr>
                <a:t>aria-pressed="false" </a:t>
              </a:r>
              <a:r>
                <a:rPr lang="en-US" altLang="ko-KR" sz="800" kern="0">
                  <a:latin typeface="Consolas" panose="020B0609020204030204" pitchFamily="49" charset="0"/>
                  <a:ea typeface="Spoqa Han Sans Neo Regular"/>
                </a:rPr>
                <a:t>aria-label="</a:t>
              </a:r>
              <a:r>
                <a:rPr lang="en-US" altLang="ko-KR" sz="800" b="1" kern="0">
                  <a:solidFill>
                    <a:srgbClr val="C00000"/>
                  </a:solidFill>
                  <a:latin typeface="Consolas" panose="020B0609020204030204" pitchFamily="49" charset="0"/>
                </a:rPr>
                <a:t>Play</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&lt;span class="label--pressed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en-US" altLang="ko-KR" sz="800" b="1" kern="0">
                  <a:solidFill>
                    <a:srgbClr val="C00000"/>
                  </a:solidFill>
                  <a:latin typeface="Consolas" panose="020B0609020204030204" pitchFamily="49" charset="0"/>
                </a:rPr>
                <a:t>Pause</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&lt;span class="label--not-pressed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en-US" altLang="ko-KR" sz="800" b="1" kern="0">
                  <a:solidFill>
                    <a:srgbClr val="C00000"/>
                  </a:solidFill>
                  <a:latin typeface="Consolas" panose="020B0609020204030204" pitchFamily="49" charset="0"/>
                </a:rPr>
                <a:t>Play</a:t>
              </a:r>
              <a:r>
                <a:rPr lang="en-US" altLang="ko-KR" sz="800" kern="0">
                  <a:latin typeface="Consolas" panose="020B0609020204030204" pitchFamily="49" charset="0"/>
                  <a:ea typeface="Spoqa Han Sans Neo Regular"/>
                </a:rPr>
                <a:t>&lt;/span&gt;</a:t>
              </a:r>
            </a:p>
            <a:p>
              <a:pPr defTabSz="144000">
                <a:lnSpc>
                  <a:spcPct val="110000"/>
                </a:lnSpc>
                <a:defRPr/>
              </a:pPr>
              <a:r>
                <a:rPr lang="en-US" altLang="ko-KR" sz="800" kern="0">
                  <a:latin typeface="Consolas" panose="020B0609020204030204" pitchFamily="49" charset="0"/>
                  <a:ea typeface="Spoqa Han Sans Neo Regular"/>
                </a:rPr>
                <a:t>&lt;/button&gt;</a:t>
              </a:r>
              <a:endParaRPr lang="ko-KR" altLang="en-US" sz="800" kern="0">
                <a:latin typeface="Consolas" panose="020B0609020204030204" pitchFamily="49" charset="0"/>
                <a:ea typeface="Spoqa Han Sans Neo Regular"/>
              </a:endParaRP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&lt;input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="seek" type="range" min="0" max="100" step="0.01" value="0" autocomplete="off" role="slider" aria-label=</a:t>
              </a:r>
              <a:r>
                <a:rPr lang="en-US" altLang="ko-KR" sz="800" kern="0">
                  <a:latin typeface="Consolas" panose="020B0609020204030204" pitchFamily="49" charset="0"/>
                </a:rPr>
                <a:t>"</a:t>
              </a:r>
              <a:r>
                <a:rPr lang="en-US" altLang="ko-KR" sz="800" b="1" kern="0">
                  <a:solidFill>
                    <a:srgbClr val="C00000"/>
                  </a:solidFill>
                  <a:latin typeface="Consolas" panose="020B0609020204030204" pitchFamily="49" charset="0"/>
                  <a:ea typeface="Spoqa Han Sans Neo Regular"/>
                </a:rPr>
                <a:t>Seek</a:t>
              </a:r>
              <a:r>
                <a:rPr lang="en-US" altLang="ko-KR" sz="800" kern="0">
                  <a:latin typeface="Consolas" panose="020B0609020204030204" pitchFamily="49" charset="0"/>
                </a:rPr>
                <a:t>"</a:t>
              </a:r>
              <a:r>
                <a:rPr lang="en-US" altLang="ko-KR" sz="800" kern="0">
                  <a:latin typeface="Consolas" panose="020B0609020204030204" pitchFamily="49" charset="0"/>
                  <a:ea typeface="Spoqa Han Sans Neo Regular"/>
                </a:rPr>
                <a:t> aria-</a:t>
              </a:r>
              <a:r>
                <a:rPr lang="en-US" altLang="ko-KR" sz="800" kern="0" err="1">
                  <a:latin typeface="Consolas" panose="020B0609020204030204" pitchFamily="49" charset="0"/>
                  <a:ea typeface="Spoqa Han Sans Neo Regular"/>
                </a:rPr>
                <a:t>valuemin</a:t>
              </a:r>
              <a:r>
                <a:rPr lang="en-US" altLang="ko-KR" sz="800" kern="0">
                  <a:latin typeface="Consolas" panose="020B0609020204030204" pitchFamily="49" charset="0"/>
                  <a:ea typeface="Spoqa Han Sans Neo Regular"/>
                </a:rPr>
                <a:t>="0" aria-</a:t>
              </a:r>
              <a:r>
                <a:rPr lang="en-US" altLang="ko-KR" sz="800" kern="0" err="1">
                  <a:latin typeface="Consolas" panose="020B0609020204030204" pitchFamily="49" charset="0"/>
                  <a:ea typeface="Spoqa Han Sans Neo Regular"/>
                </a:rPr>
                <a:t>valuemax</a:t>
              </a:r>
              <a:r>
                <a:rPr lang="en-US" altLang="ko-KR" sz="800" kern="0">
                  <a:latin typeface="Consolas" panose="020B0609020204030204" pitchFamily="49" charset="0"/>
                  <a:ea typeface="Spoqa Han Sans Neo Regular"/>
                </a:rPr>
                <a:t>="25.6" aria-</a:t>
              </a:r>
              <a:r>
                <a:rPr lang="en-US" altLang="ko-KR" sz="800" kern="0" err="1">
                  <a:latin typeface="Consolas" panose="020B0609020204030204" pitchFamily="49" charset="0"/>
                  <a:ea typeface="Spoqa Han Sans Neo Regular"/>
                </a:rPr>
                <a:t>valuenow</a:t>
              </a:r>
              <a:r>
                <a:rPr lang="en-US" altLang="ko-KR" sz="800" kern="0">
                  <a:latin typeface="Consolas" panose="020B0609020204030204" pitchFamily="49" charset="0"/>
                  <a:ea typeface="Spoqa Han Sans Neo Regular"/>
                </a:rPr>
                <a:t>="18.310474" id="plyr-seek-4154" aria-</a:t>
              </a:r>
              <a:r>
                <a:rPr lang="en-US" altLang="ko-KR" sz="800" kern="0" err="1">
                  <a:latin typeface="Consolas" panose="020B0609020204030204" pitchFamily="49" charset="0"/>
                  <a:ea typeface="Spoqa Han Sans Neo Regular"/>
                </a:rPr>
                <a:t>valuetext</a:t>
              </a:r>
              <a:r>
                <a:rPr lang="en-US" altLang="ko-KR" sz="800" kern="0">
                  <a:latin typeface="Consolas" panose="020B0609020204030204" pitchFamily="49" charset="0"/>
                  <a:ea typeface="Spoqa Han Sans Neo Regular"/>
                </a:rPr>
                <a:t>="00:18 of 00:25" style="--value: 71.53%;" seek-value="32.4375"&gt;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&lt;span class="label--pressed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en-US" altLang="ko-KR" sz="800" b="1" kern="0">
                  <a:solidFill>
                    <a:srgbClr val="C00000"/>
                  </a:solidFill>
                  <a:latin typeface="Consolas" panose="020B0609020204030204" pitchFamily="49" charset="0"/>
                </a:rPr>
                <a:t>Unmute</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&lt;span class="label--not-pressed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en-US" altLang="ko-KR" sz="800" b="1" kern="0">
                  <a:solidFill>
                    <a:srgbClr val="C00000"/>
                  </a:solidFill>
                  <a:latin typeface="Consolas" panose="020B0609020204030204" pitchFamily="49" charset="0"/>
                </a:rPr>
                <a:t>Mute</a:t>
              </a:r>
              <a:r>
                <a:rPr lang="en-US" altLang="ko-KR" sz="800" kern="0">
                  <a:latin typeface="Consolas" panose="020B0609020204030204" pitchFamily="49" charset="0"/>
                  <a:ea typeface="Spoqa Han Sans Neo Regular"/>
                </a:rPr>
                <a:t>&lt;/span&gt;</a:t>
              </a:r>
            </a:p>
            <a:p>
              <a:pPr lvl="0" defTabSz="144000">
                <a:lnSpc>
                  <a:spcPct val="110000"/>
                </a:lnSpc>
                <a:defRPr/>
              </a:pPr>
              <a:endParaRPr lang="en-US" altLang="ko-KR" sz="800" kern="0">
                <a:latin typeface="Consolas" panose="020B0609020204030204" pitchFamily="49" charset="0"/>
                <a:ea typeface="Spoqa Han Sans Neo Regular"/>
              </a:endParaRPr>
            </a:p>
          </p:txBody>
        </p:sp>
      </p:grpSp>
      <p:pic>
        <p:nvPicPr>
          <p:cNvPr id="22" name="그림 21">
            <a:extLst>
              <a:ext uri="{FF2B5EF4-FFF2-40B4-BE49-F238E27FC236}">
                <a16:creationId xmlns:a16="http://schemas.microsoft.com/office/drawing/2014/main" id="{B77B93C2-6833-B161-FE4B-34AB8DCC7B66}"/>
              </a:ext>
            </a:extLst>
          </p:cNvPr>
          <p:cNvPicPr>
            <a:picLocks noChangeAspect="1"/>
          </p:cNvPicPr>
          <p:nvPr/>
        </p:nvPicPr>
        <p:blipFill>
          <a:blip r:embed="rId3"/>
          <a:stretch>
            <a:fillRect/>
          </a:stretch>
        </p:blipFill>
        <p:spPr>
          <a:xfrm>
            <a:off x="5104034" y="2789082"/>
            <a:ext cx="4201112" cy="2577695"/>
          </a:xfrm>
          <a:prstGeom prst="rect">
            <a:avLst/>
          </a:prstGeom>
        </p:spPr>
      </p:pic>
      <p:sp>
        <p:nvSpPr>
          <p:cNvPr id="23" name="직사각형 22">
            <a:extLst>
              <a:ext uri="{FF2B5EF4-FFF2-40B4-BE49-F238E27FC236}">
                <a16:creationId xmlns:a16="http://schemas.microsoft.com/office/drawing/2014/main" id="{38B4E2E6-BCA6-001D-974D-6D6CC02A00A6}"/>
              </a:ext>
            </a:extLst>
          </p:cNvPr>
          <p:cNvSpPr/>
          <p:nvPr/>
        </p:nvSpPr>
        <p:spPr>
          <a:xfrm>
            <a:off x="5134775" y="4993980"/>
            <a:ext cx="475700"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4" name="직사각형 23">
            <a:extLst>
              <a:ext uri="{FF2B5EF4-FFF2-40B4-BE49-F238E27FC236}">
                <a16:creationId xmlns:a16="http://schemas.microsoft.com/office/drawing/2014/main" id="{BDCF94D9-DBDA-B927-40C8-7C9CE79C2D8B}"/>
              </a:ext>
            </a:extLst>
          </p:cNvPr>
          <p:cNvSpPr/>
          <p:nvPr/>
        </p:nvSpPr>
        <p:spPr>
          <a:xfrm>
            <a:off x="8574575" y="4993980"/>
            <a:ext cx="393141"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6" name="TextBox 25">
            <a:extLst>
              <a:ext uri="{FF2B5EF4-FFF2-40B4-BE49-F238E27FC236}">
                <a16:creationId xmlns:a16="http://schemas.microsoft.com/office/drawing/2014/main" id="{78CA95DC-6D23-5C1E-25FD-A53A32D9FE2E}"/>
              </a:ext>
            </a:extLst>
          </p:cNvPr>
          <p:cNvSpPr txBox="1"/>
          <p:nvPr/>
        </p:nvSpPr>
        <p:spPr>
          <a:xfrm>
            <a:off x="215900" y="6141794"/>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개선 방안 다음 장에 계속</a:t>
            </a:r>
            <a:endParaRPr lang="ko-KR" altLang="en-US" b="1" i="1"/>
          </a:p>
        </p:txBody>
      </p:sp>
    </p:spTree>
    <p:extLst>
      <p:ext uri="{BB962C8B-B14F-4D97-AF65-F5344CB8AC3E}">
        <p14:creationId xmlns:p14="http://schemas.microsoft.com/office/powerpoint/2010/main" val="1685289022"/>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8550-9454-1D2C-81BA-AC4A8BA467F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025D8A4-8293-49FC-15C8-1A96AD14D1A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6" name="그룹 5">
            <a:extLst>
              <a:ext uri="{FF2B5EF4-FFF2-40B4-BE49-F238E27FC236}">
                <a16:creationId xmlns:a16="http://schemas.microsoft.com/office/drawing/2014/main" id="{C27FD8E3-83C3-2FF8-A766-07B9EA992675}"/>
              </a:ext>
            </a:extLst>
          </p:cNvPr>
          <p:cNvGrpSpPr/>
          <p:nvPr/>
        </p:nvGrpSpPr>
        <p:grpSpPr>
          <a:xfrm>
            <a:off x="631209" y="3290944"/>
            <a:ext cx="4104304" cy="1044866"/>
            <a:chOff x="631825" y="4319397"/>
            <a:chExt cx="4104304" cy="1044866"/>
          </a:xfrm>
        </p:grpSpPr>
        <p:sp>
          <p:nvSpPr>
            <p:cNvPr id="7" name="TextBox 6">
              <a:extLst>
                <a:ext uri="{FF2B5EF4-FFF2-40B4-BE49-F238E27FC236}">
                  <a16:creationId xmlns:a16="http://schemas.microsoft.com/office/drawing/2014/main" id="{8734825F-9083-EC1E-E0B0-544AF7853ED5}"/>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13" name="직사각형 12">
              <a:extLst>
                <a:ext uri="{FF2B5EF4-FFF2-40B4-BE49-F238E27FC236}">
                  <a16:creationId xmlns:a16="http://schemas.microsoft.com/office/drawing/2014/main" id="{B86EC542-2F5C-4A38-629C-FDF22CBBC349}"/>
                </a:ext>
              </a:extLst>
            </p:cNvPr>
            <p:cNvSpPr/>
            <p:nvPr/>
          </p:nvSpPr>
          <p:spPr>
            <a:xfrm>
              <a:off x="631825" y="4530600"/>
              <a:ext cx="4104000" cy="833663"/>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r>
                <a:rPr lang="en-US" altLang="ko-KR" sz="800">
                  <a:solidFill>
                    <a:srgbClr val="1F1F1F"/>
                  </a:solidFill>
                  <a:latin typeface="Consolas" panose="020B0609020204030204" pitchFamily="49" charset="0"/>
                </a:rPr>
                <a:t>.link-area .</a:t>
              </a:r>
              <a:r>
                <a:rPr lang="en-US" altLang="ko-KR" sz="800" err="1">
                  <a:solidFill>
                    <a:srgbClr val="1F1F1F"/>
                  </a:solidFill>
                  <a:latin typeface="Consolas" panose="020B0609020204030204" pitchFamily="49" charset="0"/>
                </a:rPr>
                <a:t>cont</a:t>
              </a:r>
              <a:r>
                <a:rPr lang="en-US" altLang="ko-KR" sz="800">
                  <a:solidFill>
                    <a:srgbClr val="1F1F1F"/>
                  </a:solidFill>
                  <a:latin typeface="Consolas" panose="020B0609020204030204" pitchFamily="49" charset="0"/>
                </a:rPr>
                <a:t> .type1 {</a:t>
              </a:r>
            </a:p>
            <a:p>
              <a:r>
                <a:rPr lang="en-US" altLang="ko-KR" sz="800">
                  <a:solidFill>
                    <a:srgbClr val="1F1F1F"/>
                  </a:solidFill>
                  <a:latin typeface="Consolas" panose="020B0609020204030204" pitchFamily="49" charset="0"/>
                </a:rPr>
                <a:t>    padding: 30px 0;</a:t>
              </a:r>
            </a:p>
            <a:p>
              <a:r>
                <a:rPr lang="en-US" altLang="ko-KR" sz="800">
                  <a:solidFill>
                    <a:srgbClr val="1F1F1F"/>
                  </a:solidFill>
                  <a:latin typeface="Consolas" panose="020B0609020204030204" pitchFamily="49" charset="0"/>
                </a:rPr>
                <a:t>    background-color: </a:t>
              </a:r>
              <a:r>
                <a:rPr lang="en-US" altLang="ko-KR" sz="800" err="1">
                  <a:solidFill>
                    <a:srgbClr val="1F1F1F"/>
                  </a:solidFill>
                  <a:latin typeface="Consolas" panose="020B0609020204030204" pitchFamily="49" charset="0"/>
                </a:rPr>
                <a:t>rgba</a:t>
              </a:r>
              <a:r>
                <a:rPr lang="en-US" altLang="ko-KR" sz="800">
                  <a:solidFill>
                    <a:srgbClr val="1F1F1F"/>
                  </a:solidFill>
                  <a:latin typeface="Consolas" panose="020B0609020204030204" pitchFamily="49" charset="0"/>
                </a:rPr>
                <a:t>(237, 237, 237, 0.5);</a:t>
              </a:r>
            </a:p>
            <a:p>
              <a:r>
                <a:rPr lang="en-US" altLang="ko-KR" sz="800">
                  <a:solidFill>
                    <a:schemeClr val="accent1"/>
                  </a:solidFill>
                  <a:latin typeface="Consolas" panose="020B0609020204030204" pitchFamily="49" charset="0"/>
                </a:rPr>
                <a:t>    </a:t>
              </a:r>
              <a:r>
                <a:rPr lang="en-US" altLang="ko-KR" sz="800" b="1">
                  <a:solidFill>
                    <a:schemeClr val="accent1"/>
                  </a:solidFill>
                  <a:latin typeface="Consolas" panose="020B0609020204030204" pitchFamily="49" charset="0"/>
                </a:rPr>
                <a:t>outline-offset: -1px;</a:t>
              </a:r>
            </a:p>
            <a:p>
              <a:r>
                <a:rPr lang="en-US" altLang="ko-KR" sz="800">
                  <a:solidFill>
                    <a:srgbClr val="1F1F1F"/>
                  </a:solidFill>
                  <a:latin typeface="Consolas" panose="020B0609020204030204" pitchFamily="49" charset="0"/>
                </a:rPr>
                <a:t>}</a:t>
              </a:r>
              <a:endParaRPr lang="en-US" altLang="ko-KR" sz="800">
                <a:solidFill>
                  <a:schemeClr val="tx1">
                    <a:lumMod val="95000"/>
                    <a:lumOff val="5000"/>
                  </a:schemeClr>
                </a:solidFill>
                <a:latin typeface="Consolas" panose="020B0609020204030204" pitchFamily="49" charset="0"/>
              </a:endParaRPr>
            </a:p>
          </p:txBody>
        </p:sp>
      </p:grpSp>
      <p:pic>
        <p:nvPicPr>
          <p:cNvPr id="9" name="그림 8">
            <a:extLst>
              <a:ext uri="{FF2B5EF4-FFF2-40B4-BE49-F238E27FC236}">
                <a16:creationId xmlns:a16="http://schemas.microsoft.com/office/drawing/2014/main" id="{834B06C8-E77F-EF51-3C73-0C082AF1C4B1}"/>
              </a:ext>
            </a:extLst>
          </p:cNvPr>
          <p:cNvPicPr>
            <a:picLocks noChangeAspect="1"/>
          </p:cNvPicPr>
          <p:nvPr/>
        </p:nvPicPr>
        <p:blipFill>
          <a:blip r:embed="rId2"/>
          <a:stretch>
            <a:fillRect/>
          </a:stretch>
        </p:blipFill>
        <p:spPr>
          <a:xfrm>
            <a:off x="5168900" y="3683557"/>
            <a:ext cx="4077558" cy="1062409"/>
          </a:xfrm>
          <a:prstGeom prst="rect">
            <a:avLst/>
          </a:prstGeom>
        </p:spPr>
      </p:pic>
      <p:sp>
        <p:nvSpPr>
          <p:cNvPr id="14" name="텍스트 개체 틀 9">
            <a:extLst>
              <a:ext uri="{FF2B5EF4-FFF2-40B4-BE49-F238E27FC236}">
                <a16:creationId xmlns:a16="http://schemas.microsoft.com/office/drawing/2014/main" id="{8C8915BD-0030-62F3-43C1-1299E25D6AC8}"/>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16" name="텍스트 개체 틀 11">
            <a:extLst>
              <a:ext uri="{FF2B5EF4-FFF2-40B4-BE49-F238E27FC236}">
                <a16:creationId xmlns:a16="http://schemas.microsoft.com/office/drawing/2014/main" id="{DFB08EE5-C780-1428-C0FB-FBCD926EC62A}"/>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17" name="텍스트 개체 틀 14">
            <a:extLst>
              <a:ext uri="{FF2B5EF4-FFF2-40B4-BE49-F238E27FC236}">
                <a16:creationId xmlns:a16="http://schemas.microsoft.com/office/drawing/2014/main" id="{29055A2B-C813-BCE3-A507-2809CBCB658B}"/>
              </a:ext>
            </a:extLst>
          </p:cNvPr>
          <p:cNvSpPr>
            <a:spLocks noGrp="1"/>
          </p:cNvSpPr>
          <p:nvPr>
            <p:ph type="body" sz="quarter" idx="16"/>
          </p:nvPr>
        </p:nvSpPr>
        <p:spPr>
          <a:xfrm>
            <a:off x="1265556" y="1197526"/>
            <a:ext cx="8224519" cy="194400"/>
          </a:xfrm>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18" name="텍스트 개체 틀 10">
            <a:extLst>
              <a:ext uri="{FF2B5EF4-FFF2-40B4-BE49-F238E27FC236}">
                <a16:creationId xmlns:a16="http://schemas.microsoft.com/office/drawing/2014/main" id="{BF9CB868-7A9B-7B69-1978-881F3C74CFBD}"/>
              </a:ext>
            </a:extLst>
          </p:cNvPr>
          <p:cNvSpPr>
            <a:spLocks noGrp="1"/>
          </p:cNvSpPr>
          <p:nvPr>
            <p:ph type="body" sz="quarter" idx="14"/>
          </p:nvPr>
        </p:nvSpPr>
        <p:spPr>
          <a:xfrm>
            <a:off x="1265556" y="1391926"/>
            <a:ext cx="6567444" cy="331200"/>
          </a:xfrm>
        </p:spPr>
        <p:txBody>
          <a:bodyPr/>
          <a:lstStyle/>
          <a:p>
            <a:r>
              <a:rPr lang="ko-KR" altLang="en-US"/>
              <a:t>초점 또는 키보드의 위치를 나타내는 요소가 시각적으로 표시되지 않은 경우</a:t>
            </a:r>
          </a:p>
        </p:txBody>
      </p:sp>
      <p:sp>
        <p:nvSpPr>
          <p:cNvPr id="19" name="텍스트 개체 틀 20">
            <a:extLst>
              <a:ext uri="{FF2B5EF4-FFF2-40B4-BE49-F238E27FC236}">
                <a16:creationId xmlns:a16="http://schemas.microsoft.com/office/drawing/2014/main" id="{B74B5F25-500B-47B4-7F6C-A553B9D7D4F4}"/>
              </a:ext>
            </a:extLst>
          </p:cNvPr>
          <p:cNvSpPr>
            <a:spLocks noGrp="1"/>
          </p:cNvSpPr>
          <p:nvPr>
            <p:ph type="body" sz="quarter" idx="19"/>
          </p:nvPr>
        </p:nvSpPr>
        <p:spPr>
          <a:xfrm>
            <a:off x="8409000" y="1391926"/>
            <a:ext cx="1080000" cy="331200"/>
          </a:xfrm>
        </p:spPr>
        <p:txBody>
          <a:bodyPr/>
          <a:lstStyle/>
          <a:p>
            <a:r>
              <a:rPr lang="ko-KR" altLang="en-US"/>
              <a:t>상</a:t>
            </a:r>
          </a:p>
        </p:txBody>
      </p:sp>
      <p:sp>
        <p:nvSpPr>
          <p:cNvPr id="26" name="텍스트 개체 틀 19">
            <a:extLst>
              <a:ext uri="{FF2B5EF4-FFF2-40B4-BE49-F238E27FC236}">
                <a16:creationId xmlns:a16="http://schemas.microsoft.com/office/drawing/2014/main" id="{586FA1D3-77A9-98D6-F88B-488257BF3280}"/>
              </a:ext>
            </a:extLst>
          </p:cNvPr>
          <p:cNvSpPr>
            <a:spLocks noGrp="1"/>
          </p:cNvSpPr>
          <p:nvPr>
            <p:ph type="body" sz="quarter" idx="20"/>
          </p:nvPr>
        </p:nvSpPr>
        <p:spPr>
          <a:xfrm>
            <a:off x="631825" y="2146300"/>
            <a:ext cx="4103688" cy="304800"/>
          </a:xfrm>
        </p:spPr>
        <p:txBody>
          <a:bodyPr/>
          <a:lstStyle/>
          <a:p>
            <a:pPr lvl="0"/>
            <a:r>
              <a:rPr lang="ko-KR" altLang="en-US"/>
              <a:t>링크를 담고 있는 영역과 인접 영역의 중첩으로 인해 초점을 시각적으로 명확하게 변별할 수 없음</a:t>
            </a:r>
          </a:p>
          <a:p>
            <a:pPr lvl="1"/>
            <a:r>
              <a:rPr lang="ko-KR" altLang="en-US"/>
              <a:t>링크의 </a:t>
            </a:r>
            <a:r>
              <a:rPr lang="en-US" altLang="ko-KR"/>
              <a:t>outline-offset </a:t>
            </a:r>
            <a:r>
              <a:rPr lang="ko-KR" altLang="en-US"/>
              <a:t>스타일을 조정하여 키보드 초점이 시각적으로 명확하게 변별될 수 있도록 해야 함</a:t>
            </a:r>
            <a:endParaRPr lang="en-US" altLang="ko-KR"/>
          </a:p>
        </p:txBody>
      </p:sp>
      <p:sp>
        <p:nvSpPr>
          <p:cNvPr id="3" name="직사각형 2">
            <a:extLst>
              <a:ext uri="{FF2B5EF4-FFF2-40B4-BE49-F238E27FC236}">
                <a16:creationId xmlns:a16="http://schemas.microsoft.com/office/drawing/2014/main" id="{E338D7C6-D45E-5900-CC35-016E41BC880E}"/>
              </a:ext>
            </a:extLst>
          </p:cNvPr>
          <p:cNvSpPr/>
          <p:nvPr/>
        </p:nvSpPr>
        <p:spPr>
          <a:xfrm>
            <a:off x="6576061" y="3915897"/>
            <a:ext cx="1227024" cy="32815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975391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8DED-0347-7439-2495-2A55ADEFF8B8}"/>
            </a:ext>
          </a:extLst>
        </p:cNvPr>
        <p:cNvGrpSpPr/>
        <p:nvPr/>
      </p:nvGrpSpPr>
      <p:grpSpPr>
        <a:xfrm>
          <a:off x="0" y="0"/>
          <a:ext cx="0" cy="0"/>
          <a:chOff x="0" y="0"/>
          <a:chExt cx="0" cy="0"/>
        </a:xfrm>
      </p:grpSpPr>
      <p:sp>
        <p:nvSpPr>
          <p:cNvPr id="18" name="제목 1">
            <a:extLst>
              <a:ext uri="{FF2B5EF4-FFF2-40B4-BE49-F238E27FC236}">
                <a16:creationId xmlns:a16="http://schemas.microsoft.com/office/drawing/2014/main" id="{2CE32264-4FAB-C805-A563-872E69491EC3}"/>
              </a:ext>
            </a:extLst>
          </p:cNvPr>
          <p:cNvSpPr>
            <a:spLocks noGrp="1"/>
          </p:cNvSpPr>
          <p:nvPr>
            <p:ph type="title"/>
          </p:nvPr>
        </p:nvSpPr>
        <p:spPr/>
        <p:txBody>
          <a:bodyPr/>
          <a:lstStyle/>
          <a:p>
            <a:r>
              <a:rPr lang="en-US" altLang="ko-KR"/>
              <a:t>2. </a:t>
            </a:r>
            <a:r>
              <a:rPr lang="ko-KR" altLang="en-US"/>
              <a:t>전문가 진단 </a:t>
            </a:r>
            <a:r>
              <a:rPr lang="en-US" altLang="ko-KR"/>
              <a:t>- 2)</a:t>
            </a:r>
            <a:r>
              <a:rPr lang="ko-KR" altLang="en-US"/>
              <a:t>상세 진단 결과</a:t>
            </a:r>
          </a:p>
        </p:txBody>
      </p:sp>
      <p:sp>
        <p:nvSpPr>
          <p:cNvPr id="16" name="텍스트 개체 틀 9">
            <a:extLst>
              <a:ext uri="{FF2B5EF4-FFF2-40B4-BE49-F238E27FC236}">
                <a16:creationId xmlns:a16="http://schemas.microsoft.com/office/drawing/2014/main" id="{61027E10-4119-59FC-91F3-CEEB6FC7674C}"/>
              </a:ext>
            </a:extLst>
          </p:cNvPr>
          <p:cNvSpPr>
            <a:spLocks noGrp="1"/>
          </p:cNvSpPr>
          <p:nvPr>
            <p:ph type="body" sz="quarter" idx="11"/>
          </p:nvPr>
        </p:nvSpPr>
        <p:spPr/>
        <p:txBody>
          <a:bodyPr/>
          <a:lstStyle/>
          <a:p>
            <a:r>
              <a:rPr lang="ko-KR" altLang="en-US"/>
              <a:t>지속가능경영 </a:t>
            </a:r>
            <a:r>
              <a:rPr lang="en-US" altLang="ko-KR"/>
              <a:t>&gt; </a:t>
            </a:r>
            <a:r>
              <a:rPr lang="ko-KR" altLang="en-US"/>
              <a:t>스마트건설 </a:t>
            </a:r>
            <a:r>
              <a:rPr lang="en-US" altLang="ko-KR"/>
              <a:t>&gt; </a:t>
            </a:r>
            <a:r>
              <a:rPr lang="ko-KR" altLang="en-US"/>
              <a:t>동영상 팝업 </a:t>
            </a:r>
          </a:p>
        </p:txBody>
      </p:sp>
      <p:sp>
        <p:nvSpPr>
          <p:cNvPr id="17" name="텍스트 개체 틀 11">
            <a:extLst>
              <a:ext uri="{FF2B5EF4-FFF2-40B4-BE49-F238E27FC236}">
                <a16:creationId xmlns:a16="http://schemas.microsoft.com/office/drawing/2014/main" id="{195E8D52-DBF4-8FA5-12A2-EC8D0C71E764}"/>
              </a:ext>
            </a:extLst>
          </p:cNvPr>
          <p:cNvSpPr>
            <a:spLocks noGrp="1"/>
          </p:cNvSpPr>
          <p:nvPr>
            <p:ph type="body" sz="quarter" idx="15"/>
          </p:nvPr>
        </p:nvSpPr>
        <p:spPr/>
        <p:txBody>
          <a:bodyPr/>
          <a:lstStyle/>
          <a:p>
            <a:r>
              <a:rPr lang="en-US" altLang="ko-KR"/>
              <a:t>https://www.cjenc.co.kr/kr/tech/smartcon.asp </a:t>
            </a:r>
            <a:endParaRPr lang="ko-KR" altLang="en-US"/>
          </a:p>
        </p:txBody>
      </p:sp>
      <p:sp>
        <p:nvSpPr>
          <p:cNvPr id="3" name="텍스트 개체 틀 2">
            <a:extLst>
              <a:ext uri="{FF2B5EF4-FFF2-40B4-BE49-F238E27FC236}">
                <a16:creationId xmlns:a16="http://schemas.microsoft.com/office/drawing/2014/main" id="{C406A8CB-1724-1202-9436-2E40B5DD10D1}"/>
              </a:ext>
            </a:extLst>
          </p:cNvPr>
          <p:cNvSpPr>
            <a:spLocks noGrp="1"/>
          </p:cNvSpPr>
          <p:nvPr>
            <p:ph type="body" sz="quarter" idx="19"/>
          </p:nvPr>
        </p:nvSpPr>
        <p:spPr/>
        <p:txBody>
          <a:bodyPr/>
          <a:lstStyle/>
          <a:p>
            <a:r>
              <a:rPr lang="ko-KR" altLang="en-US"/>
              <a:t>하</a:t>
            </a:r>
          </a:p>
        </p:txBody>
      </p:sp>
      <p:grpSp>
        <p:nvGrpSpPr>
          <p:cNvPr id="4" name="그룹 3">
            <a:extLst>
              <a:ext uri="{FF2B5EF4-FFF2-40B4-BE49-F238E27FC236}">
                <a16:creationId xmlns:a16="http://schemas.microsoft.com/office/drawing/2014/main" id="{E735C432-E02C-55A4-5D38-B7C6945BFEC8}"/>
              </a:ext>
            </a:extLst>
          </p:cNvPr>
          <p:cNvGrpSpPr/>
          <p:nvPr/>
        </p:nvGrpSpPr>
        <p:grpSpPr>
          <a:xfrm>
            <a:off x="632796" y="2724957"/>
            <a:ext cx="4104304" cy="2726416"/>
            <a:chOff x="631825" y="4319397"/>
            <a:chExt cx="4104304" cy="2726416"/>
          </a:xfrm>
        </p:grpSpPr>
        <p:sp>
          <p:nvSpPr>
            <p:cNvPr id="7" name="TextBox 6">
              <a:extLst>
                <a:ext uri="{FF2B5EF4-FFF2-40B4-BE49-F238E27FC236}">
                  <a16:creationId xmlns:a16="http://schemas.microsoft.com/office/drawing/2014/main" id="{E9956A08-1AC5-E69E-7273-781F145D8280}"/>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8" name="직사각형 7">
              <a:extLst>
                <a:ext uri="{FF2B5EF4-FFF2-40B4-BE49-F238E27FC236}">
                  <a16:creationId xmlns:a16="http://schemas.microsoft.com/office/drawing/2014/main" id="{8C2347FB-BF28-9F8D-80AD-0FA837C485FB}"/>
                </a:ext>
              </a:extLst>
            </p:cNvPr>
            <p:cNvSpPr/>
            <p:nvPr/>
          </p:nvSpPr>
          <p:spPr>
            <a:xfrm>
              <a:off x="631825" y="4530600"/>
              <a:ext cx="4104000" cy="251521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&lt;button class="</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controls__item</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__control" type="button"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="play" </a:t>
              </a:r>
              <a:r>
                <a:rPr lang="en-US" altLang="ko-KR" sz="800" kern="0">
                  <a:latin typeface="Consolas" panose="020B0609020204030204" pitchFamily="49" charset="0"/>
                </a:rPr>
                <a:t>aria-pressed="false" </a:t>
              </a:r>
              <a:r>
                <a:rPr lang="en-US" altLang="ko-KR" sz="800" kern="0">
                  <a:latin typeface="Consolas" panose="020B0609020204030204" pitchFamily="49" charset="0"/>
                  <a:ea typeface="Spoqa Han Sans Neo Regular"/>
                </a:rPr>
                <a:t>aria-label="</a:t>
              </a:r>
              <a:r>
                <a:rPr lang="ko-KR" altLang="en-US" sz="800" b="1" kern="0">
                  <a:solidFill>
                    <a:schemeClr val="accent1"/>
                  </a:solidFill>
                  <a:latin typeface="Consolas" panose="020B0609020204030204" pitchFamily="49" charset="0"/>
                </a:rPr>
                <a:t>재생</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&lt;span class="label--pressed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ko-KR" altLang="en-US" sz="800" b="1" kern="0">
                  <a:solidFill>
                    <a:schemeClr val="accent1"/>
                  </a:solidFill>
                  <a:latin typeface="Consolas" panose="020B0609020204030204" pitchFamily="49" charset="0"/>
                </a:rPr>
                <a:t>정지</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&lt;span class="label--not-pressed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ko-KR" altLang="en-US" sz="800" b="1" kern="0">
                  <a:solidFill>
                    <a:schemeClr val="accent1"/>
                  </a:solidFill>
                  <a:latin typeface="Consolas" panose="020B0609020204030204" pitchFamily="49" charset="0"/>
                </a:rPr>
                <a:t>재생</a:t>
              </a:r>
              <a:r>
                <a:rPr lang="en-US" altLang="ko-KR" sz="800" kern="0">
                  <a:latin typeface="Consolas" panose="020B0609020204030204" pitchFamily="49" charset="0"/>
                  <a:ea typeface="Spoqa Han Sans Neo Regular"/>
                </a:rPr>
                <a:t>&lt;/span&gt;</a:t>
              </a:r>
            </a:p>
            <a:p>
              <a:pPr defTabSz="144000">
                <a:lnSpc>
                  <a:spcPct val="110000"/>
                </a:lnSpc>
                <a:defRPr/>
              </a:pPr>
              <a:r>
                <a:rPr lang="en-US" altLang="ko-KR" sz="800" kern="0">
                  <a:latin typeface="Consolas" panose="020B0609020204030204" pitchFamily="49" charset="0"/>
                  <a:ea typeface="Spoqa Han Sans Neo Regular"/>
                </a:rPr>
                <a:t>&lt;/button&gt;</a:t>
              </a:r>
              <a:endParaRPr lang="ko-KR" altLang="en-US" sz="800" kern="0">
                <a:latin typeface="Consolas" panose="020B0609020204030204" pitchFamily="49" charset="0"/>
                <a:ea typeface="Spoqa Han Sans Neo Regular"/>
              </a:endParaRP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&lt;input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="seek" type="range" min="0" max="100" step="0.01" value="0" autocomplete="off" role="slider" aria-label=</a:t>
              </a:r>
              <a:r>
                <a:rPr lang="en-US" altLang="ko-KR" sz="800" kern="0">
                  <a:latin typeface="Consolas" panose="020B0609020204030204" pitchFamily="49" charset="0"/>
                </a:rPr>
                <a:t>"</a:t>
              </a:r>
              <a:r>
                <a:rPr lang="ko-KR" altLang="en-US" sz="800" b="1" kern="0">
                  <a:solidFill>
                    <a:schemeClr val="accent1"/>
                  </a:solidFill>
                  <a:latin typeface="Consolas" panose="020B0609020204030204" pitchFamily="49" charset="0"/>
                </a:rPr>
                <a:t>탐색</a:t>
              </a:r>
              <a:r>
                <a:rPr lang="en-US" altLang="ko-KR" sz="800" kern="0">
                  <a:latin typeface="Consolas" panose="020B0609020204030204" pitchFamily="49" charset="0"/>
                </a:rPr>
                <a:t>"</a:t>
              </a:r>
              <a:r>
                <a:rPr lang="en-US" altLang="ko-KR" sz="800" kern="0">
                  <a:latin typeface="Consolas" panose="020B0609020204030204" pitchFamily="49" charset="0"/>
                  <a:ea typeface="Spoqa Han Sans Neo Regular"/>
                </a:rPr>
                <a:t> aria-</a:t>
              </a:r>
              <a:r>
                <a:rPr lang="en-US" altLang="ko-KR" sz="800" kern="0" err="1">
                  <a:latin typeface="Consolas" panose="020B0609020204030204" pitchFamily="49" charset="0"/>
                  <a:ea typeface="Spoqa Han Sans Neo Regular"/>
                </a:rPr>
                <a:t>valuemin</a:t>
              </a:r>
              <a:r>
                <a:rPr lang="en-US" altLang="ko-KR" sz="800" kern="0">
                  <a:latin typeface="Consolas" panose="020B0609020204030204" pitchFamily="49" charset="0"/>
                  <a:ea typeface="Spoqa Han Sans Neo Regular"/>
                </a:rPr>
                <a:t>="0" aria-</a:t>
              </a:r>
              <a:r>
                <a:rPr lang="en-US" altLang="ko-KR" sz="800" kern="0" err="1">
                  <a:latin typeface="Consolas" panose="020B0609020204030204" pitchFamily="49" charset="0"/>
                  <a:ea typeface="Spoqa Han Sans Neo Regular"/>
                </a:rPr>
                <a:t>valuemax</a:t>
              </a:r>
              <a:r>
                <a:rPr lang="en-US" altLang="ko-KR" sz="800" kern="0">
                  <a:latin typeface="Consolas" panose="020B0609020204030204" pitchFamily="49" charset="0"/>
                  <a:ea typeface="Spoqa Han Sans Neo Regular"/>
                </a:rPr>
                <a:t>="25.6" aria-</a:t>
              </a:r>
              <a:r>
                <a:rPr lang="en-US" altLang="ko-KR" sz="800" kern="0" err="1">
                  <a:latin typeface="Consolas" panose="020B0609020204030204" pitchFamily="49" charset="0"/>
                  <a:ea typeface="Spoqa Han Sans Neo Regular"/>
                </a:rPr>
                <a:t>valuenow</a:t>
              </a:r>
              <a:r>
                <a:rPr lang="en-US" altLang="ko-KR" sz="800" kern="0">
                  <a:latin typeface="Consolas" panose="020B0609020204030204" pitchFamily="49" charset="0"/>
                  <a:ea typeface="Spoqa Han Sans Neo Regular"/>
                </a:rPr>
                <a:t>="18.310474" id="plyr-seek-4154" aria-</a:t>
              </a:r>
              <a:r>
                <a:rPr lang="en-US" altLang="ko-KR" sz="800" kern="0" err="1">
                  <a:latin typeface="Consolas" panose="020B0609020204030204" pitchFamily="49" charset="0"/>
                  <a:ea typeface="Spoqa Han Sans Neo Regular"/>
                </a:rPr>
                <a:t>valuetext</a:t>
              </a:r>
              <a:r>
                <a:rPr lang="en-US" altLang="ko-KR" sz="800" kern="0">
                  <a:latin typeface="Consolas" panose="020B0609020204030204" pitchFamily="49" charset="0"/>
                  <a:ea typeface="Spoqa Han Sans Neo Regular"/>
                </a:rPr>
                <a:t>="00:18 of 00:25" style="--value: 71.53%;" seek-value="32.4375"&gt;</a:t>
              </a:r>
            </a:p>
            <a:p>
              <a:pPr lvl="0" defTabSz="144000">
                <a:lnSpc>
                  <a:spcPct val="110000"/>
                </a:lnSpc>
                <a:defRPr/>
              </a:pPr>
              <a:endParaRPr lang="en-US" altLang="ko-KR" sz="800" kern="0">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&lt;span class="label--pressed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ko-KR" altLang="en-US" sz="800" b="1" kern="0" err="1">
                  <a:solidFill>
                    <a:schemeClr val="accent1"/>
                  </a:solidFill>
                  <a:latin typeface="Consolas" panose="020B0609020204030204" pitchFamily="49" charset="0"/>
                </a:rPr>
                <a:t>음소거</a:t>
              </a:r>
              <a:r>
                <a:rPr lang="ko-KR" altLang="en-US" sz="800" b="1" kern="0">
                  <a:solidFill>
                    <a:schemeClr val="accent1"/>
                  </a:solidFill>
                  <a:latin typeface="Consolas" panose="020B0609020204030204" pitchFamily="49" charset="0"/>
                </a:rPr>
                <a:t> 해제</a:t>
              </a:r>
              <a:r>
                <a:rPr lang="en-US" altLang="ko-KR" sz="800" kern="0">
                  <a:latin typeface="Consolas" panose="020B0609020204030204" pitchFamily="49" charset="0"/>
                  <a:ea typeface="Spoqa Han Sans Neo Regular"/>
                </a:rPr>
                <a:t>&lt;/span&gt;</a:t>
              </a:r>
            </a:p>
            <a:p>
              <a:pPr lvl="0" defTabSz="144000">
                <a:lnSpc>
                  <a:spcPct val="110000"/>
                </a:lnSpc>
                <a:defRPr/>
              </a:pPr>
              <a:r>
                <a:rPr lang="en-US" altLang="ko-KR" sz="800" kern="0">
                  <a:latin typeface="Consolas" panose="020B0609020204030204" pitchFamily="49" charset="0"/>
                  <a:ea typeface="Spoqa Han Sans Neo Regular"/>
                </a:rPr>
                <a:t>&lt;span class="label--not-pressed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sr</a:t>
              </a:r>
              <a:r>
                <a:rPr lang="en-US" altLang="ko-KR" sz="800" kern="0">
                  <a:latin typeface="Consolas" panose="020B0609020204030204" pitchFamily="49" charset="0"/>
                  <a:ea typeface="Spoqa Han Sans Neo Regular"/>
                </a:rPr>
                <a:t>-only"&gt;</a:t>
              </a:r>
              <a:r>
                <a:rPr lang="ko-KR" altLang="en-US" sz="800" b="1" kern="0" err="1">
                  <a:solidFill>
                    <a:schemeClr val="accent1"/>
                  </a:solidFill>
                  <a:latin typeface="Consolas" panose="020B0609020204030204" pitchFamily="49" charset="0"/>
                </a:rPr>
                <a:t>음소거</a:t>
              </a:r>
              <a:r>
                <a:rPr lang="en-US" altLang="ko-KR" sz="800" kern="0">
                  <a:latin typeface="Consolas" panose="020B0609020204030204" pitchFamily="49" charset="0"/>
                  <a:ea typeface="Spoqa Han Sans Neo Regular"/>
                </a:rPr>
                <a:t>&lt;/span&gt;</a:t>
              </a:r>
            </a:p>
          </p:txBody>
        </p:sp>
      </p:grpSp>
      <p:sp>
        <p:nvSpPr>
          <p:cNvPr id="9" name="TextBox 8">
            <a:extLst>
              <a:ext uri="{FF2B5EF4-FFF2-40B4-BE49-F238E27FC236}">
                <a16:creationId xmlns:a16="http://schemas.microsoft.com/office/drawing/2014/main" id="{DBA43CD4-9BC1-D5D5-235B-D30A3C4D484F}"/>
              </a:ext>
            </a:extLst>
          </p:cNvPr>
          <p:cNvSpPr txBox="1"/>
          <p:nvPr/>
        </p:nvSpPr>
        <p:spPr>
          <a:xfrm>
            <a:off x="215900" y="1814239"/>
            <a:ext cx="4953000" cy="246221"/>
          </a:xfrm>
          <a:prstGeom prst="rect">
            <a:avLst/>
          </a:prstGeom>
          <a:noFill/>
        </p:spPr>
        <p:txBody>
          <a:bodyPr wrap="square">
            <a:spAutoFit/>
          </a:bodyPr>
          <a:lstStyle/>
          <a:p>
            <a:pPr algn="ctr"/>
            <a:r>
              <a:rPr kumimoji="0" lang="ko-KR" altLang="en-US" sz="1000" b="1" i="1" u="none" strike="noStrike" kern="1200" cap="none" spc="0" normalizeH="0" baseline="0" noProof="0">
                <a:ln>
                  <a:noFill/>
                </a:ln>
                <a:solidFill>
                  <a:srgbClr val="000000"/>
                </a:solidFill>
                <a:effectLst/>
                <a:uLnTx/>
                <a:uFillTx/>
                <a:latin typeface="CJ ONLYONE NEW 본문 Regular"/>
                <a:ea typeface="CJ ONLYONE NEW 본문 Regular"/>
                <a:cs typeface="+mn-cs"/>
              </a:rPr>
              <a:t>앞 장에서 이어짐</a:t>
            </a:r>
            <a:endParaRPr lang="ko-KR" altLang="en-US" b="1" i="1"/>
          </a:p>
        </p:txBody>
      </p:sp>
      <p:sp>
        <p:nvSpPr>
          <p:cNvPr id="27" name="텍스트 개체 틀 4">
            <a:extLst>
              <a:ext uri="{FF2B5EF4-FFF2-40B4-BE49-F238E27FC236}">
                <a16:creationId xmlns:a16="http://schemas.microsoft.com/office/drawing/2014/main" id="{01D21E48-EC67-CC90-D9C3-A4C93CAEDA7F}"/>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28" name="텍스트 개체 틀 5">
            <a:extLst>
              <a:ext uri="{FF2B5EF4-FFF2-40B4-BE49-F238E27FC236}">
                <a16:creationId xmlns:a16="http://schemas.microsoft.com/office/drawing/2014/main" id="{EE90F57E-7CFD-08F5-8AD0-6C9EF5070133}"/>
              </a:ext>
            </a:extLst>
          </p:cNvPr>
          <p:cNvSpPr>
            <a:spLocks noGrp="1"/>
          </p:cNvSpPr>
          <p:nvPr>
            <p:ph type="body" sz="quarter" idx="14"/>
          </p:nvPr>
        </p:nvSpPr>
        <p:spPr>
          <a:xfrm>
            <a:off x="1265556" y="1391926"/>
            <a:ext cx="6567444" cy="331200"/>
          </a:xfrm>
        </p:spPr>
        <p:txBody>
          <a:bodyPr/>
          <a:lstStyle/>
          <a:p>
            <a:r>
              <a:rPr lang="ko-KR" altLang="en-US"/>
              <a:t>목적이나 용도를 알기 어려운 링크 텍스트를 제공한 경우</a:t>
            </a:r>
          </a:p>
        </p:txBody>
      </p:sp>
    </p:spTree>
    <p:extLst>
      <p:ext uri="{BB962C8B-B14F-4D97-AF65-F5344CB8AC3E}">
        <p14:creationId xmlns:p14="http://schemas.microsoft.com/office/powerpoint/2010/main" val="3725655966"/>
      </p:ext>
    </p:extLst>
  </p:cSld>
  <p:clrMapOvr>
    <a:masterClrMapping/>
  </p:clrMapOvr>
  <p:extLst>
    <p:ext uri="{6950BFC3-D8DA-4A85-94F7-54DA5524770B}">
      <p188:commentRel xmlns:p188="http://schemas.microsoft.com/office/powerpoint/2018/8/main" r:id="rId2"/>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F0FC1-D2DF-A96F-C482-EAC400CD0A40}"/>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285814E-075E-74F1-C53B-1B0DBC32408C}"/>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A2B7B0A8-E572-9B9D-F346-2FAA50C27D97}"/>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3924BC4B-DFA5-DEEB-DDCD-8F163B44FF1B}"/>
              </a:ext>
            </a:extLst>
          </p:cNvPr>
          <p:cNvSpPr>
            <a:spLocks noGrp="1"/>
          </p:cNvSpPr>
          <p:nvPr>
            <p:ph type="body" sz="quarter" idx="19"/>
          </p:nvPr>
        </p:nvSpPr>
        <p:spPr/>
        <p:txBody>
          <a:bodyPr/>
          <a:lstStyle/>
          <a:p>
            <a:r>
              <a:rPr lang="ko-KR" altLang="en-US"/>
              <a:t>상</a:t>
            </a:r>
          </a:p>
        </p:txBody>
      </p:sp>
      <p:sp>
        <p:nvSpPr>
          <p:cNvPr id="16" name="텍스트 개체 틀 9">
            <a:extLst>
              <a:ext uri="{FF2B5EF4-FFF2-40B4-BE49-F238E27FC236}">
                <a16:creationId xmlns:a16="http://schemas.microsoft.com/office/drawing/2014/main" id="{74BDB854-7077-9FD6-D1D0-D11901EBAC53}"/>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스마트건설 </a:t>
            </a:r>
            <a:r>
              <a:rPr lang="en-US" altLang="ko-KR"/>
              <a:t>&gt; </a:t>
            </a:r>
            <a:r>
              <a:rPr lang="ko-KR" altLang="en-US"/>
              <a:t>동영상 팝업 </a:t>
            </a:r>
          </a:p>
        </p:txBody>
      </p:sp>
      <p:sp>
        <p:nvSpPr>
          <p:cNvPr id="17" name="텍스트 개체 틀 11">
            <a:extLst>
              <a:ext uri="{FF2B5EF4-FFF2-40B4-BE49-F238E27FC236}">
                <a16:creationId xmlns:a16="http://schemas.microsoft.com/office/drawing/2014/main" id="{FB188965-C7F8-CCA7-623D-D084456CFF4F}"/>
              </a:ext>
            </a:extLst>
          </p:cNvPr>
          <p:cNvSpPr>
            <a:spLocks noGrp="1"/>
          </p:cNvSpPr>
          <p:nvPr>
            <p:ph type="body" sz="quarter" idx="15"/>
          </p:nvPr>
        </p:nvSpPr>
        <p:spPr>
          <a:xfrm>
            <a:off x="1265556" y="1003126"/>
            <a:ext cx="8224519" cy="194400"/>
          </a:xfrm>
        </p:spPr>
        <p:txBody>
          <a:bodyPr/>
          <a:lstStyle/>
          <a:p>
            <a:r>
              <a:rPr lang="en-US" altLang="ko-KR"/>
              <a:t>https://www.cjenc.co.kr/kr/tech/smartcon.asp </a:t>
            </a:r>
            <a:endParaRPr lang="ko-KR" altLang="en-US"/>
          </a:p>
        </p:txBody>
      </p:sp>
      <p:sp>
        <p:nvSpPr>
          <p:cNvPr id="18" name="제목 1">
            <a:extLst>
              <a:ext uri="{FF2B5EF4-FFF2-40B4-BE49-F238E27FC236}">
                <a16:creationId xmlns:a16="http://schemas.microsoft.com/office/drawing/2014/main" id="{3C228ED3-BFB1-D4E2-FAB8-DEB6A05B6E3A}"/>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12" name="그룹 11">
            <a:extLst>
              <a:ext uri="{FF2B5EF4-FFF2-40B4-BE49-F238E27FC236}">
                <a16:creationId xmlns:a16="http://schemas.microsoft.com/office/drawing/2014/main" id="{701C0298-9422-5C78-BE80-89EC9694AD91}"/>
              </a:ext>
            </a:extLst>
          </p:cNvPr>
          <p:cNvGrpSpPr/>
          <p:nvPr/>
        </p:nvGrpSpPr>
        <p:grpSpPr>
          <a:xfrm>
            <a:off x="630913" y="3823704"/>
            <a:ext cx="4104304" cy="963561"/>
            <a:chOff x="633404" y="2845589"/>
            <a:chExt cx="4104304" cy="963561"/>
          </a:xfrm>
        </p:grpSpPr>
        <p:sp>
          <p:nvSpPr>
            <p:cNvPr id="13" name="TextBox 12">
              <a:extLst>
                <a:ext uri="{FF2B5EF4-FFF2-40B4-BE49-F238E27FC236}">
                  <a16:creationId xmlns:a16="http://schemas.microsoft.com/office/drawing/2014/main" id="{C72CC672-F012-86E7-A957-F5066FE70283}"/>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4" name="직사각형 13">
              <a:extLst>
                <a:ext uri="{FF2B5EF4-FFF2-40B4-BE49-F238E27FC236}">
                  <a16:creationId xmlns:a16="http://schemas.microsoft.com/office/drawing/2014/main" id="{946FEA5E-9C59-959B-5E88-0FBAF3B271BE}"/>
                </a:ext>
              </a:extLst>
            </p:cNvPr>
            <p:cNvSpPr/>
            <p:nvPr/>
          </p:nvSpPr>
          <p:spPr>
            <a:xfrm>
              <a:off x="633404" y="3056792"/>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&lt;button class="</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controls__item</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__control" type="button"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="play" </a:t>
              </a:r>
              <a:r>
                <a:rPr lang="en-US" altLang="ko-KR" sz="800" b="1" kern="0">
                  <a:solidFill>
                    <a:srgbClr val="C00000"/>
                  </a:solidFill>
                  <a:latin typeface="Consolas" panose="020B0609020204030204" pitchFamily="49" charset="0"/>
                  <a:ea typeface="Spoqa Han Sans Neo Regular"/>
                </a:rPr>
                <a:t>aria-pressed="false"</a:t>
              </a:r>
              <a:r>
                <a:rPr lang="en-US" altLang="ko-KR" sz="800" kern="0">
                  <a:latin typeface="Consolas" panose="020B0609020204030204" pitchFamily="49" charset="0"/>
                  <a:ea typeface="Spoqa Han Sans Neo Regular"/>
                </a:rPr>
                <a:t> aria-label="Play"&gt;</a:t>
              </a:r>
            </a:p>
            <a:p>
              <a:pPr lvl="0" defTabSz="144000">
                <a:lnSpc>
                  <a:spcPct val="110000"/>
                </a:lnSpc>
                <a:defRPr/>
              </a:pPr>
              <a:r>
                <a:rPr lang="en-US" altLang="ko-KR" sz="800" kern="0">
                  <a:latin typeface="Consolas" panose="020B0609020204030204" pitchFamily="49" charset="0"/>
                  <a:ea typeface="Spoqa Han Sans Neo Regular"/>
                </a:rPr>
                <a:t>...</a:t>
              </a:r>
            </a:p>
            <a:p>
              <a:pPr lvl="0" defTabSz="144000">
                <a:lnSpc>
                  <a:spcPct val="110000"/>
                </a:lnSpc>
                <a:defRPr/>
              </a:pPr>
              <a:r>
                <a:rPr lang="en-US" altLang="ko-KR" sz="800" kern="0">
                  <a:latin typeface="Consolas" panose="020B0609020204030204" pitchFamily="49" charset="0"/>
                  <a:ea typeface="Spoqa Han Sans Neo Regular"/>
                </a:rPr>
                <a:t>&lt;/button&gt;</a:t>
              </a:r>
            </a:p>
          </p:txBody>
        </p:sp>
      </p:grpSp>
      <p:grpSp>
        <p:nvGrpSpPr>
          <p:cNvPr id="15" name="그룹 14">
            <a:extLst>
              <a:ext uri="{FF2B5EF4-FFF2-40B4-BE49-F238E27FC236}">
                <a16:creationId xmlns:a16="http://schemas.microsoft.com/office/drawing/2014/main" id="{6F25C752-85D0-A8E0-73EF-BECFB065A052}"/>
              </a:ext>
            </a:extLst>
          </p:cNvPr>
          <p:cNvGrpSpPr/>
          <p:nvPr/>
        </p:nvGrpSpPr>
        <p:grpSpPr>
          <a:xfrm>
            <a:off x="631217" y="5051549"/>
            <a:ext cx="4104304" cy="963561"/>
            <a:chOff x="633404" y="2845589"/>
            <a:chExt cx="4104304" cy="963561"/>
          </a:xfrm>
        </p:grpSpPr>
        <p:sp>
          <p:nvSpPr>
            <p:cNvPr id="19" name="TextBox 18">
              <a:extLst>
                <a:ext uri="{FF2B5EF4-FFF2-40B4-BE49-F238E27FC236}">
                  <a16:creationId xmlns:a16="http://schemas.microsoft.com/office/drawing/2014/main" id="{4FD9DAFE-17FB-4177-FD6F-54098E3407F0}"/>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개선 방안</a:t>
              </a:r>
            </a:p>
          </p:txBody>
        </p:sp>
        <p:sp>
          <p:nvSpPr>
            <p:cNvPr id="20" name="직사각형 19">
              <a:extLst>
                <a:ext uri="{FF2B5EF4-FFF2-40B4-BE49-F238E27FC236}">
                  <a16:creationId xmlns:a16="http://schemas.microsoft.com/office/drawing/2014/main" id="{59B21239-DB5E-7842-62C9-26337F208E04}"/>
                </a:ext>
              </a:extLst>
            </p:cNvPr>
            <p:cNvSpPr/>
            <p:nvPr/>
          </p:nvSpPr>
          <p:spPr>
            <a:xfrm>
              <a:off x="633404" y="3056792"/>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&lt;button class="</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a:t>
              </a:r>
              <a:r>
                <a:rPr lang="en-US" altLang="ko-KR" sz="800" kern="0" err="1">
                  <a:latin typeface="Consolas" panose="020B0609020204030204" pitchFamily="49" charset="0"/>
                  <a:ea typeface="Spoqa Han Sans Neo Regular"/>
                </a:rPr>
                <a:t>controls__item</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__control" type="button" data-</a:t>
              </a:r>
              <a:r>
                <a:rPr lang="en-US" altLang="ko-KR" sz="800" kern="0" err="1">
                  <a:latin typeface="Consolas" panose="020B0609020204030204" pitchFamily="49" charset="0"/>
                  <a:ea typeface="Spoqa Han Sans Neo Regular"/>
                </a:rPr>
                <a:t>plyr</a:t>
              </a:r>
              <a:r>
                <a:rPr lang="en-US" altLang="ko-KR" sz="800" kern="0">
                  <a:latin typeface="Consolas" panose="020B0609020204030204" pitchFamily="49" charset="0"/>
                  <a:ea typeface="Spoqa Han Sans Neo Regular"/>
                </a:rPr>
                <a:t>="play" </a:t>
              </a:r>
              <a:r>
                <a:rPr lang="en-US" altLang="ko-KR" sz="800" b="1" strike="sngStrike" kern="0">
                  <a:solidFill>
                    <a:schemeClr val="accent1"/>
                  </a:solidFill>
                  <a:latin typeface="Consolas" panose="020B0609020204030204" pitchFamily="49" charset="0"/>
                  <a:ea typeface="Spoqa Han Sans Neo Regular"/>
                </a:rPr>
                <a:t>aria-pressed="false"</a:t>
              </a:r>
              <a:r>
                <a:rPr lang="en-US" altLang="ko-KR" sz="800" kern="0">
                  <a:latin typeface="Consolas" panose="020B0609020204030204" pitchFamily="49" charset="0"/>
                  <a:ea typeface="Spoqa Han Sans Neo Regular"/>
                </a:rPr>
                <a:t> aria-label="</a:t>
              </a:r>
              <a:r>
                <a:rPr lang="ko-KR" altLang="en-US" sz="800" kern="0">
                  <a:latin typeface="Consolas" panose="020B0609020204030204" pitchFamily="49" charset="0"/>
                  <a:ea typeface="Spoqa Han Sans Neo Regular"/>
                </a:rPr>
                <a:t>재생</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a:t>
              </a:r>
            </a:p>
            <a:p>
              <a:pPr lvl="0" defTabSz="144000">
                <a:lnSpc>
                  <a:spcPct val="110000"/>
                </a:lnSpc>
                <a:defRPr/>
              </a:pPr>
              <a:r>
                <a:rPr lang="en-US" altLang="ko-KR" sz="800" kern="0">
                  <a:latin typeface="Consolas" panose="020B0609020204030204" pitchFamily="49" charset="0"/>
                  <a:ea typeface="Spoqa Han Sans Neo Regular"/>
                </a:rPr>
                <a:t>&lt;/button&gt;</a:t>
              </a:r>
            </a:p>
          </p:txBody>
        </p:sp>
      </p:grpSp>
      <p:pic>
        <p:nvPicPr>
          <p:cNvPr id="21" name="그림 20">
            <a:extLst>
              <a:ext uri="{FF2B5EF4-FFF2-40B4-BE49-F238E27FC236}">
                <a16:creationId xmlns:a16="http://schemas.microsoft.com/office/drawing/2014/main" id="{A1ABC5CE-3393-7F23-6E5B-32A03FCFA607}"/>
              </a:ext>
            </a:extLst>
          </p:cNvPr>
          <p:cNvPicPr>
            <a:picLocks noChangeAspect="1"/>
          </p:cNvPicPr>
          <p:nvPr/>
        </p:nvPicPr>
        <p:blipFill>
          <a:blip r:embed="rId3"/>
          <a:stretch>
            <a:fillRect/>
          </a:stretch>
        </p:blipFill>
        <p:spPr>
          <a:xfrm>
            <a:off x="5104034" y="2789082"/>
            <a:ext cx="4201112" cy="2577695"/>
          </a:xfrm>
          <a:prstGeom prst="rect">
            <a:avLst/>
          </a:prstGeom>
        </p:spPr>
      </p:pic>
      <p:sp>
        <p:nvSpPr>
          <p:cNvPr id="22" name="직사각형 21">
            <a:extLst>
              <a:ext uri="{FF2B5EF4-FFF2-40B4-BE49-F238E27FC236}">
                <a16:creationId xmlns:a16="http://schemas.microsoft.com/office/drawing/2014/main" id="{7EDE884D-4193-8B84-AC13-24CA3656BFD5}"/>
              </a:ext>
            </a:extLst>
          </p:cNvPr>
          <p:cNvSpPr/>
          <p:nvPr/>
        </p:nvSpPr>
        <p:spPr>
          <a:xfrm>
            <a:off x="5134775" y="4993980"/>
            <a:ext cx="475700"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4" name="텍스트 개체 틀 19">
            <a:extLst>
              <a:ext uri="{FF2B5EF4-FFF2-40B4-BE49-F238E27FC236}">
                <a16:creationId xmlns:a16="http://schemas.microsoft.com/office/drawing/2014/main" id="{66C6EB67-B3F3-92B1-D8F2-7517BF214F6A}"/>
              </a:ext>
            </a:extLst>
          </p:cNvPr>
          <p:cNvSpPr>
            <a:spLocks noGrp="1"/>
          </p:cNvSpPr>
          <p:nvPr>
            <p:ph type="body" sz="quarter" idx="20"/>
          </p:nvPr>
        </p:nvSpPr>
        <p:spPr>
          <a:xfrm>
            <a:off x="631825" y="2146610"/>
            <a:ext cx="4104000" cy="1423833"/>
          </a:xfrm>
        </p:spPr>
        <p:txBody>
          <a:bodyPr/>
          <a:lstStyle/>
          <a:p>
            <a:r>
              <a:rPr lang="ko-KR" altLang="en-US"/>
              <a:t>사용자와의 상호작용에 따라 상태가 변경되는 컨트롤 요소의 상태 정보는 정확한 내용으로 제공해야 함</a:t>
            </a:r>
            <a:endParaRPr lang="en-US" altLang="ko-KR"/>
          </a:p>
          <a:p>
            <a:r>
              <a:rPr lang="ko-KR" altLang="en-US"/>
              <a:t>컨트롤 요소 상태정보 안내가 적절하지 않기에 마크업을 수정해야 함</a:t>
            </a:r>
            <a:endParaRPr lang="en-US" altLang="ko-KR"/>
          </a:p>
          <a:p>
            <a:pPr lvl="1"/>
            <a:r>
              <a:rPr lang="ko-KR" altLang="en-US"/>
              <a:t>재생</a:t>
            </a:r>
            <a:r>
              <a:rPr lang="en-US" altLang="ko-KR"/>
              <a:t>/</a:t>
            </a:r>
            <a:r>
              <a:rPr lang="ko-KR" altLang="en-US"/>
              <a:t>일시정지 버튼 누를 때마다 </a:t>
            </a:r>
            <a:r>
              <a:rPr lang="en-US" altLang="ko-KR"/>
              <a:t>aria-pressed</a:t>
            </a:r>
            <a:r>
              <a:rPr lang="ko-KR" altLang="en-US"/>
              <a:t>으로</a:t>
            </a:r>
            <a:r>
              <a:rPr lang="en-US" altLang="ko-KR"/>
              <a:t> </a:t>
            </a:r>
            <a:r>
              <a:rPr lang="ko-KR" altLang="en-US"/>
              <a:t>인해 </a:t>
            </a:r>
            <a:r>
              <a:rPr lang="en-US" altLang="ko-KR"/>
              <a:t>"Play, </a:t>
            </a:r>
            <a:r>
              <a:rPr lang="ko-KR" altLang="en-US"/>
              <a:t>누르지 않음</a:t>
            </a:r>
            <a:r>
              <a:rPr lang="en-US" altLang="ko-KR"/>
              <a:t>, </a:t>
            </a:r>
            <a:r>
              <a:rPr lang="ko-KR" altLang="en-US"/>
              <a:t>버튼</a:t>
            </a:r>
            <a:r>
              <a:rPr lang="en-US" altLang="ko-KR"/>
              <a:t>"</a:t>
            </a:r>
            <a:r>
              <a:rPr lang="ko-KR" altLang="en-US"/>
              <a:t>으로 음성 출력되어 요소상태를 안내하고 있어 스크린리더 사용자에게 혼란을 줄 수 있으므로 </a:t>
            </a:r>
            <a:r>
              <a:rPr lang="en-US" altLang="ko-KR"/>
              <a:t>aria-pressed</a:t>
            </a:r>
            <a:r>
              <a:rPr lang="ko-KR" altLang="en-US"/>
              <a:t>를 삭제해야 함</a:t>
            </a:r>
            <a:endParaRPr lang="en-US" altLang="ko-KR"/>
          </a:p>
          <a:p>
            <a:pPr marL="144000" lvl="2" indent="0">
              <a:buNone/>
            </a:pPr>
            <a:endParaRPr lang="ko-KR" altLang="en-US"/>
          </a:p>
        </p:txBody>
      </p:sp>
    </p:spTree>
    <p:extLst>
      <p:ext uri="{BB962C8B-B14F-4D97-AF65-F5344CB8AC3E}">
        <p14:creationId xmlns:p14="http://schemas.microsoft.com/office/powerpoint/2010/main" val="3187120533"/>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C812-E543-39D8-9E6A-DDD0B7BAEBD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132583F-39FC-47D5-D34B-940DF93AC750}"/>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0481DFC3-BE89-E12B-5B05-DBDD01DE5146}"/>
              </a:ext>
            </a:extLst>
          </p:cNvPr>
          <p:cNvSpPr>
            <a:spLocks noGrp="1"/>
          </p:cNvSpPr>
          <p:nvPr>
            <p:ph type="body" sz="quarter" idx="14"/>
          </p:nvPr>
        </p:nvSpPr>
        <p:spPr/>
        <p:txBody>
          <a:bodyPr/>
          <a:lstStyle/>
          <a:p>
            <a:r>
              <a:rPr lang="en-US" altLang="ko-KR"/>
              <a:t>&lt;</a:t>
            </a:r>
            <a:r>
              <a:rPr lang="en-US" altLang="ko-KR" err="1"/>
              <a:t>img</a:t>
            </a:r>
            <a:r>
              <a:rPr lang="en-US" altLang="ko-KR"/>
              <a:t>&gt;, &lt;input type="image"&gt; </a:t>
            </a:r>
            <a:r>
              <a:rPr lang="ko-KR" altLang="en-US"/>
              <a:t>등 이미지 요소에 대해 </a:t>
            </a:r>
            <a:r>
              <a:rPr lang="en-US" altLang="ko-KR"/>
              <a:t>alt </a:t>
            </a:r>
            <a:r>
              <a:rPr lang="ko-KR" altLang="en-US"/>
              <a:t>속성을 제공하지 않거나 </a:t>
            </a:r>
            <a:r>
              <a:rPr lang="en-US" altLang="ko-KR"/>
              <a:t>alt </a:t>
            </a:r>
            <a:r>
              <a:rPr lang="ko-KR" altLang="en-US"/>
              <a:t>속성은 선언되었으나</a:t>
            </a:r>
            <a:r>
              <a:rPr lang="en-US" altLang="ko-KR"/>
              <a:t>, </a:t>
            </a:r>
            <a:r>
              <a:rPr lang="ko-KR" altLang="en-US"/>
              <a:t>그 내용이 </a:t>
            </a:r>
            <a:r>
              <a:rPr lang="en-US" altLang="ko-KR" err="1"/>
              <a:t>img</a:t>
            </a:r>
            <a:r>
              <a:rPr lang="ko-KR" altLang="en-US"/>
              <a:t>의 내용을 대체할 수 없는 경우와 오타로 표기되어 의미가 변경된 경우</a:t>
            </a:r>
          </a:p>
        </p:txBody>
      </p:sp>
      <p:sp>
        <p:nvSpPr>
          <p:cNvPr id="7" name="텍스트 개체 틀 6">
            <a:extLst>
              <a:ext uri="{FF2B5EF4-FFF2-40B4-BE49-F238E27FC236}">
                <a16:creationId xmlns:a16="http://schemas.microsoft.com/office/drawing/2014/main" id="{F73F1148-152C-084E-FECA-C3B97AB03DC6}"/>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5608BB03-5F86-4066-5565-E4E0F4D2705C}"/>
              </a:ext>
            </a:extLst>
          </p:cNvPr>
          <p:cNvSpPr>
            <a:spLocks noGrp="1"/>
          </p:cNvSpPr>
          <p:nvPr>
            <p:ph type="body" sz="quarter" idx="20"/>
          </p:nvPr>
        </p:nvSpPr>
        <p:spPr>
          <a:xfrm>
            <a:off x="631825" y="2146610"/>
            <a:ext cx="4104000" cy="733516"/>
          </a:xfrm>
        </p:spPr>
        <p:txBody>
          <a:bodyPr/>
          <a:lstStyle/>
          <a:p>
            <a:r>
              <a:rPr lang="ko-KR" altLang="en-US"/>
              <a:t>태그의 의미와 중복되는 정보</a:t>
            </a:r>
            <a:r>
              <a:rPr lang="en-US" altLang="ko-KR"/>
              <a:t>(</a:t>
            </a:r>
            <a:r>
              <a:rPr lang="ko-KR" altLang="en-US"/>
              <a:t>이미지</a:t>
            </a:r>
            <a:r>
              <a:rPr lang="en-US" altLang="ko-KR"/>
              <a:t>)</a:t>
            </a:r>
            <a:r>
              <a:rPr lang="ko-KR" altLang="en-US"/>
              <a:t>를 대체 텍스트에서 제거하여 요소의 역할 정보가 스크린 리더 음성으로 중복 출력되지 않도록 해야 함</a:t>
            </a:r>
            <a:endParaRPr lang="en-US" altLang="ko-KR"/>
          </a:p>
          <a:p>
            <a:pPr indent="0">
              <a:buNone/>
            </a:pPr>
            <a:r>
              <a:rPr lang="ko-KR" altLang="en-US">
                <a:highlight>
                  <a:srgbClr val="FFFF00"/>
                </a:highlight>
              </a:rPr>
              <a:t>페이지 내 모든 인증서 이미지 공통 수정 필요함</a:t>
            </a:r>
          </a:p>
        </p:txBody>
      </p:sp>
      <p:grpSp>
        <p:nvGrpSpPr>
          <p:cNvPr id="10" name="그룹 9">
            <a:extLst>
              <a:ext uri="{FF2B5EF4-FFF2-40B4-BE49-F238E27FC236}">
                <a16:creationId xmlns:a16="http://schemas.microsoft.com/office/drawing/2014/main" id="{D1E98A37-C9F4-8C2B-3705-52EF5E54C2A9}"/>
              </a:ext>
            </a:extLst>
          </p:cNvPr>
          <p:cNvGrpSpPr/>
          <p:nvPr/>
        </p:nvGrpSpPr>
        <p:grpSpPr>
          <a:xfrm>
            <a:off x="632796" y="3560087"/>
            <a:ext cx="4104304" cy="693231"/>
            <a:chOff x="633404" y="2845589"/>
            <a:chExt cx="4104304" cy="693231"/>
          </a:xfrm>
        </p:grpSpPr>
        <p:sp>
          <p:nvSpPr>
            <p:cNvPr id="11" name="TextBox 10">
              <a:extLst>
                <a:ext uri="{FF2B5EF4-FFF2-40B4-BE49-F238E27FC236}">
                  <a16:creationId xmlns:a16="http://schemas.microsoft.com/office/drawing/2014/main" id="{17E3B945-4750-E4C8-3530-3597B96CA27D}"/>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CDD7C031-66E3-2B9B-2C22-3E4517512A96}"/>
                </a:ext>
              </a:extLst>
            </p:cNvPr>
            <p:cNvSpPr/>
            <p:nvPr/>
          </p:nvSpPr>
          <p:spPr>
            <a:xfrm>
              <a:off x="633404" y="3056792"/>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="../images/tech/certificate4.png?v202506241628" alt="</a:t>
              </a:r>
              <a:r>
                <a:rPr lang="ko-KR" altLang="en-US" sz="800" kern="0">
                  <a:latin typeface="+mn-ea"/>
                </a:rPr>
                <a:t>안전보건경영시스템 인증서 </a:t>
              </a:r>
              <a:r>
                <a:rPr lang="ko-KR" altLang="en-US" sz="800" b="1" kern="0">
                  <a:solidFill>
                    <a:srgbClr val="D83933"/>
                  </a:solidFill>
                  <a:latin typeface="+mn-ea"/>
                </a:rPr>
                <a:t>이미지</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3F267BCF-F1CF-9E4F-FE32-73AF20405801}"/>
              </a:ext>
            </a:extLst>
          </p:cNvPr>
          <p:cNvGrpSpPr/>
          <p:nvPr/>
        </p:nvGrpSpPr>
        <p:grpSpPr>
          <a:xfrm>
            <a:off x="631521" y="4364334"/>
            <a:ext cx="4104304" cy="693231"/>
            <a:chOff x="631825" y="4319397"/>
            <a:chExt cx="4104304" cy="693231"/>
          </a:xfrm>
        </p:grpSpPr>
        <p:sp>
          <p:nvSpPr>
            <p:cNvPr id="14" name="TextBox 13">
              <a:extLst>
                <a:ext uri="{FF2B5EF4-FFF2-40B4-BE49-F238E27FC236}">
                  <a16:creationId xmlns:a16="http://schemas.microsoft.com/office/drawing/2014/main" id="{CB1ED799-94CE-CEF3-037E-BE1B29186CE3}"/>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651DF626-AE66-BDD1-B1C6-C4BCF94C9BC7}"/>
                </a:ext>
              </a:extLst>
            </p:cNvPr>
            <p:cNvSpPr/>
            <p:nvPr/>
          </p:nvSpPr>
          <p:spPr>
            <a:xfrm>
              <a:off x="631825" y="4530600"/>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="../images/tech/certificate4.png?v202506241628" alt="</a:t>
              </a:r>
              <a:r>
                <a:rPr lang="ko-KR" altLang="en-US" sz="800" kern="0">
                  <a:solidFill>
                    <a:srgbClr val="000000">
                      <a:lumMod val="95000"/>
                      <a:lumOff val="5000"/>
                    </a:srgbClr>
                  </a:solidFill>
                  <a:latin typeface="+mn-ea"/>
                </a:rPr>
                <a:t>안전보건경영시스템 인증서 </a:t>
              </a:r>
              <a:r>
                <a:rPr lang="ko-KR" altLang="en-US" sz="800" b="1" strike="sngStrike" kern="0">
                  <a:solidFill>
                    <a:schemeClr val="accent1"/>
                  </a:solidFill>
                  <a:latin typeface="+mn-ea"/>
                </a:rPr>
                <a:t>이미지</a:t>
              </a:r>
              <a:r>
                <a:rPr lang="en-US" altLang="ko-KR" sz="800" kern="0">
                  <a:solidFill>
                    <a:srgbClr val="000000">
                      <a:lumMod val="95000"/>
                      <a:lumOff val="5000"/>
                    </a:srgbClr>
                  </a:solidFill>
                  <a:latin typeface="Consolas" panose="020B0609020204030204" pitchFamily="49" charset="0"/>
                  <a:ea typeface="Spoqa Han Sans Neo Regular"/>
                </a:rPr>
                <a:t>"&gt;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F2A0386D-2792-E57F-D6C5-82BE9BFC22F8}"/>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보유인증서 </a:t>
            </a:r>
          </a:p>
        </p:txBody>
      </p:sp>
      <p:sp>
        <p:nvSpPr>
          <p:cNvPr id="17" name="텍스트 개체 틀 11">
            <a:extLst>
              <a:ext uri="{FF2B5EF4-FFF2-40B4-BE49-F238E27FC236}">
                <a16:creationId xmlns:a16="http://schemas.microsoft.com/office/drawing/2014/main" id="{D128F61C-6504-08FC-0064-D8B1B9B22DA0}"/>
              </a:ext>
            </a:extLst>
          </p:cNvPr>
          <p:cNvSpPr>
            <a:spLocks noGrp="1"/>
          </p:cNvSpPr>
          <p:nvPr>
            <p:ph type="body" sz="quarter" idx="15"/>
          </p:nvPr>
        </p:nvSpPr>
        <p:spPr>
          <a:xfrm>
            <a:off x="1265556" y="1003126"/>
            <a:ext cx="8224519" cy="194400"/>
          </a:xfrm>
        </p:spPr>
        <p:txBody>
          <a:bodyPr/>
          <a:lstStyle/>
          <a:p>
            <a:r>
              <a:rPr lang="en-US" altLang="ko-KR"/>
              <a:t>https://www.cjenc.co.kr/kr/tech/certificate.asp </a:t>
            </a:r>
            <a:endParaRPr lang="ko-KR" altLang="en-US"/>
          </a:p>
        </p:txBody>
      </p:sp>
      <p:sp>
        <p:nvSpPr>
          <p:cNvPr id="18" name="제목 1">
            <a:extLst>
              <a:ext uri="{FF2B5EF4-FFF2-40B4-BE49-F238E27FC236}">
                <a16:creationId xmlns:a16="http://schemas.microsoft.com/office/drawing/2014/main" id="{14B8477D-5381-9203-6CF6-69DFFAFED86D}"/>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A36964B3-C5EB-F5F2-2BFE-068C395F5895}"/>
              </a:ext>
            </a:extLst>
          </p:cNvPr>
          <p:cNvPicPr>
            <a:picLocks noChangeAspect="1"/>
          </p:cNvPicPr>
          <p:nvPr/>
        </p:nvPicPr>
        <p:blipFill>
          <a:blip r:embed="rId3"/>
          <a:stretch>
            <a:fillRect/>
          </a:stretch>
        </p:blipFill>
        <p:spPr>
          <a:xfrm>
            <a:off x="5277988" y="3045747"/>
            <a:ext cx="3819193" cy="1896100"/>
          </a:xfrm>
          <a:prstGeom prst="rect">
            <a:avLst/>
          </a:prstGeom>
        </p:spPr>
      </p:pic>
      <p:sp>
        <p:nvSpPr>
          <p:cNvPr id="4" name="직사각형 3">
            <a:extLst>
              <a:ext uri="{FF2B5EF4-FFF2-40B4-BE49-F238E27FC236}">
                <a16:creationId xmlns:a16="http://schemas.microsoft.com/office/drawing/2014/main" id="{0173147D-0F3F-4AEB-D357-DAAE965831F1}"/>
              </a:ext>
            </a:extLst>
          </p:cNvPr>
          <p:cNvSpPr/>
          <p:nvPr/>
        </p:nvSpPr>
        <p:spPr>
          <a:xfrm>
            <a:off x="5407154" y="3338511"/>
            <a:ext cx="1006035" cy="131617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738788932"/>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3689E-C507-306F-AC0E-6D57C1BB082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BE1DFB9D-D992-BA53-ED51-8EB6E13B3BB7}"/>
              </a:ext>
            </a:extLst>
          </p:cNvPr>
          <p:cNvSpPr>
            <a:spLocks noGrp="1"/>
          </p:cNvSpPr>
          <p:nvPr>
            <p:ph type="body" sz="quarter" idx="16"/>
          </p:nvPr>
        </p:nvSpPr>
        <p:spPr/>
        <p:txBody>
          <a:bodyPr/>
          <a:lstStyle/>
          <a:p>
            <a:r>
              <a:rPr lang="en-US" altLang="ko-KR"/>
              <a:t>26. (</a:t>
            </a:r>
            <a:r>
              <a:rPr lang="ko-KR" altLang="en-US"/>
              <a:t>사용자 요구에 따른 실행</a:t>
            </a:r>
            <a:r>
              <a:rPr lang="en-US" altLang="ko-KR"/>
              <a:t>) </a:t>
            </a:r>
            <a:r>
              <a:rPr lang="ko-KR" altLang="en-US"/>
              <a:t>사용자가 의도하지 않은 기능</a:t>
            </a:r>
            <a:r>
              <a:rPr lang="en-US" altLang="ko-KR"/>
              <a:t>(</a:t>
            </a:r>
            <a:r>
              <a:rPr lang="ko-KR" altLang="en-US"/>
              <a:t>새 창</a:t>
            </a:r>
            <a:r>
              <a:rPr lang="en-US" altLang="ko-KR"/>
              <a:t>, </a:t>
            </a:r>
            <a:r>
              <a:rPr lang="ko-KR" altLang="en-US"/>
              <a:t>초점에 의한 맥락 변화 등</a:t>
            </a:r>
            <a:r>
              <a:rPr lang="en-US" altLang="ko-KR"/>
              <a:t>)</a:t>
            </a:r>
            <a:r>
              <a:rPr lang="ko-KR" altLang="en-US"/>
              <a:t>은 실행되지 않아야 한다</a:t>
            </a:r>
            <a:r>
              <a:rPr lang="en-US" altLang="ko-KR"/>
              <a:t>.</a:t>
            </a:r>
            <a:endParaRPr lang="ko-KR" altLang="en-US"/>
          </a:p>
        </p:txBody>
      </p:sp>
      <p:sp>
        <p:nvSpPr>
          <p:cNvPr id="6" name="텍스트 개체 틀 5">
            <a:extLst>
              <a:ext uri="{FF2B5EF4-FFF2-40B4-BE49-F238E27FC236}">
                <a16:creationId xmlns:a16="http://schemas.microsoft.com/office/drawing/2014/main" id="{9826A232-F926-7C0C-F1C3-00907944F809}"/>
              </a:ext>
            </a:extLst>
          </p:cNvPr>
          <p:cNvSpPr>
            <a:spLocks noGrp="1"/>
          </p:cNvSpPr>
          <p:nvPr>
            <p:ph type="body" sz="quarter" idx="14"/>
          </p:nvPr>
        </p:nvSpPr>
        <p:spPr/>
        <p:txBody>
          <a:bodyPr/>
          <a:lstStyle/>
          <a:p>
            <a:r>
              <a:rPr lang="ko-KR" altLang="en-US"/>
              <a:t>사용자가 실행하지 않은 상황에서 예측하지 않은 새 창이 열리는 경우</a:t>
            </a:r>
          </a:p>
        </p:txBody>
      </p:sp>
      <p:sp>
        <p:nvSpPr>
          <p:cNvPr id="7" name="텍스트 개체 틀 6">
            <a:extLst>
              <a:ext uri="{FF2B5EF4-FFF2-40B4-BE49-F238E27FC236}">
                <a16:creationId xmlns:a16="http://schemas.microsoft.com/office/drawing/2014/main" id="{F1A21FB3-3814-CEF1-9AEA-35029C71FDBC}"/>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B52E9416-8026-131B-5B4F-12B66FBDACDE}"/>
              </a:ext>
            </a:extLst>
          </p:cNvPr>
          <p:cNvSpPr>
            <a:spLocks noGrp="1"/>
          </p:cNvSpPr>
          <p:nvPr>
            <p:ph type="body" sz="quarter" idx="20"/>
          </p:nvPr>
        </p:nvSpPr>
        <p:spPr>
          <a:xfrm>
            <a:off x="631825" y="2146610"/>
            <a:ext cx="4104000" cy="733516"/>
          </a:xfrm>
        </p:spPr>
        <p:txBody>
          <a:bodyPr/>
          <a:lstStyle/>
          <a:p>
            <a:r>
              <a:rPr lang="ko-KR" altLang="en-US"/>
              <a:t>새 창을 실행시키는 컨트롤 요소에는 </a:t>
            </a:r>
            <a:r>
              <a:rPr lang="en-US" altLang="ko-KR"/>
              <a:t>title </a:t>
            </a:r>
            <a:r>
              <a:rPr lang="ko-KR" altLang="en-US"/>
              <a:t>속성을 활용하여 동작 방식에 관한 정보를 제공해야 함</a:t>
            </a:r>
            <a:endParaRPr lang="en-US" altLang="ko-KR"/>
          </a:p>
          <a:p>
            <a:pPr indent="0">
              <a:buNone/>
            </a:pPr>
            <a:r>
              <a:rPr lang="ko-KR" altLang="en-US">
                <a:highlight>
                  <a:srgbClr val="FFFF00"/>
                </a:highlight>
              </a:rPr>
              <a:t>페이지 내 모든 인증서 확대보기 링크 공통 이슈 수정 필요함</a:t>
            </a:r>
          </a:p>
        </p:txBody>
      </p:sp>
      <p:grpSp>
        <p:nvGrpSpPr>
          <p:cNvPr id="10" name="그룹 9">
            <a:extLst>
              <a:ext uri="{FF2B5EF4-FFF2-40B4-BE49-F238E27FC236}">
                <a16:creationId xmlns:a16="http://schemas.microsoft.com/office/drawing/2014/main" id="{505FA5FE-D740-C462-2C46-2F4368568D72}"/>
              </a:ext>
            </a:extLst>
          </p:cNvPr>
          <p:cNvGrpSpPr/>
          <p:nvPr/>
        </p:nvGrpSpPr>
        <p:grpSpPr>
          <a:xfrm>
            <a:off x="632796" y="3471310"/>
            <a:ext cx="4104304" cy="557296"/>
            <a:chOff x="633404" y="2845589"/>
            <a:chExt cx="4104304" cy="557296"/>
          </a:xfrm>
        </p:grpSpPr>
        <p:sp>
          <p:nvSpPr>
            <p:cNvPr id="11" name="TextBox 10">
              <a:extLst>
                <a:ext uri="{FF2B5EF4-FFF2-40B4-BE49-F238E27FC236}">
                  <a16:creationId xmlns:a16="http://schemas.microsoft.com/office/drawing/2014/main" id="{B9E66C65-D617-8AE2-677B-31B06F58B807}"/>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2289088D-2650-6761-4097-2BAC86C96D5F}"/>
                </a:ext>
              </a:extLst>
            </p:cNvPr>
            <p:cNvSpPr/>
            <p:nvPr/>
          </p:nvSpPr>
          <p:spPr>
            <a:xfrm>
              <a:off x="633404" y="3056792"/>
              <a:ext cx="4104000" cy="3460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a:t>
              </a:r>
              <a:r>
                <a:rPr lang="en-US" altLang="ko-KR" sz="800" b="1" kern="0" err="1">
                  <a:solidFill>
                    <a:srgbClr val="D83933"/>
                  </a:solidFill>
                  <a:latin typeface="Consolas" panose="020B0609020204030204" pitchFamily="49" charset="0"/>
                  <a:ea typeface="Spoqa Han Sans Neo Regular"/>
                </a:rPr>
                <a:t>javascript:opencert</a:t>
              </a:r>
              <a:r>
                <a:rPr lang="en-US" altLang="ko-KR" sz="800" b="1" kern="0">
                  <a:solidFill>
                    <a:srgbClr val="D83933"/>
                  </a:solidFill>
                  <a:latin typeface="Consolas" panose="020B0609020204030204" pitchFamily="49" charset="0"/>
                  <a:ea typeface="Spoqa Han Sans Neo Regular"/>
                </a:rPr>
                <a:t>('4')" class="btw"&gt;</a:t>
              </a:r>
              <a:r>
                <a:rPr lang="ko-KR" altLang="en-US" sz="800" kern="0">
                  <a:latin typeface="+mn-ea"/>
                </a:rPr>
                <a:t>인증서 확대보기</a:t>
              </a:r>
              <a:r>
                <a:rPr lang="en-US" altLang="ko-KR" sz="800" b="1" kern="0">
                  <a:solidFill>
                    <a:srgbClr val="D83933"/>
                  </a:solidFill>
                  <a:latin typeface="Consolas" panose="020B0609020204030204" pitchFamily="49" charset="0"/>
                  <a:ea typeface="Spoqa Han Sans Neo Regular"/>
                </a:rPr>
                <a: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DCF85C29-CBA3-A7CC-067C-6E7CA279E1AF}"/>
              </a:ext>
            </a:extLst>
          </p:cNvPr>
          <p:cNvGrpSpPr/>
          <p:nvPr/>
        </p:nvGrpSpPr>
        <p:grpSpPr>
          <a:xfrm>
            <a:off x="633100" y="4287505"/>
            <a:ext cx="4104304" cy="693231"/>
            <a:chOff x="631825" y="4319397"/>
            <a:chExt cx="4104304" cy="693231"/>
          </a:xfrm>
        </p:grpSpPr>
        <p:sp>
          <p:nvSpPr>
            <p:cNvPr id="14" name="TextBox 13">
              <a:extLst>
                <a:ext uri="{FF2B5EF4-FFF2-40B4-BE49-F238E27FC236}">
                  <a16:creationId xmlns:a16="http://schemas.microsoft.com/office/drawing/2014/main" id="{4F66CE12-09B2-90DE-3F34-E6C86C05580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D33B5D6A-FFF5-9C7E-FDF4-3C8674FE56D3}"/>
                </a:ext>
              </a:extLst>
            </p:cNvPr>
            <p:cNvSpPr/>
            <p:nvPr/>
          </p:nvSpPr>
          <p:spPr>
            <a:xfrm>
              <a:off x="631825" y="4530600"/>
              <a:ext cx="4104000" cy="48202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 </a:t>
              </a:r>
              <a:r>
                <a:rPr lang="en-US" altLang="ko-KR" sz="800" kern="0" err="1">
                  <a:solidFill>
                    <a:srgbClr val="000000">
                      <a:lumMod val="95000"/>
                      <a:lumOff val="5000"/>
                    </a:srgbClr>
                  </a:solidFill>
                  <a:latin typeface="Consolas" panose="020B0609020204030204" pitchFamily="49" charset="0"/>
                  <a:ea typeface="Spoqa Han Sans Neo Regular"/>
                </a:rPr>
                <a:t>href</a:t>
              </a:r>
              <a:r>
                <a:rPr lang="en-US" altLang="ko-KR" sz="800" kern="0">
                  <a:solidFill>
                    <a:srgbClr val="000000">
                      <a:lumMod val="95000"/>
                      <a:lumOff val="5000"/>
                    </a:srgbClr>
                  </a:solidFill>
                  <a:latin typeface="Consolas" panose="020B0609020204030204" pitchFamily="49" charset="0"/>
                  <a:ea typeface="Spoqa Han Sans Neo Regular"/>
                </a:rPr>
                <a:t>="</a:t>
              </a:r>
              <a:r>
                <a:rPr lang="en-US" altLang="ko-KR" sz="800" kern="0" err="1">
                  <a:solidFill>
                    <a:srgbClr val="000000">
                      <a:lumMod val="95000"/>
                      <a:lumOff val="5000"/>
                    </a:srgbClr>
                  </a:solidFill>
                  <a:latin typeface="Consolas" panose="020B0609020204030204" pitchFamily="49" charset="0"/>
                  <a:ea typeface="Spoqa Han Sans Neo Regular"/>
                </a:rPr>
                <a:t>javascript:opencert</a:t>
              </a:r>
              <a:r>
                <a:rPr lang="en-US" altLang="ko-KR" sz="800" kern="0">
                  <a:solidFill>
                    <a:srgbClr val="000000">
                      <a:lumMod val="95000"/>
                      <a:lumOff val="5000"/>
                    </a:srgbClr>
                  </a:solidFill>
                  <a:latin typeface="Consolas" panose="020B0609020204030204" pitchFamily="49" charset="0"/>
                  <a:ea typeface="Spoqa Han Sans Neo Regular"/>
                </a:rPr>
                <a:t>('4')" class="btw"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새 창 열림</a:t>
              </a:r>
              <a:r>
                <a:rPr lang="en-US" altLang="ko-KR" sz="800" b="1" kern="0">
                  <a:solidFill>
                    <a:schemeClr val="accent1"/>
                  </a:solidFill>
                  <a:latin typeface="+mn-ea"/>
                </a:rPr>
                <a:t>"</a:t>
              </a:r>
              <a:r>
                <a:rPr lang="en-US" altLang="ko-KR" sz="800" kern="0">
                  <a:solidFill>
                    <a:srgbClr val="000000">
                      <a:lumMod val="95000"/>
                      <a:lumOff val="5000"/>
                    </a:srgbClr>
                  </a:solidFill>
                  <a:latin typeface="Consolas" panose="020B0609020204030204" pitchFamily="49" charset="0"/>
                </a:rPr>
                <a:t>&gt;</a:t>
              </a:r>
              <a:r>
                <a:rPr lang="ko-KR" altLang="en-US" sz="800" kern="0">
                  <a:solidFill>
                    <a:srgbClr val="000000">
                      <a:lumMod val="95000"/>
                      <a:lumOff val="5000"/>
                    </a:srgbClr>
                  </a:solidFill>
                  <a:latin typeface="+mn-ea"/>
                </a:rPr>
                <a:t>인증서 확대보기</a:t>
              </a:r>
              <a:r>
                <a:rPr lang="en-US" altLang="ko-KR" sz="800" kern="0">
                  <a:solidFill>
                    <a:srgbClr val="000000">
                      <a:lumMod val="95000"/>
                      <a:lumOff val="5000"/>
                    </a:srgbClr>
                  </a:solidFill>
                  <a:latin typeface="Consolas" panose="020B0609020204030204" pitchFamily="49" charset="0"/>
                  <a:ea typeface="Spoqa Han Sans Neo Regular"/>
                </a:rPr>
                <a:t>&lt;/a&gt;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9F378182-104F-3B11-D071-A9A81926E2B9}"/>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보유인증서 </a:t>
            </a:r>
          </a:p>
        </p:txBody>
      </p:sp>
      <p:sp>
        <p:nvSpPr>
          <p:cNvPr id="17" name="텍스트 개체 틀 11">
            <a:extLst>
              <a:ext uri="{FF2B5EF4-FFF2-40B4-BE49-F238E27FC236}">
                <a16:creationId xmlns:a16="http://schemas.microsoft.com/office/drawing/2014/main" id="{FDD8B459-1B7D-4F70-DA11-85A5DEBE3EDE}"/>
              </a:ext>
            </a:extLst>
          </p:cNvPr>
          <p:cNvSpPr>
            <a:spLocks noGrp="1"/>
          </p:cNvSpPr>
          <p:nvPr>
            <p:ph type="body" sz="quarter" idx="15"/>
          </p:nvPr>
        </p:nvSpPr>
        <p:spPr>
          <a:xfrm>
            <a:off x="1265556" y="1003126"/>
            <a:ext cx="8224519" cy="194400"/>
          </a:xfrm>
        </p:spPr>
        <p:txBody>
          <a:bodyPr/>
          <a:lstStyle/>
          <a:p>
            <a:r>
              <a:rPr lang="en-US" altLang="ko-KR"/>
              <a:t>https://www.cjenc.co.kr/kr/tech/certificate.asp </a:t>
            </a:r>
            <a:endParaRPr lang="ko-KR" altLang="en-US"/>
          </a:p>
        </p:txBody>
      </p:sp>
      <p:sp>
        <p:nvSpPr>
          <p:cNvPr id="18" name="제목 1">
            <a:extLst>
              <a:ext uri="{FF2B5EF4-FFF2-40B4-BE49-F238E27FC236}">
                <a16:creationId xmlns:a16="http://schemas.microsoft.com/office/drawing/2014/main" id="{B1998CA4-2448-D327-8844-9EBC85E11639}"/>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 name="그림 1">
            <a:extLst>
              <a:ext uri="{FF2B5EF4-FFF2-40B4-BE49-F238E27FC236}">
                <a16:creationId xmlns:a16="http://schemas.microsoft.com/office/drawing/2014/main" id="{5560E2E7-051D-5252-6230-444303EC01D1}"/>
              </a:ext>
            </a:extLst>
          </p:cNvPr>
          <p:cNvPicPr>
            <a:picLocks noChangeAspect="1"/>
          </p:cNvPicPr>
          <p:nvPr/>
        </p:nvPicPr>
        <p:blipFill>
          <a:blip r:embed="rId3"/>
          <a:stretch>
            <a:fillRect/>
          </a:stretch>
        </p:blipFill>
        <p:spPr>
          <a:xfrm>
            <a:off x="5277988" y="3045747"/>
            <a:ext cx="3819193" cy="1896100"/>
          </a:xfrm>
          <a:prstGeom prst="rect">
            <a:avLst/>
          </a:prstGeom>
        </p:spPr>
      </p:pic>
      <p:sp>
        <p:nvSpPr>
          <p:cNvPr id="4" name="직사각형 3">
            <a:extLst>
              <a:ext uri="{FF2B5EF4-FFF2-40B4-BE49-F238E27FC236}">
                <a16:creationId xmlns:a16="http://schemas.microsoft.com/office/drawing/2014/main" id="{277C419D-C2D5-36E8-0031-91EFD9D3F925}"/>
              </a:ext>
            </a:extLst>
          </p:cNvPr>
          <p:cNvSpPr/>
          <p:nvPr/>
        </p:nvSpPr>
        <p:spPr>
          <a:xfrm>
            <a:off x="5659664" y="4637919"/>
            <a:ext cx="516255"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793467371"/>
      </p:ext>
    </p:extLst>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F2869-BC52-79A6-4BEC-7D40044651B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DC93249F-5AB9-97CE-7CD2-D844DD80F36C}"/>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sp>
        <p:nvSpPr>
          <p:cNvPr id="6" name="텍스트 개체 틀 5">
            <a:extLst>
              <a:ext uri="{FF2B5EF4-FFF2-40B4-BE49-F238E27FC236}">
                <a16:creationId xmlns:a16="http://schemas.microsoft.com/office/drawing/2014/main" id="{C3B9D30A-174B-12FB-04DF-62C35C59480C}"/>
              </a:ext>
            </a:extLst>
          </p:cNvPr>
          <p:cNvSpPr>
            <a:spLocks noGrp="1"/>
          </p:cNvSpPr>
          <p:nvPr>
            <p:ph type="body" sz="quarter" idx="14"/>
          </p:nvPr>
        </p:nvSpPr>
        <p:spPr/>
        <p:txBody>
          <a:bodyPr/>
          <a:lstStyle/>
          <a:p>
            <a:r>
              <a:rPr lang="ko-KR" altLang="en-US"/>
              <a:t>페이지에 제목을 제공하지 않은 경우</a:t>
            </a:r>
          </a:p>
        </p:txBody>
      </p:sp>
      <p:sp>
        <p:nvSpPr>
          <p:cNvPr id="7" name="텍스트 개체 틀 6">
            <a:extLst>
              <a:ext uri="{FF2B5EF4-FFF2-40B4-BE49-F238E27FC236}">
                <a16:creationId xmlns:a16="http://schemas.microsoft.com/office/drawing/2014/main" id="{980C420B-019A-1053-EEF3-9E4E7B9E58BA}"/>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8D67C05B-5C6F-E9C3-B467-AE547B9A2A46}"/>
              </a:ext>
            </a:extLst>
          </p:cNvPr>
          <p:cNvSpPr>
            <a:spLocks noGrp="1"/>
          </p:cNvSpPr>
          <p:nvPr>
            <p:ph type="body" sz="quarter" idx="20"/>
          </p:nvPr>
        </p:nvSpPr>
        <p:spPr>
          <a:xfrm>
            <a:off x="631825" y="2146610"/>
            <a:ext cx="4104000" cy="733516"/>
          </a:xfrm>
        </p:spPr>
        <p:txBody>
          <a:bodyPr/>
          <a:lstStyle/>
          <a:p>
            <a:r>
              <a:rPr lang="ko-KR" altLang="en-US"/>
              <a:t>모든 웹 페이지에는 각 페이지의 주제를 대표하는 고유한 웹 페이지 제목을 간결하고 명확하게 제공해야 함</a:t>
            </a:r>
            <a:endParaRPr lang="en-US" altLang="ko-KR"/>
          </a:p>
          <a:p>
            <a:r>
              <a:rPr lang="ko-KR" altLang="en-US"/>
              <a:t>페이지 내 동일 항목 오류 수정 필요함</a:t>
            </a:r>
            <a:endParaRPr lang="en-US" altLang="ko-KR"/>
          </a:p>
        </p:txBody>
      </p:sp>
      <p:grpSp>
        <p:nvGrpSpPr>
          <p:cNvPr id="10" name="그룹 9">
            <a:extLst>
              <a:ext uri="{FF2B5EF4-FFF2-40B4-BE49-F238E27FC236}">
                <a16:creationId xmlns:a16="http://schemas.microsoft.com/office/drawing/2014/main" id="{2E70ABC1-8418-4A57-7FF3-07B5646644CA}"/>
              </a:ext>
            </a:extLst>
          </p:cNvPr>
          <p:cNvGrpSpPr/>
          <p:nvPr/>
        </p:nvGrpSpPr>
        <p:grpSpPr>
          <a:xfrm>
            <a:off x="632796" y="3471310"/>
            <a:ext cx="4104304" cy="557296"/>
            <a:chOff x="633404" y="2845589"/>
            <a:chExt cx="4104304" cy="557296"/>
          </a:xfrm>
        </p:grpSpPr>
        <p:sp>
          <p:nvSpPr>
            <p:cNvPr id="11" name="TextBox 10">
              <a:extLst>
                <a:ext uri="{FF2B5EF4-FFF2-40B4-BE49-F238E27FC236}">
                  <a16:creationId xmlns:a16="http://schemas.microsoft.com/office/drawing/2014/main" id="{E627B024-F0C4-7813-8053-AAB41A76DA64}"/>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C4AD854C-9956-9DBB-0D53-69BFA7897CD6}"/>
                </a:ext>
              </a:extLst>
            </p:cNvPr>
            <p:cNvSpPr/>
            <p:nvPr/>
          </p:nvSpPr>
          <p:spPr>
            <a:xfrm>
              <a:off x="633404" y="3056792"/>
              <a:ext cx="4104000" cy="3460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&lt;title&gt;</a:t>
              </a:r>
              <a:r>
                <a:rPr lang="en-US" altLang="ko-KR" sz="800" b="1" kern="0">
                  <a:solidFill>
                    <a:srgbClr val="D83933"/>
                  </a:solidFill>
                  <a:latin typeface="Consolas" panose="020B0609020204030204" pitchFamily="49" charset="0"/>
                  <a:ea typeface="Spoqa Han Sans Neo Regular"/>
                </a:rPr>
                <a:t>certificate4_zoom.png (386×545)</a:t>
              </a:r>
              <a:r>
                <a:rPr lang="en-US" altLang="ko-KR" sz="800" kern="0">
                  <a:latin typeface="Consolas" panose="020B0609020204030204" pitchFamily="49" charset="0"/>
                  <a:ea typeface="Spoqa Han Sans Neo Regular"/>
                </a:rPr>
                <a:t>&lt;/title&gt;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DDB4B4D4-529B-AE4F-7780-F53E0375B943}"/>
              </a:ext>
            </a:extLst>
          </p:cNvPr>
          <p:cNvGrpSpPr/>
          <p:nvPr/>
        </p:nvGrpSpPr>
        <p:grpSpPr>
          <a:xfrm>
            <a:off x="633100" y="4287505"/>
            <a:ext cx="4104304" cy="557809"/>
            <a:chOff x="631825" y="4319397"/>
            <a:chExt cx="4104304" cy="557809"/>
          </a:xfrm>
        </p:grpSpPr>
        <p:sp>
          <p:nvSpPr>
            <p:cNvPr id="14" name="TextBox 13">
              <a:extLst>
                <a:ext uri="{FF2B5EF4-FFF2-40B4-BE49-F238E27FC236}">
                  <a16:creationId xmlns:a16="http://schemas.microsoft.com/office/drawing/2014/main" id="{BA01CADC-5BB0-0BD6-DF5D-48BF7A3BB572}"/>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BBC0B53B-135E-4336-8954-09BFA1249893}"/>
                </a:ext>
              </a:extLst>
            </p:cNvPr>
            <p:cNvSpPr/>
            <p:nvPr/>
          </p:nvSpPr>
          <p:spPr>
            <a:xfrm>
              <a:off x="631825" y="4530600"/>
              <a:ext cx="4104000" cy="34660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rPr>
                <a:t>&lt;title&gt;</a:t>
              </a:r>
              <a:r>
                <a:rPr lang="ko-KR" altLang="en-US" sz="800" b="1" kern="0">
                  <a:solidFill>
                    <a:schemeClr val="accent1"/>
                  </a:solidFill>
                  <a:latin typeface="+mn-ea"/>
                </a:rPr>
                <a:t>안전보건경영시스템 인증서</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rPr>
                <a:t>&lt;/title&gt;</a:t>
              </a:r>
            </a:p>
          </p:txBody>
        </p:sp>
      </p:grpSp>
      <p:sp>
        <p:nvSpPr>
          <p:cNvPr id="16" name="텍스트 개체 틀 9">
            <a:extLst>
              <a:ext uri="{FF2B5EF4-FFF2-40B4-BE49-F238E27FC236}">
                <a16:creationId xmlns:a16="http://schemas.microsoft.com/office/drawing/2014/main" id="{09A2FFB9-E3E6-B8C0-064D-8B5F361DFBC9}"/>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보유인증서 </a:t>
            </a:r>
            <a:r>
              <a:rPr lang="en-US" altLang="ko-KR"/>
              <a:t>&gt; </a:t>
            </a:r>
            <a:r>
              <a:rPr lang="ko-KR" altLang="en-US"/>
              <a:t>팝업 </a:t>
            </a:r>
            <a:r>
              <a:rPr lang="en-US" altLang="ko-KR"/>
              <a:t>1</a:t>
            </a:r>
            <a:endParaRPr lang="ko-KR" altLang="en-US"/>
          </a:p>
        </p:txBody>
      </p:sp>
      <p:sp>
        <p:nvSpPr>
          <p:cNvPr id="17" name="텍스트 개체 틀 11">
            <a:extLst>
              <a:ext uri="{FF2B5EF4-FFF2-40B4-BE49-F238E27FC236}">
                <a16:creationId xmlns:a16="http://schemas.microsoft.com/office/drawing/2014/main" id="{8C76DD6E-9DF9-F11C-258F-EC3DF6ED2D85}"/>
              </a:ext>
            </a:extLst>
          </p:cNvPr>
          <p:cNvSpPr>
            <a:spLocks noGrp="1"/>
          </p:cNvSpPr>
          <p:nvPr>
            <p:ph type="body" sz="quarter" idx="15"/>
          </p:nvPr>
        </p:nvSpPr>
        <p:spPr>
          <a:xfrm>
            <a:off x="1265556" y="1003126"/>
            <a:ext cx="8224519" cy="194400"/>
          </a:xfrm>
        </p:spPr>
        <p:txBody>
          <a:bodyPr/>
          <a:lstStyle/>
          <a:p>
            <a:r>
              <a:rPr lang="en-US" altLang="ko-KR"/>
              <a:t>https://www.cjenc.co.kr/kr/tech/certificate.asp </a:t>
            </a:r>
            <a:endParaRPr lang="ko-KR" altLang="en-US"/>
          </a:p>
        </p:txBody>
      </p:sp>
      <p:sp>
        <p:nvSpPr>
          <p:cNvPr id="18" name="제목 1">
            <a:extLst>
              <a:ext uri="{FF2B5EF4-FFF2-40B4-BE49-F238E27FC236}">
                <a16:creationId xmlns:a16="http://schemas.microsoft.com/office/drawing/2014/main" id="{35A65149-35A7-200E-AB0B-991B1D707C85}"/>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6390885C-A33F-29E4-94B1-704CD3D586B3}"/>
              </a:ext>
            </a:extLst>
          </p:cNvPr>
          <p:cNvPicPr>
            <a:picLocks noChangeAspect="1"/>
          </p:cNvPicPr>
          <p:nvPr/>
        </p:nvPicPr>
        <p:blipFill>
          <a:blip r:embed="rId3"/>
          <a:stretch>
            <a:fillRect/>
          </a:stretch>
        </p:blipFill>
        <p:spPr>
          <a:xfrm>
            <a:off x="6014857" y="2444053"/>
            <a:ext cx="2413361" cy="3785665"/>
          </a:xfrm>
          <a:prstGeom prst="rect">
            <a:avLst/>
          </a:prstGeom>
        </p:spPr>
      </p:pic>
      <p:sp>
        <p:nvSpPr>
          <p:cNvPr id="4" name="직사각형 3">
            <a:extLst>
              <a:ext uri="{FF2B5EF4-FFF2-40B4-BE49-F238E27FC236}">
                <a16:creationId xmlns:a16="http://schemas.microsoft.com/office/drawing/2014/main" id="{51736503-20F0-5146-E27E-74DF919EA252}"/>
              </a:ext>
            </a:extLst>
          </p:cNvPr>
          <p:cNvSpPr/>
          <p:nvPr/>
        </p:nvSpPr>
        <p:spPr>
          <a:xfrm>
            <a:off x="6176299" y="2526236"/>
            <a:ext cx="1437479" cy="20058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445341532"/>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E6A1D-A6E1-7FA9-4E54-FE73F9822CF9}"/>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0F56F78-4452-B35A-386D-0AE0D7BA52D5}"/>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5E4DE5B0-FBB5-CA01-63A3-DF2D3771AB26}"/>
              </a:ext>
            </a:extLst>
          </p:cNvPr>
          <p:cNvSpPr>
            <a:spLocks noGrp="1"/>
          </p:cNvSpPr>
          <p:nvPr>
            <p:ph type="body" sz="quarter" idx="14"/>
          </p:nvPr>
        </p:nvSpPr>
        <p:spPr/>
        <p:txBody>
          <a:bodyPr/>
          <a:lstStyle/>
          <a:p>
            <a:r>
              <a:rPr lang="en-US" altLang="ko-KR"/>
              <a:t>&lt;</a:t>
            </a:r>
            <a:r>
              <a:rPr lang="en-US" altLang="ko-KR" err="1"/>
              <a:t>img</a:t>
            </a:r>
            <a:r>
              <a:rPr lang="en-US" altLang="ko-KR"/>
              <a:t>&gt;, &lt;input type="image"&gt; </a:t>
            </a:r>
            <a:r>
              <a:rPr lang="ko-KR" altLang="en-US"/>
              <a:t>등 이미지 요소에 대해 </a:t>
            </a:r>
            <a:r>
              <a:rPr lang="en-US" altLang="ko-KR"/>
              <a:t>alt </a:t>
            </a:r>
            <a:r>
              <a:rPr lang="ko-KR" altLang="en-US"/>
              <a:t>속성을 제공하지 않거나 </a:t>
            </a:r>
            <a:r>
              <a:rPr lang="en-US" altLang="ko-KR"/>
              <a:t>alt </a:t>
            </a:r>
            <a:r>
              <a:rPr lang="ko-KR" altLang="en-US"/>
              <a:t>속성은 선언되었으나</a:t>
            </a:r>
            <a:r>
              <a:rPr lang="en-US" altLang="ko-KR"/>
              <a:t>, </a:t>
            </a:r>
            <a:r>
              <a:rPr lang="ko-KR" altLang="en-US"/>
              <a:t>그 내용이 </a:t>
            </a:r>
            <a:r>
              <a:rPr lang="en-US" altLang="ko-KR" err="1"/>
              <a:t>img</a:t>
            </a:r>
            <a:r>
              <a:rPr lang="ko-KR" altLang="en-US"/>
              <a:t>의 내용을 대체할 수 없는 경우와 오타로 표기되어 의미가 변경된 경우</a:t>
            </a:r>
          </a:p>
        </p:txBody>
      </p:sp>
      <p:sp>
        <p:nvSpPr>
          <p:cNvPr id="7" name="텍스트 개체 틀 6">
            <a:extLst>
              <a:ext uri="{FF2B5EF4-FFF2-40B4-BE49-F238E27FC236}">
                <a16:creationId xmlns:a16="http://schemas.microsoft.com/office/drawing/2014/main" id="{F4DA8B68-54AF-A7B3-1EA1-F35B70964F2E}"/>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C0461918-D5A2-E2FD-D98E-F3E861799AAF}"/>
              </a:ext>
            </a:extLst>
          </p:cNvPr>
          <p:cNvSpPr>
            <a:spLocks noGrp="1"/>
          </p:cNvSpPr>
          <p:nvPr>
            <p:ph type="body" sz="quarter" idx="20"/>
          </p:nvPr>
        </p:nvSpPr>
        <p:spPr>
          <a:xfrm>
            <a:off x="631825" y="2146610"/>
            <a:ext cx="4104000" cy="733516"/>
          </a:xfrm>
        </p:spPr>
        <p:txBody>
          <a:bodyPr/>
          <a:lstStyle/>
          <a:p>
            <a:r>
              <a:rPr lang="en-US" altLang="ko-KR"/>
              <a:t>alt </a:t>
            </a:r>
            <a:r>
              <a:rPr lang="ko-KR" altLang="en-US"/>
              <a:t>속성이 생략되어 이미지 요소의 경로 정보가 스크린 리더로 출력되고 있음</a:t>
            </a:r>
            <a:endParaRPr lang="en-US" altLang="ko-KR"/>
          </a:p>
          <a:p>
            <a:r>
              <a:rPr lang="ko-KR" altLang="en-US"/>
              <a:t>이미지가 표현하고 있는 정보의 양이 많고 복잡하므로 숨김 텍스트를 활용하여 이미지가 전달하고자 하는 정보와 동등한 수준의 설명을 제공해야 함</a:t>
            </a:r>
            <a:endParaRPr lang="en-US" altLang="ko-KR"/>
          </a:p>
        </p:txBody>
      </p:sp>
      <p:sp>
        <p:nvSpPr>
          <p:cNvPr id="16" name="텍스트 개체 틀 9">
            <a:extLst>
              <a:ext uri="{FF2B5EF4-FFF2-40B4-BE49-F238E27FC236}">
                <a16:creationId xmlns:a16="http://schemas.microsoft.com/office/drawing/2014/main" id="{A7CC8CC8-2F16-ABBF-6F9A-FBD47A02BD87}"/>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보유인증서 </a:t>
            </a:r>
            <a:r>
              <a:rPr lang="en-US" altLang="ko-KR"/>
              <a:t>&gt; </a:t>
            </a:r>
            <a:r>
              <a:rPr lang="ko-KR" altLang="en-US"/>
              <a:t>팝업 </a:t>
            </a:r>
            <a:r>
              <a:rPr lang="en-US" altLang="ko-KR"/>
              <a:t>1</a:t>
            </a:r>
            <a:endParaRPr lang="ko-KR" altLang="en-US"/>
          </a:p>
        </p:txBody>
      </p:sp>
      <p:sp>
        <p:nvSpPr>
          <p:cNvPr id="17" name="텍스트 개체 틀 11">
            <a:extLst>
              <a:ext uri="{FF2B5EF4-FFF2-40B4-BE49-F238E27FC236}">
                <a16:creationId xmlns:a16="http://schemas.microsoft.com/office/drawing/2014/main" id="{20BE325A-1178-A59A-BA5D-8D2522BEF1EA}"/>
              </a:ext>
            </a:extLst>
          </p:cNvPr>
          <p:cNvSpPr>
            <a:spLocks noGrp="1"/>
          </p:cNvSpPr>
          <p:nvPr>
            <p:ph type="body" sz="quarter" idx="15"/>
          </p:nvPr>
        </p:nvSpPr>
        <p:spPr>
          <a:xfrm>
            <a:off x="1265556" y="1003126"/>
            <a:ext cx="8224519" cy="194400"/>
          </a:xfrm>
        </p:spPr>
        <p:txBody>
          <a:bodyPr/>
          <a:lstStyle/>
          <a:p>
            <a:r>
              <a:rPr lang="en-US" altLang="ko-KR"/>
              <a:t>https://www.cjenc.co.kr/kr/tech/certificate.asp </a:t>
            </a:r>
            <a:endParaRPr lang="ko-KR" altLang="en-US"/>
          </a:p>
        </p:txBody>
      </p:sp>
      <p:sp>
        <p:nvSpPr>
          <p:cNvPr id="18" name="제목 1">
            <a:extLst>
              <a:ext uri="{FF2B5EF4-FFF2-40B4-BE49-F238E27FC236}">
                <a16:creationId xmlns:a16="http://schemas.microsoft.com/office/drawing/2014/main" id="{216407E2-F4A3-D736-ADAD-894FB8D2E73E}"/>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BB03E1F9-A3FA-8FAC-E4FE-27391CB98389}"/>
              </a:ext>
            </a:extLst>
          </p:cNvPr>
          <p:cNvPicPr>
            <a:picLocks noChangeAspect="1"/>
          </p:cNvPicPr>
          <p:nvPr/>
        </p:nvPicPr>
        <p:blipFill>
          <a:blip r:embed="rId3"/>
          <a:stretch>
            <a:fillRect/>
          </a:stretch>
        </p:blipFill>
        <p:spPr>
          <a:xfrm>
            <a:off x="6014857" y="2444053"/>
            <a:ext cx="2413361" cy="3785665"/>
          </a:xfrm>
          <a:prstGeom prst="rect">
            <a:avLst/>
          </a:prstGeom>
        </p:spPr>
      </p:pic>
      <p:sp>
        <p:nvSpPr>
          <p:cNvPr id="4" name="직사각형 3">
            <a:extLst>
              <a:ext uri="{FF2B5EF4-FFF2-40B4-BE49-F238E27FC236}">
                <a16:creationId xmlns:a16="http://schemas.microsoft.com/office/drawing/2014/main" id="{03116446-0376-1014-06AF-B56A3375D563}"/>
              </a:ext>
            </a:extLst>
          </p:cNvPr>
          <p:cNvSpPr/>
          <p:nvPr/>
        </p:nvSpPr>
        <p:spPr>
          <a:xfrm>
            <a:off x="6077239" y="2948547"/>
            <a:ext cx="2266661" cy="319317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grpSp>
        <p:nvGrpSpPr>
          <p:cNvPr id="2" name="그룹 1">
            <a:extLst>
              <a:ext uri="{FF2B5EF4-FFF2-40B4-BE49-F238E27FC236}">
                <a16:creationId xmlns:a16="http://schemas.microsoft.com/office/drawing/2014/main" id="{B65D6D31-0ABF-A978-73F5-B57ACFDD25DC}"/>
              </a:ext>
            </a:extLst>
          </p:cNvPr>
          <p:cNvGrpSpPr/>
          <p:nvPr/>
        </p:nvGrpSpPr>
        <p:grpSpPr>
          <a:xfrm>
            <a:off x="632796" y="3089571"/>
            <a:ext cx="4104304" cy="1098983"/>
            <a:chOff x="633404" y="2845589"/>
            <a:chExt cx="4104304" cy="1098983"/>
          </a:xfrm>
        </p:grpSpPr>
        <p:sp>
          <p:nvSpPr>
            <p:cNvPr id="8" name="TextBox 7">
              <a:extLst>
                <a:ext uri="{FF2B5EF4-FFF2-40B4-BE49-F238E27FC236}">
                  <a16:creationId xmlns:a16="http://schemas.microsoft.com/office/drawing/2014/main" id="{914A3360-8B56-48CC-4358-5DBE81F46C6D}"/>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0" name="직사각형 9">
              <a:extLst>
                <a:ext uri="{FF2B5EF4-FFF2-40B4-BE49-F238E27FC236}">
                  <a16:creationId xmlns:a16="http://schemas.microsoft.com/office/drawing/2014/main" id="{52C21DB0-F4C3-13E4-C21E-25A71B8E7C32}"/>
                </a:ext>
              </a:extLst>
            </p:cNvPr>
            <p:cNvSpPr/>
            <p:nvPr/>
          </p:nvSpPr>
          <p:spPr>
            <a:xfrm>
              <a:off x="633404" y="3056792"/>
              <a:ext cx="4104000" cy="88778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chemeClr val="accent5"/>
                  </a:solidFill>
                  <a:latin typeface="Consolas" panose="020B0609020204030204" pitchFamily="49" charset="0"/>
                  <a:ea typeface="Spoqa Han Sans Neo Regular"/>
                </a:rPr>
                <a:t>&lt;</a:t>
              </a:r>
              <a:r>
                <a:rPr lang="en-US" altLang="ko-KR" sz="800" b="1" kern="0" err="1">
                  <a:solidFill>
                    <a:schemeClr val="accent5"/>
                  </a:solidFill>
                  <a:latin typeface="Consolas" panose="020B0609020204030204" pitchFamily="49" charset="0"/>
                  <a:ea typeface="Spoqa Han Sans Neo Regular"/>
                </a:rPr>
                <a:t>img</a:t>
              </a:r>
              <a:r>
                <a:rPr lang="en-US" altLang="ko-KR" sz="800" b="1" kern="0">
                  <a:solidFill>
                    <a:schemeClr val="accent5"/>
                  </a:solidFill>
                  <a:latin typeface="Consolas" panose="020B0609020204030204" pitchFamily="49" charset="0"/>
                  <a:ea typeface="Spoqa Han Sans Neo Regular"/>
                </a:rPr>
                <a:t> style="display: block;-</a:t>
              </a:r>
              <a:r>
                <a:rPr lang="en-US" altLang="ko-KR" sz="800" b="1" kern="0" err="1">
                  <a:solidFill>
                    <a:schemeClr val="accent5"/>
                  </a:solidFill>
                  <a:latin typeface="Consolas" panose="020B0609020204030204" pitchFamily="49" charset="0"/>
                  <a:ea typeface="Spoqa Han Sans Neo Regular"/>
                </a:rPr>
                <a:t>webkit</a:t>
              </a:r>
              <a:r>
                <a:rPr lang="en-US" altLang="ko-KR" sz="800" b="1" kern="0">
                  <a:solidFill>
                    <a:schemeClr val="accent5"/>
                  </a:solidFill>
                  <a:latin typeface="Consolas" panose="020B0609020204030204" pitchFamily="49" charset="0"/>
                  <a:ea typeface="Spoqa Han Sans Neo Regular"/>
                </a:rPr>
                <a:t>-user-select: </a:t>
              </a:r>
              <a:r>
                <a:rPr lang="en-US" altLang="ko-KR" sz="800" b="1" kern="0" err="1">
                  <a:solidFill>
                    <a:schemeClr val="accent5"/>
                  </a:solidFill>
                  <a:latin typeface="Consolas" panose="020B0609020204030204" pitchFamily="49" charset="0"/>
                  <a:ea typeface="Spoqa Han Sans Neo Regular"/>
                </a:rPr>
                <a:t>none;margin</a:t>
              </a:r>
              <a:r>
                <a:rPr lang="en-US" altLang="ko-KR" sz="800" b="1" kern="0">
                  <a:solidFill>
                    <a:schemeClr val="accent5"/>
                  </a:solidFill>
                  <a:latin typeface="Consolas" panose="020B0609020204030204" pitchFamily="49" charset="0"/>
                  <a:ea typeface="Spoqa Han Sans Neo Regular"/>
                </a:rPr>
                <a:t>: </a:t>
              </a:r>
              <a:r>
                <a:rPr lang="en-US" altLang="ko-KR" sz="800" b="1" kern="0" err="1">
                  <a:solidFill>
                    <a:schemeClr val="accent5"/>
                  </a:solidFill>
                  <a:latin typeface="Consolas" panose="020B0609020204030204" pitchFamily="49" charset="0"/>
                  <a:ea typeface="Spoqa Han Sans Neo Regular"/>
                </a:rPr>
                <a:t>auto;background-color</a:t>
              </a:r>
              <a:r>
                <a:rPr lang="en-US" altLang="ko-KR" sz="800" b="1" kern="0">
                  <a:solidFill>
                    <a:schemeClr val="accent5"/>
                  </a:solidFill>
                  <a:latin typeface="Consolas" panose="020B0609020204030204" pitchFamily="49" charset="0"/>
                  <a:ea typeface="Spoqa Han Sans Neo Regular"/>
                </a:rPr>
                <a:t>: </a:t>
              </a:r>
              <a:r>
                <a:rPr lang="en-US" altLang="ko-KR" sz="800" b="1" kern="0" err="1">
                  <a:solidFill>
                    <a:schemeClr val="accent5"/>
                  </a:solidFill>
                  <a:latin typeface="Consolas" panose="020B0609020204030204" pitchFamily="49" charset="0"/>
                  <a:ea typeface="Spoqa Han Sans Neo Regular"/>
                </a:rPr>
                <a:t>hsl</a:t>
              </a:r>
              <a:r>
                <a:rPr lang="en-US" altLang="ko-KR" sz="800" b="1" kern="0">
                  <a:solidFill>
                    <a:schemeClr val="accent5"/>
                  </a:solidFill>
                  <a:latin typeface="Consolas" panose="020B0609020204030204" pitchFamily="49" charset="0"/>
                  <a:ea typeface="Spoqa Han Sans Neo Regular"/>
                </a:rPr>
                <a:t>(0, 0%, 90%);transition: background-color 300ms;" </a:t>
              </a:r>
              <a:r>
                <a:rPr lang="en-US" altLang="ko-KR" sz="800" b="1" kern="0" err="1">
                  <a:solidFill>
                    <a:schemeClr val="accent5"/>
                  </a:solidFill>
                  <a:latin typeface="Consolas" panose="020B0609020204030204" pitchFamily="49" charset="0"/>
                  <a:ea typeface="Spoqa Han Sans Neo Regular"/>
                </a:rPr>
                <a:t>src</a:t>
              </a:r>
              <a:r>
                <a:rPr lang="en-US" altLang="ko-KR" sz="800" b="1" kern="0">
                  <a:solidFill>
                    <a:schemeClr val="accent5"/>
                  </a:solidFill>
                  <a:latin typeface="Consolas" panose="020B0609020204030204" pitchFamily="49" charset="0"/>
                  <a:ea typeface="Spoqa Han Sans Neo Regular"/>
                </a:rPr>
                <a:t>="https://www.cjenc.co.kr/kr/images/etc/certificate4_zoom.png?v202506261528"&gt;</a:t>
              </a:r>
              <a:endParaRPr lang="ko-KR" altLang="en-US" sz="800" b="1" kern="0">
                <a:solidFill>
                  <a:schemeClr val="accent5"/>
                </a:solidFill>
                <a:latin typeface="Consolas" panose="020B0609020204030204" pitchFamily="49" charset="0"/>
                <a:ea typeface="Spoqa Han Sans Neo Regular"/>
              </a:endParaRPr>
            </a:p>
          </p:txBody>
        </p:sp>
      </p:grpSp>
      <p:grpSp>
        <p:nvGrpSpPr>
          <p:cNvPr id="11" name="그룹 10">
            <a:extLst>
              <a:ext uri="{FF2B5EF4-FFF2-40B4-BE49-F238E27FC236}">
                <a16:creationId xmlns:a16="http://schemas.microsoft.com/office/drawing/2014/main" id="{24140EDD-32A0-BC6B-9DD3-2B0E86A66861}"/>
              </a:ext>
            </a:extLst>
          </p:cNvPr>
          <p:cNvGrpSpPr/>
          <p:nvPr/>
        </p:nvGrpSpPr>
        <p:grpSpPr>
          <a:xfrm>
            <a:off x="633100" y="4456181"/>
            <a:ext cx="4104304" cy="1369826"/>
            <a:chOff x="631825" y="4319397"/>
            <a:chExt cx="4104304" cy="1369826"/>
          </a:xfrm>
        </p:grpSpPr>
        <p:sp>
          <p:nvSpPr>
            <p:cNvPr id="12" name="TextBox 11">
              <a:extLst>
                <a:ext uri="{FF2B5EF4-FFF2-40B4-BE49-F238E27FC236}">
                  <a16:creationId xmlns:a16="http://schemas.microsoft.com/office/drawing/2014/main" id="{851A95FD-0816-C352-3757-E21B22A264F2}"/>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3" name="직사각형 12">
              <a:extLst>
                <a:ext uri="{FF2B5EF4-FFF2-40B4-BE49-F238E27FC236}">
                  <a16:creationId xmlns:a16="http://schemas.microsoft.com/office/drawing/2014/main" id="{3C0D846E-5887-B818-0C8D-281C0B85227A}"/>
                </a:ext>
              </a:extLst>
            </p:cNvPr>
            <p:cNvSpPr/>
            <p:nvPr/>
          </p:nvSpPr>
          <p:spPr>
            <a:xfrm>
              <a:off x="631825" y="4530600"/>
              <a:ext cx="4104000" cy="115862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&lt;</a:t>
              </a:r>
              <a:r>
                <a:rPr lang="en-US" altLang="ko-KR" sz="800" kern="0" err="1">
                  <a:solidFill>
                    <a:srgbClr val="000000">
                      <a:lumMod val="95000"/>
                      <a:lumOff val="5000"/>
                    </a:srgbClr>
                  </a:solidFill>
                  <a:latin typeface="Consolas" panose="020B0609020204030204" pitchFamily="49" charset="0"/>
                  <a:ea typeface="Spoqa Han Sans Neo Regular"/>
                </a:rPr>
                <a:t>img</a:t>
              </a:r>
              <a:r>
                <a:rPr lang="en-US" altLang="ko-KR" sz="800" kern="0">
                  <a:solidFill>
                    <a:srgbClr val="000000">
                      <a:lumMod val="95000"/>
                      <a:lumOff val="5000"/>
                    </a:srgbClr>
                  </a:solidFill>
                  <a:latin typeface="Consolas" panose="020B0609020204030204" pitchFamily="49" charset="0"/>
                  <a:ea typeface="Spoqa Han Sans Neo Regular"/>
                </a:rPr>
                <a:t> style="display: block;-</a:t>
              </a:r>
              <a:r>
                <a:rPr lang="en-US" altLang="ko-KR" sz="800" kern="0" err="1">
                  <a:solidFill>
                    <a:srgbClr val="000000">
                      <a:lumMod val="95000"/>
                      <a:lumOff val="5000"/>
                    </a:srgbClr>
                  </a:solidFill>
                  <a:latin typeface="Consolas" panose="020B0609020204030204" pitchFamily="49" charset="0"/>
                  <a:ea typeface="Spoqa Han Sans Neo Regular"/>
                </a:rPr>
                <a:t>webkit</a:t>
              </a:r>
              <a:r>
                <a:rPr lang="en-US" altLang="ko-KR" sz="800" kern="0">
                  <a:solidFill>
                    <a:srgbClr val="000000">
                      <a:lumMod val="95000"/>
                      <a:lumOff val="5000"/>
                    </a:srgbClr>
                  </a:solidFill>
                  <a:latin typeface="Consolas" panose="020B0609020204030204" pitchFamily="49" charset="0"/>
                  <a:ea typeface="Spoqa Han Sans Neo Regular"/>
                </a:rPr>
                <a:t>-user-select: </a:t>
              </a:r>
              <a:r>
                <a:rPr lang="en-US" altLang="ko-KR" sz="800" kern="0" err="1">
                  <a:solidFill>
                    <a:srgbClr val="000000">
                      <a:lumMod val="95000"/>
                      <a:lumOff val="5000"/>
                    </a:srgbClr>
                  </a:solidFill>
                  <a:latin typeface="Consolas" panose="020B0609020204030204" pitchFamily="49" charset="0"/>
                  <a:ea typeface="Spoqa Han Sans Neo Regular"/>
                </a:rPr>
                <a:t>none;margin</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auto;background-color</a:t>
              </a: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kern="0" err="1">
                  <a:solidFill>
                    <a:srgbClr val="000000">
                      <a:lumMod val="95000"/>
                      <a:lumOff val="5000"/>
                    </a:srgbClr>
                  </a:solidFill>
                  <a:latin typeface="Consolas" panose="020B0609020204030204" pitchFamily="49" charset="0"/>
                  <a:ea typeface="Spoqa Han Sans Neo Regular"/>
                </a:rPr>
                <a:t>hsl</a:t>
              </a:r>
              <a:r>
                <a:rPr lang="en-US" altLang="ko-KR" sz="800" kern="0">
                  <a:solidFill>
                    <a:srgbClr val="000000">
                      <a:lumMod val="95000"/>
                      <a:lumOff val="5000"/>
                    </a:srgbClr>
                  </a:solidFill>
                  <a:latin typeface="Consolas" panose="020B0609020204030204" pitchFamily="49" charset="0"/>
                  <a:ea typeface="Spoqa Han Sans Neo Regular"/>
                </a:rPr>
                <a:t>(0, 0%, 90%);transition: background-color 300ms;" </a:t>
              </a:r>
              <a:r>
                <a:rPr lang="en-US" altLang="ko-KR" sz="800" kern="0" err="1">
                  <a:solidFill>
                    <a:srgbClr val="000000">
                      <a:lumMod val="95000"/>
                      <a:lumOff val="5000"/>
                    </a:srgbClr>
                  </a:solidFill>
                  <a:latin typeface="Consolas" panose="020B0609020204030204" pitchFamily="49" charset="0"/>
                  <a:ea typeface="Spoqa Han Sans Neo Regular"/>
                </a:rPr>
                <a:t>src</a:t>
              </a:r>
              <a:r>
                <a:rPr lang="en-US" altLang="ko-KR" sz="800" kern="0">
                  <a:solidFill>
                    <a:srgbClr val="000000">
                      <a:lumMod val="95000"/>
                      <a:lumOff val="5000"/>
                    </a:srgbClr>
                  </a:solidFill>
                  <a:latin typeface="Consolas" panose="020B0609020204030204" pitchFamily="49" charset="0"/>
                  <a:ea typeface="Spoqa Han Sans Neo Regular"/>
                </a:rPr>
                <a:t>="https://www.cjenc.co.kr/kr/images/etc/certificate4_zoom.png?v202506261528" </a:t>
              </a:r>
              <a:r>
                <a:rPr lang="en-US" altLang="ko-KR" sz="800" b="1">
                  <a:solidFill>
                    <a:schemeClr val="accent1"/>
                  </a:solidFill>
                  <a:latin typeface="Consolas" panose="020B0609020204030204" pitchFamily="49" charset="0"/>
                </a:rPr>
                <a:t>alt=""</a:t>
              </a:r>
              <a:r>
                <a:rPr lang="en-US" altLang="ko-KR" sz="800" kern="0">
                  <a:solidFill>
                    <a:srgbClr val="000000">
                      <a:lumMod val="95000"/>
                      <a:lumOff val="5000"/>
                    </a:srgbClr>
                  </a:solidFill>
                  <a:latin typeface="Consolas" panose="020B0609020204030204" pitchFamily="49" charset="0"/>
                  <a:ea typeface="Spoqa Han Sans Neo Regular"/>
                </a:rPr>
                <a:t>&gt;</a:t>
              </a:r>
            </a:p>
            <a:p>
              <a:pPr lvl="0" defTabSz="144000">
                <a:lnSpc>
                  <a:spcPct val="110000"/>
                </a:lnSpc>
                <a:defRPr/>
              </a:pPr>
              <a:r>
                <a:rPr lang="en-US" altLang="ko-KR" sz="800" b="1">
                  <a:solidFill>
                    <a:schemeClr val="accent1"/>
                  </a:solidFill>
                  <a:latin typeface="Consolas" panose="020B0609020204030204" pitchFamily="49" charset="0"/>
                </a:rPr>
                <a:t>&lt;span class="</a:t>
              </a:r>
              <a:r>
                <a:rPr lang="en-US" altLang="ko-KR" sz="800" b="1" err="1">
                  <a:solidFill>
                    <a:schemeClr val="accent1"/>
                  </a:solidFill>
                  <a:latin typeface="Consolas" panose="020B0609020204030204" pitchFamily="49" charset="0"/>
                </a:rPr>
                <a:t>visuallyhidden</a:t>
              </a:r>
              <a:r>
                <a:rPr lang="en-US" altLang="ko-KR" sz="800" b="1">
                  <a:solidFill>
                    <a:schemeClr val="accent1"/>
                  </a:solidFill>
                  <a:latin typeface="Consolas" panose="020B0609020204030204" pitchFamily="49" charset="0"/>
                </a:rPr>
                <a:t>"&gt;KMR </a:t>
              </a:r>
              <a:r>
                <a:rPr lang="ko-KR" altLang="en-US" sz="800" b="1">
                  <a:solidFill>
                    <a:schemeClr val="accent1"/>
                  </a:solidFill>
                  <a:latin typeface="Consolas" panose="020B0609020204030204" pitchFamily="49" charset="0"/>
                </a:rPr>
                <a:t>인증번호</a:t>
              </a:r>
              <a:r>
                <a:rPr lang="en-US" altLang="ko-KR" sz="800" b="1">
                  <a:solidFill>
                    <a:schemeClr val="accent1"/>
                  </a:solidFill>
                  <a:latin typeface="Consolas" panose="020B0609020204030204" pitchFamily="49" charset="0"/>
                </a:rPr>
                <a:t>: ROH1166 Certificate of Registration </a:t>
              </a:r>
              <a:r>
                <a:rPr lang="ko-KR" altLang="en-US" sz="800" b="1">
                  <a:solidFill>
                    <a:schemeClr val="accent1"/>
                  </a:solidFill>
                  <a:latin typeface="Consolas" panose="020B0609020204030204" pitchFamily="49" charset="0"/>
                </a:rPr>
                <a:t>안전보건경영시스템 인증서 </a:t>
              </a:r>
              <a:r>
                <a:rPr lang="ko-KR" altLang="en-US" sz="800" b="1" err="1">
                  <a:solidFill>
                    <a:schemeClr val="accent1"/>
                  </a:solidFill>
                  <a:latin typeface="Consolas" panose="020B0609020204030204" pitchFamily="49" charset="0"/>
                </a:rPr>
                <a:t>씨제이대한통운</a:t>
              </a:r>
              <a:r>
                <a:rPr lang="en-US" altLang="ko-KR" sz="800" b="1">
                  <a:solidFill>
                    <a:schemeClr val="accent1"/>
                  </a:solidFill>
                  <a:latin typeface="Consolas" panose="020B0609020204030204" pitchFamily="49" charset="0"/>
                </a:rPr>
                <a:t>(</a:t>
              </a:r>
              <a:r>
                <a:rPr lang="ko-KR" altLang="en-US" sz="800" b="1">
                  <a:solidFill>
                    <a:schemeClr val="accent1"/>
                  </a:solidFill>
                  <a:latin typeface="Consolas" panose="020B0609020204030204" pitchFamily="49" charset="0"/>
                </a:rPr>
                <a:t>주</a:t>
              </a:r>
              <a:r>
                <a:rPr lang="en-US" altLang="ko-KR" sz="800" b="1">
                  <a:solidFill>
                    <a:schemeClr val="accent1"/>
                  </a:solidFill>
                  <a:latin typeface="Consolas" panose="020B0609020204030204" pitchFamily="49" charset="0"/>
                </a:rPr>
                <a:t>) ...&lt;/span&gt;</a:t>
              </a:r>
            </a:p>
          </p:txBody>
        </p:sp>
      </p:grpSp>
    </p:spTree>
    <p:extLst>
      <p:ext uri="{BB962C8B-B14F-4D97-AF65-F5344CB8AC3E}">
        <p14:creationId xmlns:p14="http://schemas.microsoft.com/office/powerpoint/2010/main" val="2255836709"/>
      </p:ext>
    </p:extLst>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a:extLst>
            <a:ext uri="{FF2B5EF4-FFF2-40B4-BE49-F238E27FC236}">
              <a16:creationId xmlns:a16="http://schemas.microsoft.com/office/drawing/2014/main" id="{1F47EA9A-3AB2-F3AE-111C-32254DE03A6C}"/>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5AB2A21-259A-4F9B-843D-299AA44CF19A}"/>
              </a:ext>
            </a:extLst>
          </p:cNvPr>
          <p:cNvSpPr>
            <a:spLocks noGrp="1"/>
          </p:cNvSpPr>
          <p:nvPr>
            <p:ph type="body" sz="quarter" idx="16"/>
          </p:nvPr>
        </p:nvSpPr>
        <p:spPr/>
        <p:txBody>
          <a:bodyPr/>
          <a:lstStyle/>
          <a:p>
            <a:r>
              <a:rPr lang="en-US" altLang="ko-KR"/>
              <a:t>25. (</a:t>
            </a:r>
            <a:r>
              <a:rPr lang="ko-KR" altLang="en-US"/>
              <a:t>기본 언어 표시</a:t>
            </a:r>
            <a:r>
              <a:rPr lang="en-US" altLang="ko-KR"/>
              <a:t>) </a:t>
            </a:r>
            <a:r>
              <a:rPr lang="ko-KR" altLang="en-US"/>
              <a:t>주로 사용하는 언어를 명시해야 한다</a:t>
            </a:r>
            <a:r>
              <a:rPr lang="en-US" altLang="ko-KR"/>
              <a:t>.</a:t>
            </a:r>
            <a:endParaRPr lang="ko-KR" altLang="en-US"/>
          </a:p>
        </p:txBody>
      </p:sp>
      <p:sp>
        <p:nvSpPr>
          <p:cNvPr id="6" name="텍스트 개체 틀 5">
            <a:extLst>
              <a:ext uri="{FF2B5EF4-FFF2-40B4-BE49-F238E27FC236}">
                <a16:creationId xmlns:a16="http://schemas.microsoft.com/office/drawing/2014/main" id="{9E9B4048-69A2-C815-4149-CC625B78D260}"/>
              </a:ext>
            </a:extLst>
          </p:cNvPr>
          <p:cNvSpPr>
            <a:spLocks noGrp="1"/>
          </p:cNvSpPr>
          <p:nvPr>
            <p:ph type="body" sz="quarter" idx="14"/>
          </p:nvPr>
        </p:nvSpPr>
        <p:spPr/>
        <p:txBody>
          <a:bodyPr/>
          <a:lstStyle/>
          <a:p>
            <a:r>
              <a:rPr lang="ko-KR" altLang="en-US"/>
              <a:t>스크린 리더가 적절한 음성엔진을 선택할 수 있도록 모든 웹문서에는 기본 언어 속성을 명시해야 함</a:t>
            </a:r>
          </a:p>
        </p:txBody>
      </p:sp>
      <p:sp>
        <p:nvSpPr>
          <p:cNvPr id="7" name="텍스트 개체 틀 6">
            <a:extLst>
              <a:ext uri="{FF2B5EF4-FFF2-40B4-BE49-F238E27FC236}">
                <a16:creationId xmlns:a16="http://schemas.microsoft.com/office/drawing/2014/main" id="{212F2112-5230-CC77-9685-F52AF8E0AD8D}"/>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B48C4FCC-21D6-9B83-C238-BBA12567FC26}"/>
              </a:ext>
            </a:extLst>
          </p:cNvPr>
          <p:cNvSpPr>
            <a:spLocks noGrp="1"/>
          </p:cNvSpPr>
          <p:nvPr>
            <p:ph type="body" sz="quarter" idx="20"/>
          </p:nvPr>
        </p:nvSpPr>
        <p:spPr>
          <a:xfrm>
            <a:off x="631825" y="2146610"/>
            <a:ext cx="4104000" cy="466007"/>
          </a:xfrm>
        </p:spPr>
        <p:txBody>
          <a:bodyPr/>
          <a:lstStyle/>
          <a:p>
            <a:r>
              <a:rPr lang="ko-KR" altLang="en-US"/>
              <a:t>스크린 리더가 적절한 음성엔진을 선택할 수 있도록 모든 웹문서에는 기본 언어 속성을 명시해야 함</a:t>
            </a:r>
            <a:endParaRPr lang="en-US" altLang="ko-KR"/>
          </a:p>
        </p:txBody>
      </p:sp>
      <p:sp>
        <p:nvSpPr>
          <p:cNvPr id="16" name="텍스트 개체 틀 9">
            <a:extLst>
              <a:ext uri="{FF2B5EF4-FFF2-40B4-BE49-F238E27FC236}">
                <a16:creationId xmlns:a16="http://schemas.microsoft.com/office/drawing/2014/main" id="{75260695-EDE5-3109-E7A0-049BA28ECDB7}"/>
              </a:ext>
            </a:extLst>
          </p:cNvPr>
          <p:cNvSpPr>
            <a:spLocks noGrp="1"/>
          </p:cNvSpPr>
          <p:nvPr>
            <p:ph type="body" sz="quarter" idx="11"/>
          </p:nvPr>
        </p:nvSpPr>
        <p:spPr>
          <a:xfrm>
            <a:off x="1265556" y="808726"/>
            <a:ext cx="8224519" cy="194400"/>
          </a:xfrm>
        </p:spPr>
        <p:txBody>
          <a:bodyPr/>
          <a:lstStyle/>
          <a:p>
            <a:r>
              <a:rPr lang="ko-KR" altLang="en-US"/>
              <a:t>지속가능경영 </a:t>
            </a:r>
            <a:r>
              <a:rPr lang="en-US" altLang="ko-KR"/>
              <a:t>&gt; </a:t>
            </a:r>
            <a:r>
              <a:rPr lang="ko-KR" altLang="en-US"/>
              <a:t>보유인증서 </a:t>
            </a:r>
            <a:r>
              <a:rPr lang="en-US" altLang="ko-KR"/>
              <a:t>&gt; </a:t>
            </a:r>
            <a:r>
              <a:rPr lang="ko-KR" altLang="en-US"/>
              <a:t>팝업 </a:t>
            </a:r>
            <a:r>
              <a:rPr lang="en-US" altLang="ko-KR"/>
              <a:t>1</a:t>
            </a:r>
            <a:endParaRPr lang="ko-KR" altLang="en-US"/>
          </a:p>
        </p:txBody>
      </p:sp>
      <p:sp>
        <p:nvSpPr>
          <p:cNvPr id="17" name="텍스트 개체 틀 11">
            <a:extLst>
              <a:ext uri="{FF2B5EF4-FFF2-40B4-BE49-F238E27FC236}">
                <a16:creationId xmlns:a16="http://schemas.microsoft.com/office/drawing/2014/main" id="{E4BC4F58-ABE3-369B-7A64-AC1F409014EC}"/>
              </a:ext>
            </a:extLst>
          </p:cNvPr>
          <p:cNvSpPr>
            <a:spLocks noGrp="1"/>
          </p:cNvSpPr>
          <p:nvPr>
            <p:ph type="body" sz="quarter" idx="15"/>
          </p:nvPr>
        </p:nvSpPr>
        <p:spPr>
          <a:xfrm>
            <a:off x="1265556" y="1003126"/>
            <a:ext cx="8224519" cy="194400"/>
          </a:xfrm>
        </p:spPr>
        <p:txBody>
          <a:bodyPr/>
          <a:lstStyle/>
          <a:p>
            <a:r>
              <a:rPr lang="en-US" altLang="ko-KR"/>
              <a:t>https://www.cjenc.co.kr/kr/tech/certificate.asp </a:t>
            </a:r>
            <a:endParaRPr lang="ko-KR" altLang="en-US"/>
          </a:p>
        </p:txBody>
      </p:sp>
      <p:sp>
        <p:nvSpPr>
          <p:cNvPr id="18" name="제목 1">
            <a:extLst>
              <a:ext uri="{FF2B5EF4-FFF2-40B4-BE49-F238E27FC236}">
                <a16:creationId xmlns:a16="http://schemas.microsoft.com/office/drawing/2014/main" id="{93D87282-D208-9806-BF6E-7C90CE2E887C}"/>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068554B9-86F9-8822-FB52-05688CE223EE}"/>
              </a:ext>
            </a:extLst>
          </p:cNvPr>
          <p:cNvPicPr>
            <a:picLocks noChangeAspect="1"/>
          </p:cNvPicPr>
          <p:nvPr/>
        </p:nvPicPr>
        <p:blipFill>
          <a:blip r:embed="rId3"/>
          <a:stretch>
            <a:fillRect/>
          </a:stretch>
        </p:blipFill>
        <p:spPr>
          <a:xfrm>
            <a:off x="6014857" y="2444053"/>
            <a:ext cx="2413361" cy="3785665"/>
          </a:xfrm>
          <a:prstGeom prst="rect">
            <a:avLst/>
          </a:prstGeom>
        </p:spPr>
      </p:pic>
      <p:grpSp>
        <p:nvGrpSpPr>
          <p:cNvPr id="10" name="그룹 9">
            <a:extLst>
              <a:ext uri="{FF2B5EF4-FFF2-40B4-BE49-F238E27FC236}">
                <a16:creationId xmlns:a16="http://schemas.microsoft.com/office/drawing/2014/main" id="{82EE4954-2C56-77CE-6D39-A8910E2E879E}"/>
              </a:ext>
            </a:extLst>
          </p:cNvPr>
          <p:cNvGrpSpPr/>
          <p:nvPr/>
        </p:nvGrpSpPr>
        <p:grpSpPr>
          <a:xfrm>
            <a:off x="633100" y="3941276"/>
            <a:ext cx="4104304" cy="692718"/>
            <a:chOff x="631825" y="4319397"/>
            <a:chExt cx="4104304" cy="692718"/>
          </a:xfrm>
        </p:grpSpPr>
        <p:sp>
          <p:nvSpPr>
            <p:cNvPr id="11" name="TextBox 10">
              <a:extLst>
                <a:ext uri="{FF2B5EF4-FFF2-40B4-BE49-F238E27FC236}">
                  <a16:creationId xmlns:a16="http://schemas.microsoft.com/office/drawing/2014/main" id="{F5A2148A-14C2-7622-0C90-F45CC553FB7A}"/>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2" name="직사각형 11">
              <a:extLst>
                <a:ext uri="{FF2B5EF4-FFF2-40B4-BE49-F238E27FC236}">
                  <a16:creationId xmlns:a16="http://schemas.microsoft.com/office/drawing/2014/main" id="{28383E0A-EBC6-38DD-98C6-B3868E4F4D64}"/>
                </a:ext>
              </a:extLst>
            </p:cNvPr>
            <p:cNvSpPr/>
            <p:nvPr/>
          </p:nvSpPr>
          <p:spPr>
            <a:xfrm>
              <a:off x="631825" y="4530600"/>
              <a:ext cx="4104000" cy="4815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1" i="0" u="none" strike="noStrike" kern="0" cap="none" spc="0" normalizeH="0" baseline="0" noProof="0">
                  <a:ln>
                    <a:noFill/>
                  </a:ln>
                  <a:solidFill>
                    <a:schemeClr val="accent1"/>
                  </a:solidFill>
                  <a:effectLst/>
                  <a:uLnTx/>
                  <a:uFillTx/>
                  <a:latin typeface="Consolas" panose="020B0609020204030204" pitchFamily="49" charset="0"/>
                  <a:ea typeface="Spoqa Han Sans Neo Regular"/>
                  <a:cs typeface="+mn-cs"/>
                </a:rPr>
                <a:t>&lt;html lang="ko"&gt;</a:t>
              </a:r>
            </a:p>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rPr>
                <a:t>&lt;head&gt;</a:t>
              </a:r>
              <a:r>
                <a:rPr lang="en-US" altLang="ko-KR" sz="800" kern="0">
                  <a:solidFill>
                    <a:srgbClr val="000000">
                      <a:lumMod val="95000"/>
                      <a:lumOff val="5000"/>
                    </a:srgbClr>
                  </a:solidFill>
                  <a:latin typeface="Consolas" panose="020B0609020204030204" pitchFamily="49" charset="0"/>
                  <a:ea typeface="Spoqa Han Sans Neo Regular"/>
                </a:rPr>
                <a:t>...</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rPr>
                <a:t>&lt;/head&gt;</a:t>
              </a:r>
            </a:p>
          </p:txBody>
        </p:sp>
      </p:grpSp>
      <p:grpSp>
        <p:nvGrpSpPr>
          <p:cNvPr id="2" name="그룹 1">
            <a:extLst>
              <a:ext uri="{FF2B5EF4-FFF2-40B4-BE49-F238E27FC236}">
                <a16:creationId xmlns:a16="http://schemas.microsoft.com/office/drawing/2014/main" id="{4E4150AE-D856-DE4E-66C5-62662638E554}"/>
              </a:ext>
            </a:extLst>
          </p:cNvPr>
          <p:cNvGrpSpPr/>
          <p:nvPr/>
        </p:nvGrpSpPr>
        <p:grpSpPr>
          <a:xfrm>
            <a:off x="632796" y="3009672"/>
            <a:ext cx="4104304" cy="692718"/>
            <a:chOff x="633404" y="2845589"/>
            <a:chExt cx="4104304" cy="692718"/>
          </a:xfrm>
        </p:grpSpPr>
        <p:sp>
          <p:nvSpPr>
            <p:cNvPr id="4" name="TextBox 3">
              <a:extLst>
                <a:ext uri="{FF2B5EF4-FFF2-40B4-BE49-F238E27FC236}">
                  <a16:creationId xmlns:a16="http://schemas.microsoft.com/office/drawing/2014/main" id="{7DA1D1EB-F444-6750-D939-C02699E1F2A8}"/>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8" name="직사각형 7">
              <a:extLst>
                <a:ext uri="{FF2B5EF4-FFF2-40B4-BE49-F238E27FC236}">
                  <a16:creationId xmlns:a16="http://schemas.microsoft.com/office/drawing/2014/main" id="{C5B307E0-4E72-4E81-DC04-2B3C493D08A5}"/>
                </a:ext>
              </a:extLst>
            </p:cNvPr>
            <p:cNvSpPr/>
            <p:nvPr/>
          </p:nvSpPr>
          <p:spPr>
            <a:xfrm>
              <a:off x="633404" y="3056792"/>
              <a:ext cx="4104000" cy="4815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chemeClr val="accent5"/>
                  </a:solidFill>
                  <a:latin typeface="Consolas" panose="020B0609020204030204" pitchFamily="49" charset="0"/>
                  <a:ea typeface="Spoqa Han Sans Neo Regular"/>
                </a:rPr>
                <a:t>&lt;html&gt;</a:t>
              </a:r>
            </a:p>
            <a:p>
              <a:pPr lvl="0" defTabSz="144000">
                <a:lnSpc>
                  <a:spcPct val="110000"/>
                </a:lnSpc>
                <a:defRPr/>
              </a:pPr>
              <a:r>
                <a:rPr lang="en-US" altLang="ko-KR" sz="800" b="1" kern="0">
                  <a:solidFill>
                    <a:schemeClr val="accent5"/>
                  </a:solidFill>
                  <a:latin typeface="Consolas" panose="020B0609020204030204" pitchFamily="49" charset="0"/>
                  <a:ea typeface="Spoqa Han Sans Neo Regular"/>
                </a:rPr>
                <a:t>&lt;head&gt;...&lt;/head&gt;</a:t>
              </a:r>
            </a:p>
          </p:txBody>
        </p:sp>
      </p:grpSp>
    </p:spTree>
    <p:extLst>
      <p:ext uri="{BB962C8B-B14F-4D97-AF65-F5344CB8AC3E}">
        <p14:creationId xmlns:p14="http://schemas.microsoft.com/office/powerpoint/2010/main" val="4185857418"/>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79E87-DBBE-6229-410C-14BD52B18102}"/>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8EDCEA59-6002-B990-42D0-5E2FB4E7AC96}"/>
              </a:ext>
            </a:extLst>
          </p:cNvPr>
          <p:cNvSpPr>
            <a:spLocks noGrp="1"/>
          </p:cNvSpPr>
          <p:nvPr>
            <p:ph type="body" sz="quarter" idx="16"/>
          </p:nvPr>
        </p:nvSpPr>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6" name="텍스트 개체 틀 5">
            <a:extLst>
              <a:ext uri="{FF2B5EF4-FFF2-40B4-BE49-F238E27FC236}">
                <a16:creationId xmlns:a16="http://schemas.microsoft.com/office/drawing/2014/main" id="{DDA19E64-4668-06BA-4F11-349811F3C148}"/>
              </a:ext>
            </a:extLst>
          </p:cNvPr>
          <p:cNvSpPr>
            <a:spLocks noGrp="1"/>
          </p:cNvSpPr>
          <p:nvPr>
            <p:ph type="body" sz="quarter" idx="14"/>
          </p:nvPr>
        </p:nvSpPr>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7" name="텍스트 개체 틀 6">
            <a:extLst>
              <a:ext uri="{FF2B5EF4-FFF2-40B4-BE49-F238E27FC236}">
                <a16:creationId xmlns:a16="http://schemas.microsoft.com/office/drawing/2014/main" id="{3FE97439-F84B-0115-4A5E-D038178ACCF3}"/>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E39B46AE-4604-5B89-6D76-ECD6122D69C8}"/>
              </a:ext>
            </a:extLst>
          </p:cNvPr>
          <p:cNvSpPr>
            <a:spLocks noGrp="1"/>
          </p:cNvSpPr>
          <p:nvPr>
            <p:ph type="body" sz="quarter" idx="20"/>
          </p:nvPr>
        </p:nvSpPr>
        <p:spPr>
          <a:xfrm>
            <a:off x="631825" y="2146610"/>
            <a:ext cx="4104000" cy="932032"/>
          </a:xfrm>
        </p:spPr>
        <p:txBody>
          <a:bodyPr/>
          <a:lstStyle/>
          <a:p>
            <a:r>
              <a:rPr lang="ko-KR" altLang="en-US"/>
              <a:t>텍스트</a:t>
            </a:r>
            <a:r>
              <a:rPr lang="en-US" altLang="ko-KR"/>
              <a:t>(#FFFFFF)</a:t>
            </a:r>
            <a:r>
              <a:rPr lang="ko-KR" altLang="en-US"/>
              <a:t>와 배경</a:t>
            </a:r>
            <a:r>
              <a:rPr lang="en-US" altLang="ko-KR"/>
              <a:t>(#F8971D)</a:t>
            </a:r>
            <a:r>
              <a:rPr lang="ko-KR" altLang="en-US"/>
              <a:t> 간 명도대비가 </a:t>
            </a:r>
            <a:r>
              <a:rPr lang="en-US" altLang="ko-KR"/>
              <a:t>2.2:1</a:t>
            </a:r>
            <a:r>
              <a:rPr lang="ko-KR" altLang="en-US"/>
              <a:t>로 최소 명도대비 기준을 충족하지 않음</a:t>
            </a:r>
            <a:endParaRPr lang="en-US" altLang="ko-KR"/>
          </a:p>
          <a:p>
            <a:r>
              <a:rPr lang="ko-KR" altLang="en-US"/>
              <a:t>명도대비 기준을 충족하도록 텍스트 색상을 변경해야 함</a:t>
            </a:r>
            <a:r>
              <a:rPr lang="en-US" altLang="ko-KR"/>
              <a:t> </a:t>
            </a:r>
          </a:p>
          <a:p>
            <a:pPr marL="144000" lvl="2" indent="0">
              <a:buNone/>
            </a:pPr>
            <a:endParaRPr lang="ko-KR" altLang="en-US"/>
          </a:p>
        </p:txBody>
      </p:sp>
      <p:sp>
        <p:nvSpPr>
          <p:cNvPr id="16" name="텍스트 개체 틀 9">
            <a:extLst>
              <a:ext uri="{FF2B5EF4-FFF2-40B4-BE49-F238E27FC236}">
                <a16:creationId xmlns:a16="http://schemas.microsoft.com/office/drawing/2014/main" id="{C2866F40-9C01-825A-573F-94358856D95B}"/>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목록 </a:t>
            </a:r>
          </a:p>
        </p:txBody>
      </p:sp>
      <p:sp>
        <p:nvSpPr>
          <p:cNvPr id="17" name="텍스트 개체 틀 11">
            <a:extLst>
              <a:ext uri="{FF2B5EF4-FFF2-40B4-BE49-F238E27FC236}">
                <a16:creationId xmlns:a16="http://schemas.microsoft.com/office/drawing/2014/main" id="{3E2C6C5B-5404-363C-2EDD-9D319F723A1C}"/>
              </a:ext>
            </a:extLst>
          </p:cNvPr>
          <p:cNvSpPr>
            <a:spLocks noGrp="1"/>
          </p:cNvSpPr>
          <p:nvPr>
            <p:ph type="body" sz="quarter" idx="15"/>
          </p:nvPr>
        </p:nvSpPr>
        <p:spPr>
          <a:xfrm>
            <a:off x="1265556" y="1003126"/>
            <a:ext cx="8224519" cy="194400"/>
          </a:xfrm>
        </p:spPr>
        <p:txBody>
          <a:bodyPr/>
          <a:lstStyle/>
          <a:p>
            <a:r>
              <a:rPr lang="en-US" altLang="ko-KR"/>
              <a:t>https://www.cjenc.co.kr/kr/information/report.asp</a:t>
            </a:r>
            <a:endParaRPr lang="ko-KR" altLang="en-US"/>
          </a:p>
        </p:txBody>
      </p:sp>
      <p:sp>
        <p:nvSpPr>
          <p:cNvPr id="18" name="제목 1">
            <a:extLst>
              <a:ext uri="{FF2B5EF4-FFF2-40B4-BE49-F238E27FC236}">
                <a16:creationId xmlns:a16="http://schemas.microsoft.com/office/drawing/2014/main" id="{6553E278-A1F4-5CB1-F9B7-F68F569C9562}"/>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F8758000-CC91-74E6-90D9-5D1393B9E5BD}"/>
              </a:ext>
            </a:extLst>
          </p:cNvPr>
          <p:cNvPicPr>
            <a:picLocks noChangeAspect="1"/>
          </p:cNvPicPr>
          <p:nvPr/>
        </p:nvPicPr>
        <p:blipFill>
          <a:blip r:embed="rId2"/>
          <a:stretch>
            <a:fillRect/>
          </a:stretch>
        </p:blipFill>
        <p:spPr>
          <a:xfrm>
            <a:off x="5162680" y="3097153"/>
            <a:ext cx="4127899" cy="574244"/>
          </a:xfrm>
          <a:prstGeom prst="rect">
            <a:avLst/>
          </a:prstGeom>
        </p:spPr>
      </p:pic>
      <p:sp>
        <p:nvSpPr>
          <p:cNvPr id="4" name="직사각형 3">
            <a:extLst>
              <a:ext uri="{FF2B5EF4-FFF2-40B4-BE49-F238E27FC236}">
                <a16:creationId xmlns:a16="http://schemas.microsoft.com/office/drawing/2014/main" id="{CAE2E3FA-B533-A840-48CA-51EFDC046009}"/>
              </a:ext>
            </a:extLst>
          </p:cNvPr>
          <p:cNvSpPr/>
          <p:nvPr/>
        </p:nvSpPr>
        <p:spPr>
          <a:xfrm>
            <a:off x="5755693" y="3285458"/>
            <a:ext cx="259521"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8" name="그림 7">
            <a:extLst>
              <a:ext uri="{FF2B5EF4-FFF2-40B4-BE49-F238E27FC236}">
                <a16:creationId xmlns:a16="http://schemas.microsoft.com/office/drawing/2014/main" id="{68E756FF-1668-07BF-2C51-68D4BAC93990}"/>
              </a:ext>
            </a:extLst>
          </p:cNvPr>
          <p:cNvPicPr>
            <a:picLocks noChangeAspect="1"/>
          </p:cNvPicPr>
          <p:nvPr/>
        </p:nvPicPr>
        <p:blipFill>
          <a:blip r:embed="rId3"/>
          <a:stretch>
            <a:fillRect/>
          </a:stretch>
        </p:blipFill>
        <p:spPr>
          <a:xfrm>
            <a:off x="5299130" y="3669404"/>
            <a:ext cx="3844815" cy="2206333"/>
          </a:xfrm>
          <a:prstGeom prst="rect">
            <a:avLst/>
          </a:prstGeom>
        </p:spPr>
      </p:pic>
    </p:spTree>
    <p:extLst>
      <p:ext uri="{BB962C8B-B14F-4D97-AF65-F5344CB8AC3E}">
        <p14:creationId xmlns:p14="http://schemas.microsoft.com/office/powerpoint/2010/main" val="75551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88E2A-3F12-8A4E-3BBB-CECA23932720}"/>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E3468AFB-98A6-A273-602B-C44BB8E126C2}"/>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sp>
        <p:nvSpPr>
          <p:cNvPr id="6" name="텍스트 개체 틀 5">
            <a:extLst>
              <a:ext uri="{FF2B5EF4-FFF2-40B4-BE49-F238E27FC236}">
                <a16:creationId xmlns:a16="http://schemas.microsoft.com/office/drawing/2014/main" id="{81DF46BE-827E-7F5B-7968-7122633B1EF0}"/>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C0838CC8-C97B-FBAD-E3F2-ECD44951F59D}"/>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1F6FC3B2-3FD9-D014-3209-DCFD5EA3C4FA}"/>
              </a:ext>
            </a:extLst>
          </p:cNvPr>
          <p:cNvSpPr>
            <a:spLocks noGrp="1"/>
          </p:cNvSpPr>
          <p:nvPr>
            <p:ph type="body" sz="quarter" idx="20"/>
          </p:nvPr>
        </p:nvSpPr>
        <p:spPr>
          <a:xfrm>
            <a:off x="631825" y="2146610"/>
            <a:ext cx="4104000" cy="1059759"/>
          </a:xfrm>
        </p:spPr>
        <p:txBody>
          <a:bodyPr/>
          <a:lstStyle/>
          <a:p>
            <a:r>
              <a:rPr lang="ko-KR" altLang="en-US"/>
              <a:t>스크린 리더 사용자는 웹 페이지 로딩 시 원하는 목적지로 이동했는지 알 수 없으므로 현재 페이지의 경로 또는 내용을 적절하게 반영하는 내용으로 제목을 수정해야 함</a:t>
            </a:r>
            <a:endParaRPr lang="en-US" altLang="ko-KR"/>
          </a:p>
          <a:p>
            <a:r>
              <a:rPr lang="ko-KR" altLang="en-US"/>
              <a:t>페이지 제목의 경로는 </a:t>
            </a:r>
            <a:r>
              <a:rPr lang="en-US" altLang="ko-KR"/>
              <a:t>'</a:t>
            </a:r>
            <a:r>
              <a:rPr lang="ko-KR" altLang="en-US"/>
              <a:t>현재 페이지 제목 </a:t>
            </a:r>
            <a:r>
              <a:rPr lang="en-US" altLang="ko-KR"/>
              <a:t>-  </a:t>
            </a:r>
            <a:r>
              <a:rPr lang="ko-KR" altLang="en-US"/>
              <a:t>첫 번째 하위 메뉴 </a:t>
            </a:r>
            <a:r>
              <a:rPr lang="en-US" altLang="ko-KR"/>
              <a:t>- </a:t>
            </a:r>
            <a:r>
              <a:rPr lang="ko-KR" altLang="en-US"/>
              <a:t>메인 메뉴</a:t>
            </a:r>
            <a:r>
              <a:rPr lang="en-US" altLang="ko-KR"/>
              <a:t>'</a:t>
            </a:r>
            <a:r>
              <a:rPr lang="ko-KR" altLang="en-US"/>
              <a:t>으로 제공하는 것이 바람직함</a:t>
            </a:r>
          </a:p>
        </p:txBody>
      </p:sp>
      <p:grpSp>
        <p:nvGrpSpPr>
          <p:cNvPr id="10" name="그룹 9">
            <a:extLst>
              <a:ext uri="{FF2B5EF4-FFF2-40B4-BE49-F238E27FC236}">
                <a16:creationId xmlns:a16="http://schemas.microsoft.com/office/drawing/2014/main" id="{F6144247-6A9B-C016-0638-B283D28CC3CA}"/>
              </a:ext>
            </a:extLst>
          </p:cNvPr>
          <p:cNvGrpSpPr/>
          <p:nvPr/>
        </p:nvGrpSpPr>
        <p:grpSpPr>
          <a:xfrm>
            <a:off x="632796" y="3728763"/>
            <a:ext cx="4104304" cy="559669"/>
            <a:chOff x="633404" y="2845589"/>
            <a:chExt cx="4104304" cy="559669"/>
          </a:xfrm>
        </p:grpSpPr>
        <p:sp>
          <p:nvSpPr>
            <p:cNvPr id="11" name="TextBox 10">
              <a:extLst>
                <a:ext uri="{FF2B5EF4-FFF2-40B4-BE49-F238E27FC236}">
                  <a16:creationId xmlns:a16="http://schemas.microsoft.com/office/drawing/2014/main" id="{3AC6BD47-E287-F93D-CFB1-82F8C7DBF6D7}"/>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0B863DE-78D8-3D5D-33EB-C070FB90ACF7}"/>
                </a:ext>
              </a:extLst>
            </p:cNvPr>
            <p:cNvSpPr/>
            <p:nvPr/>
          </p:nvSpPr>
          <p:spPr>
            <a:xfrm>
              <a:off x="633404" y="3056792"/>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a:solidFill>
                    <a:schemeClr val="tx1">
                      <a:lumMod val="95000"/>
                      <a:lumOff val="5000"/>
                    </a:schemeClr>
                  </a:solidFill>
                  <a:latin typeface="Consolas" panose="020B0609020204030204" pitchFamily="49" charset="0"/>
                </a:rPr>
                <a:t>&lt;title&gt;</a:t>
              </a:r>
              <a:r>
                <a:rPr lang="ko-KR" altLang="en-US" sz="800" b="1">
                  <a:solidFill>
                    <a:schemeClr val="accent5"/>
                  </a:solidFill>
                  <a:latin typeface="Consolas" panose="020B0609020204030204" pitchFamily="49" charset="0"/>
                </a:rPr>
                <a:t>회사소식 </a:t>
              </a:r>
              <a:r>
                <a:rPr lang="en-US" altLang="ko-KR" sz="800" b="1">
                  <a:solidFill>
                    <a:schemeClr val="accent5"/>
                  </a:solidFill>
                  <a:latin typeface="Consolas" panose="020B0609020204030204" pitchFamily="49" charset="0"/>
                </a:rPr>
                <a:t>&lt; </a:t>
              </a:r>
              <a:r>
                <a:rPr lang="ko-KR" altLang="en-US" sz="800" b="1">
                  <a:solidFill>
                    <a:schemeClr val="accent5"/>
                  </a:solidFill>
                  <a:latin typeface="Consolas" panose="020B0609020204030204" pitchFamily="49" charset="0"/>
                </a:rPr>
                <a:t>리스트 </a:t>
              </a:r>
              <a:r>
                <a:rPr lang="en-US" altLang="ko-KR" sz="800" b="1">
                  <a:solidFill>
                    <a:schemeClr val="accent5"/>
                  </a:solidFill>
                  <a:latin typeface="Consolas" panose="020B0609020204030204" pitchFamily="49" charset="0"/>
                </a:rPr>
                <a:t>| CJ</a:t>
              </a:r>
              <a:r>
                <a:rPr lang="ko-KR" altLang="en-US" sz="800" b="1">
                  <a:solidFill>
                    <a:schemeClr val="accent5"/>
                  </a:solidFill>
                  <a:latin typeface="Consolas" panose="020B0609020204030204" pitchFamily="49" charset="0"/>
                </a:rPr>
                <a:t>대한통운 건설부문</a:t>
              </a:r>
              <a:r>
                <a:rPr lang="en-US" altLang="ko-KR" sz="800">
                  <a:solidFill>
                    <a:schemeClr val="tx1">
                      <a:lumMod val="95000"/>
                      <a:lumOff val="5000"/>
                    </a:schemeClr>
                  </a:solidFill>
                  <a:latin typeface="Consolas" panose="020B0609020204030204" pitchFamily="49" charset="0"/>
                </a:rPr>
                <a:t>&lt;/title&gt;</a:t>
              </a:r>
              <a:endParaRPr lang="ko-KR" altLang="en-US" sz="800">
                <a:solidFill>
                  <a:schemeClr val="tx1">
                    <a:lumMod val="95000"/>
                    <a:lumOff val="5000"/>
                  </a:schemeClr>
                </a:solidFill>
                <a:latin typeface="Consolas" panose="020B0609020204030204" pitchFamily="49" charset="0"/>
              </a:endParaRPr>
            </a:p>
          </p:txBody>
        </p:sp>
      </p:grpSp>
      <p:grpSp>
        <p:nvGrpSpPr>
          <p:cNvPr id="13" name="그룹 12">
            <a:extLst>
              <a:ext uri="{FF2B5EF4-FFF2-40B4-BE49-F238E27FC236}">
                <a16:creationId xmlns:a16="http://schemas.microsoft.com/office/drawing/2014/main" id="{DD39C7AD-65F4-E30F-1F31-9550FEC1268B}"/>
              </a:ext>
            </a:extLst>
          </p:cNvPr>
          <p:cNvGrpSpPr/>
          <p:nvPr/>
        </p:nvGrpSpPr>
        <p:grpSpPr>
          <a:xfrm>
            <a:off x="633100" y="4544958"/>
            <a:ext cx="4104304" cy="559669"/>
            <a:chOff x="631825" y="4319397"/>
            <a:chExt cx="4104304" cy="559669"/>
          </a:xfrm>
        </p:grpSpPr>
        <p:sp>
          <p:nvSpPr>
            <p:cNvPr id="14" name="TextBox 13">
              <a:extLst>
                <a:ext uri="{FF2B5EF4-FFF2-40B4-BE49-F238E27FC236}">
                  <a16:creationId xmlns:a16="http://schemas.microsoft.com/office/drawing/2014/main" id="{4C1F50D3-176A-4A72-88FB-CD21D8586901}"/>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78157B8-5E92-3332-BF2B-FB9EFC98D702}"/>
                </a:ext>
              </a:extLst>
            </p:cNvPr>
            <p:cNvSpPr/>
            <p:nvPr/>
          </p:nvSpPr>
          <p:spPr>
            <a:xfrm>
              <a:off x="631825" y="4530600"/>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a:solidFill>
                    <a:schemeClr val="tx1">
                      <a:lumMod val="95000"/>
                      <a:lumOff val="5000"/>
                    </a:schemeClr>
                  </a:solidFill>
                  <a:latin typeface="Consolas" panose="020B0609020204030204" pitchFamily="49" charset="0"/>
                </a:rPr>
                <a:t>&lt;title&gt;</a:t>
              </a:r>
              <a:r>
                <a:rPr lang="ko-KR" altLang="en-US" sz="800" b="1">
                  <a:solidFill>
                    <a:schemeClr val="accent1"/>
                  </a:solidFill>
                  <a:latin typeface="Consolas" panose="020B0609020204030204" pitchFamily="49" charset="0"/>
                </a:rPr>
                <a:t>상세 </a:t>
              </a:r>
              <a:r>
                <a:rPr lang="en-US" altLang="ko-KR" sz="800" b="1">
                  <a:solidFill>
                    <a:schemeClr val="accent1"/>
                  </a:solidFill>
                  <a:latin typeface="Consolas" panose="020B0609020204030204" pitchFamily="49" charset="0"/>
                </a:rPr>
                <a:t>&lt; </a:t>
              </a:r>
              <a:r>
                <a:rPr lang="ko-KR" altLang="en-US" sz="800" b="1">
                  <a:solidFill>
                    <a:schemeClr val="accent1"/>
                  </a:solidFill>
                  <a:latin typeface="Consolas" panose="020B0609020204030204" pitchFamily="49" charset="0"/>
                </a:rPr>
                <a:t>회사소식 </a:t>
              </a:r>
              <a:r>
                <a:rPr lang="en-US" altLang="ko-KR" sz="800" b="1">
                  <a:solidFill>
                    <a:schemeClr val="accent1"/>
                  </a:solidFill>
                  <a:latin typeface="Consolas" panose="020B0609020204030204" pitchFamily="49" charset="0"/>
                </a:rPr>
                <a:t>&lt; </a:t>
              </a:r>
              <a:r>
                <a:rPr lang="ko-KR" altLang="en-US" sz="800" b="1">
                  <a:solidFill>
                    <a:schemeClr val="accent1"/>
                  </a:solidFill>
                  <a:latin typeface="Consolas" panose="020B0609020204030204" pitchFamily="49" charset="0"/>
                </a:rPr>
                <a:t>홍보센터 </a:t>
              </a:r>
              <a:r>
                <a:rPr lang="en-US" altLang="ko-KR" sz="800">
                  <a:solidFill>
                    <a:schemeClr val="tx1">
                      <a:lumMod val="95000"/>
                      <a:lumOff val="5000"/>
                    </a:schemeClr>
                  </a:solidFill>
                  <a:latin typeface="Consolas" panose="020B0609020204030204" pitchFamily="49" charset="0"/>
                </a:rPr>
                <a:t>| CJ</a:t>
              </a:r>
              <a:r>
                <a:rPr lang="ko-KR" altLang="en-US" sz="800">
                  <a:solidFill>
                    <a:schemeClr val="tx1">
                      <a:lumMod val="95000"/>
                      <a:lumOff val="5000"/>
                    </a:schemeClr>
                  </a:solidFill>
                  <a:latin typeface="Consolas" panose="020B0609020204030204" pitchFamily="49" charset="0"/>
                </a:rPr>
                <a:t>대한통운 건설부문</a:t>
              </a:r>
              <a:r>
                <a:rPr lang="en-US" altLang="ko-KR" sz="800">
                  <a:solidFill>
                    <a:schemeClr val="tx1">
                      <a:lumMod val="95000"/>
                      <a:lumOff val="5000"/>
                    </a:schemeClr>
                  </a:solidFill>
                  <a:latin typeface="Consolas" panose="020B0609020204030204" pitchFamily="49" charset="0"/>
                </a:rPr>
                <a:t>&lt;/title&gt;</a:t>
              </a:r>
              <a:endParaRPr lang="ko-KR" altLang="en-US" sz="800">
                <a:solidFill>
                  <a:schemeClr val="tx1">
                    <a:lumMod val="95000"/>
                    <a:lumOff val="5000"/>
                  </a:schemeClr>
                </a:solidFill>
                <a:latin typeface="Consolas" panose="020B0609020204030204" pitchFamily="49" charset="0"/>
              </a:endParaRPr>
            </a:p>
          </p:txBody>
        </p:sp>
      </p:grpSp>
      <p:sp>
        <p:nvSpPr>
          <p:cNvPr id="16" name="텍스트 개체 틀 9">
            <a:extLst>
              <a:ext uri="{FF2B5EF4-FFF2-40B4-BE49-F238E27FC236}">
                <a16:creationId xmlns:a16="http://schemas.microsoft.com/office/drawing/2014/main" id="{0DDF0AD3-A7B8-641A-3554-69957C506280}"/>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목록 </a:t>
            </a:r>
          </a:p>
        </p:txBody>
      </p:sp>
      <p:sp>
        <p:nvSpPr>
          <p:cNvPr id="17" name="텍스트 개체 틀 11">
            <a:extLst>
              <a:ext uri="{FF2B5EF4-FFF2-40B4-BE49-F238E27FC236}">
                <a16:creationId xmlns:a16="http://schemas.microsoft.com/office/drawing/2014/main" id="{C99EBB53-0761-BE79-A708-720E0CD4AF5B}"/>
              </a:ext>
            </a:extLst>
          </p:cNvPr>
          <p:cNvSpPr>
            <a:spLocks noGrp="1"/>
          </p:cNvSpPr>
          <p:nvPr>
            <p:ph type="body" sz="quarter" idx="15"/>
          </p:nvPr>
        </p:nvSpPr>
        <p:spPr>
          <a:xfrm>
            <a:off x="1265556" y="1003126"/>
            <a:ext cx="8224519" cy="194400"/>
          </a:xfrm>
        </p:spPr>
        <p:txBody>
          <a:bodyPr/>
          <a:lstStyle/>
          <a:p>
            <a:r>
              <a:rPr lang="en-US" altLang="ko-KR"/>
              <a:t>https://www.cjenc.co.kr/kr/information/report.asp</a:t>
            </a:r>
            <a:endParaRPr lang="ko-KR" altLang="en-US"/>
          </a:p>
        </p:txBody>
      </p:sp>
      <p:sp>
        <p:nvSpPr>
          <p:cNvPr id="18" name="제목 1">
            <a:extLst>
              <a:ext uri="{FF2B5EF4-FFF2-40B4-BE49-F238E27FC236}">
                <a16:creationId xmlns:a16="http://schemas.microsoft.com/office/drawing/2014/main" id="{680F4054-888C-09CF-B0EC-332A826D4A1A}"/>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CEEE6926-EECE-0B99-B3D3-5FA51049702D}"/>
              </a:ext>
            </a:extLst>
          </p:cNvPr>
          <p:cNvPicPr>
            <a:picLocks noChangeAspect="1"/>
          </p:cNvPicPr>
          <p:nvPr/>
        </p:nvPicPr>
        <p:blipFill>
          <a:blip r:embed="rId3"/>
          <a:stretch>
            <a:fillRect/>
          </a:stretch>
        </p:blipFill>
        <p:spPr>
          <a:xfrm>
            <a:off x="6078378" y="3894749"/>
            <a:ext cx="2286319" cy="333422"/>
          </a:xfrm>
          <a:prstGeom prst="rect">
            <a:avLst/>
          </a:prstGeom>
        </p:spPr>
      </p:pic>
    </p:spTree>
    <p:extLst>
      <p:ext uri="{BB962C8B-B14F-4D97-AF65-F5344CB8AC3E}">
        <p14:creationId xmlns:p14="http://schemas.microsoft.com/office/powerpoint/2010/main" val="3611550575"/>
      </p:ext>
    </p:extLst>
  </p:cSld>
  <p:clrMapOvr>
    <a:masterClrMapping/>
  </p:clrMapOvr>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23974-FB50-D598-733F-16B37424444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7A8AF8EE-F03E-7FA2-A38C-804AA12F5198}"/>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398ED978-9C9B-BF54-4D90-E9AA7D97361C}"/>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7E4E44C7-02B3-3E5B-CA77-9DC67788E292}"/>
              </a:ext>
            </a:extLst>
          </p:cNvPr>
          <p:cNvSpPr>
            <a:spLocks noGrp="1"/>
          </p:cNvSpPr>
          <p:nvPr>
            <p:ph type="body" sz="quarter" idx="19"/>
          </p:nvPr>
        </p:nvSpPr>
        <p:spPr/>
        <p:txBody>
          <a:bodyPr/>
          <a:lstStyle/>
          <a:p>
            <a:r>
              <a:rPr lang="ko-KR" altLang="en-US"/>
              <a:t>하</a:t>
            </a:r>
          </a:p>
        </p:txBody>
      </p:sp>
      <p:sp>
        <p:nvSpPr>
          <p:cNvPr id="9" name="텍스트 개체 틀 19">
            <a:extLst>
              <a:ext uri="{FF2B5EF4-FFF2-40B4-BE49-F238E27FC236}">
                <a16:creationId xmlns:a16="http://schemas.microsoft.com/office/drawing/2014/main" id="{59158519-7467-3322-83E0-3B170743120F}"/>
              </a:ext>
            </a:extLst>
          </p:cNvPr>
          <p:cNvSpPr>
            <a:spLocks noGrp="1"/>
          </p:cNvSpPr>
          <p:nvPr>
            <p:ph type="body" sz="quarter" idx="20"/>
          </p:nvPr>
        </p:nvSpPr>
        <p:spPr>
          <a:xfrm>
            <a:off x="631825" y="2146610"/>
            <a:ext cx="4104000" cy="733516"/>
          </a:xfrm>
        </p:spPr>
        <p:txBody>
          <a:bodyPr/>
          <a:lstStyle/>
          <a:p>
            <a:r>
              <a:rPr lang="en-US" altLang="ko-KR"/>
              <a:t>input </a:t>
            </a:r>
            <a:r>
              <a:rPr lang="ko-KR" altLang="en-US"/>
              <a:t>태그의 의미와 중복되는 정보</a:t>
            </a:r>
            <a:r>
              <a:rPr lang="en-US" altLang="ko-KR"/>
              <a:t>('</a:t>
            </a:r>
            <a:r>
              <a:rPr lang="ko-KR" altLang="en-US"/>
              <a:t>입력</a:t>
            </a:r>
            <a:r>
              <a:rPr lang="en-US" altLang="ko-KR"/>
              <a:t>')</a:t>
            </a:r>
            <a:r>
              <a:rPr lang="ko-KR" altLang="en-US"/>
              <a:t>를 삭제하여 개선해야 함</a:t>
            </a:r>
            <a:endParaRPr lang="en-US" altLang="ko-KR"/>
          </a:p>
          <a:p>
            <a:r>
              <a:rPr lang="en-US" altLang="ko-KR"/>
              <a:t>button </a:t>
            </a:r>
            <a:r>
              <a:rPr lang="ko-KR" altLang="en-US"/>
              <a:t>태그의 텍스트만으로 컨트롤의 기능을 알 수 있으므로 </a:t>
            </a:r>
            <a:r>
              <a:rPr lang="en-US" altLang="ko-KR"/>
              <a:t>title </a:t>
            </a:r>
            <a:r>
              <a:rPr lang="ko-KR" altLang="en-US"/>
              <a:t>속성을 삭제하여 중복 내용을 제공하지 않도록 해야 함</a:t>
            </a:r>
            <a:endParaRPr lang="en-US" altLang="ko-KR"/>
          </a:p>
        </p:txBody>
      </p:sp>
      <p:grpSp>
        <p:nvGrpSpPr>
          <p:cNvPr id="10" name="그룹 9">
            <a:extLst>
              <a:ext uri="{FF2B5EF4-FFF2-40B4-BE49-F238E27FC236}">
                <a16:creationId xmlns:a16="http://schemas.microsoft.com/office/drawing/2014/main" id="{516FD722-D851-9656-12DE-38EFE1C4492C}"/>
              </a:ext>
            </a:extLst>
          </p:cNvPr>
          <p:cNvGrpSpPr/>
          <p:nvPr/>
        </p:nvGrpSpPr>
        <p:grpSpPr>
          <a:xfrm>
            <a:off x="632796" y="3087573"/>
            <a:ext cx="4104304" cy="963561"/>
            <a:chOff x="633404" y="2845589"/>
            <a:chExt cx="4104304" cy="963561"/>
          </a:xfrm>
        </p:grpSpPr>
        <p:sp>
          <p:nvSpPr>
            <p:cNvPr id="11" name="TextBox 10">
              <a:extLst>
                <a:ext uri="{FF2B5EF4-FFF2-40B4-BE49-F238E27FC236}">
                  <a16:creationId xmlns:a16="http://schemas.microsoft.com/office/drawing/2014/main" id="{236B7FF6-8712-2DD8-20B9-5457CB612208}"/>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27260CCA-9AC3-779F-1EEB-4680EAAC7A45}"/>
                </a:ext>
              </a:extLst>
            </p:cNvPr>
            <p:cNvSpPr/>
            <p:nvPr/>
          </p:nvSpPr>
          <p:spPr>
            <a:xfrm>
              <a:off x="633404" y="3056792"/>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&lt;input type="text" id="</a:t>
              </a:r>
              <a:r>
                <a:rPr lang="en-US" altLang="ko-KR" sz="800" kern="0" err="1">
                  <a:latin typeface="Consolas" panose="020B0609020204030204" pitchFamily="49" charset="0"/>
                  <a:ea typeface="Spoqa Han Sans Neo Regular"/>
                </a:rPr>
                <a:t>searchKeywordTemp</a:t>
              </a:r>
              <a:r>
                <a:rPr lang="en-US" altLang="ko-KR" sz="800" kern="0">
                  <a:latin typeface="Consolas" panose="020B0609020204030204" pitchFamily="49" charset="0"/>
                  <a:ea typeface="Spoqa Han Sans Neo Regular"/>
                </a:rPr>
                <a:t>" </a:t>
              </a:r>
              <a:r>
                <a:rPr lang="en-US" altLang="ko-KR" sz="800" b="1" kern="0">
                  <a:solidFill>
                    <a:srgbClr val="D83933"/>
                  </a:solidFill>
                  <a:latin typeface="Consolas" panose="020B0609020204030204" pitchFamily="49" charset="0"/>
                  <a:ea typeface="Spoqa Han Sans Neo Regular"/>
                </a:rPr>
                <a:t>title="</a:t>
              </a:r>
              <a:r>
                <a:rPr lang="ko-KR" altLang="en-US" sz="800" b="1" kern="0">
                  <a:solidFill>
                    <a:srgbClr val="D83933"/>
                  </a:solidFill>
                  <a:latin typeface="+mn-ea"/>
                </a:rPr>
                <a:t>검색어 입력</a:t>
              </a:r>
              <a:r>
                <a:rPr lang="en-US" altLang="ko-KR" sz="800" b="1" kern="0">
                  <a:solidFill>
                    <a:srgbClr val="D83933"/>
                  </a:solidFill>
                  <a:latin typeface="Consolas" panose="020B0609020204030204" pitchFamily="49" charset="0"/>
                  <a:ea typeface="Spoqa Han Sans Neo Regular"/>
                </a:rPr>
                <a:t>" </a:t>
              </a:r>
              <a:r>
                <a:rPr lang="en-US" altLang="ko-KR" sz="800" kern="0">
                  <a:latin typeface="Consolas" panose="020B0609020204030204" pitchFamily="49" charset="0"/>
                  <a:ea typeface="Spoqa Han Sans Neo Regular"/>
                </a:rPr>
                <a:t>placeholder="</a:t>
              </a:r>
              <a:r>
                <a:rPr lang="ko-KR" altLang="en-US" sz="800" kern="0">
                  <a:latin typeface="+mn-ea"/>
                </a:rPr>
                <a:t>검색어를 입력하세요</a:t>
              </a:r>
              <a:r>
                <a:rPr lang="en-US" altLang="ko-KR" sz="800" kern="0">
                  <a:latin typeface="Consolas" panose="020B0609020204030204" pitchFamily="49" charset="0"/>
                  <a:ea typeface="Spoqa Han Sans Neo Regular"/>
                </a:rPr>
                <a:t>" value=""&gt;</a:t>
              </a:r>
            </a:p>
            <a:p>
              <a:pPr lvl="0" defTabSz="144000">
                <a:lnSpc>
                  <a:spcPct val="110000"/>
                </a:lnSpc>
                <a:defRPr/>
              </a:pPr>
              <a:endPar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latin typeface="Consolas" panose="020B0609020204030204" pitchFamily="49" charset="0"/>
                  <a:ea typeface="Spoqa Han Sans Neo Regular"/>
                </a:rPr>
                <a:t>&lt;button onclick="</a:t>
              </a:r>
              <a:r>
                <a:rPr lang="en-US" altLang="ko-KR" sz="800" kern="0" err="1">
                  <a:latin typeface="Consolas" panose="020B0609020204030204" pitchFamily="49" charset="0"/>
                  <a:ea typeface="Spoqa Han Sans Neo Regular"/>
                </a:rPr>
                <a:t>fnSearch</a:t>
              </a:r>
              <a:r>
                <a:rPr lang="en-US" altLang="ko-KR" sz="800" kern="0">
                  <a:latin typeface="Consolas" panose="020B0609020204030204" pitchFamily="49" charset="0"/>
                  <a:ea typeface="Spoqa Han Sans Neo Regular"/>
                </a:rPr>
                <a:t>();"</a:t>
              </a:r>
              <a:r>
                <a:rPr lang="en-US" altLang="ko-KR" sz="800" b="1" kern="0">
                  <a:solidFill>
                    <a:srgbClr val="D83933"/>
                  </a:solidFill>
                  <a:latin typeface="Consolas" panose="020B0609020204030204" pitchFamily="49" charset="0"/>
                  <a:ea typeface="Spoqa Han Sans Neo Regular"/>
                </a:rPr>
                <a:t> title="</a:t>
              </a:r>
              <a:r>
                <a:rPr lang="ko-KR" altLang="en-US" sz="800" b="1" kern="0">
                  <a:solidFill>
                    <a:srgbClr val="D83933"/>
                  </a:solidFill>
                  <a:latin typeface="+mn-ea"/>
                </a:rPr>
                <a:t>검색</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r>
                <a:rPr lang="ko-KR" altLang="en-US" sz="800" kern="0">
                  <a:latin typeface="+mn-ea"/>
                </a:rPr>
                <a:t>검색</a:t>
              </a:r>
              <a:r>
                <a:rPr lang="en-US" altLang="ko-KR" sz="800" kern="0">
                  <a:latin typeface="Consolas" panose="020B0609020204030204" pitchFamily="49" charset="0"/>
                  <a:ea typeface="Spoqa Han Sans Neo Regular"/>
                </a:rPr>
                <a:t>&lt;/button&gt;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5192D0FC-B3EF-7074-6E0D-2392EF5FE752}"/>
              </a:ext>
            </a:extLst>
          </p:cNvPr>
          <p:cNvGrpSpPr/>
          <p:nvPr/>
        </p:nvGrpSpPr>
        <p:grpSpPr>
          <a:xfrm>
            <a:off x="633100" y="4391448"/>
            <a:ext cx="4104304" cy="963561"/>
            <a:chOff x="631825" y="4319397"/>
            <a:chExt cx="4104304" cy="963561"/>
          </a:xfrm>
        </p:grpSpPr>
        <p:sp>
          <p:nvSpPr>
            <p:cNvPr id="14" name="TextBox 13">
              <a:extLst>
                <a:ext uri="{FF2B5EF4-FFF2-40B4-BE49-F238E27FC236}">
                  <a16:creationId xmlns:a16="http://schemas.microsoft.com/office/drawing/2014/main" id="{22D12DDD-CD0F-BCC3-CF3D-341283DD5E18}"/>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2257EB4-3556-02E9-DE9B-063516479870}"/>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&lt;input type="text" id="</a:t>
              </a:r>
              <a:r>
                <a:rPr lang="en-US" altLang="ko-KR" sz="800" kern="0" err="1">
                  <a:latin typeface="Consolas" panose="020B0609020204030204" pitchFamily="49" charset="0"/>
                  <a:ea typeface="Spoqa Han Sans Neo Regular"/>
                </a:rPr>
                <a:t>searchKeywordTemp</a:t>
              </a:r>
              <a:r>
                <a:rPr lang="en-US" altLang="ko-KR" sz="800" kern="0">
                  <a:latin typeface="Consolas" panose="020B0609020204030204" pitchFamily="49" charset="0"/>
                  <a:ea typeface="Spoqa Han Sans Neo Regular"/>
                </a:rPr>
                <a:t>" title="</a:t>
              </a:r>
              <a:r>
                <a:rPr lang="ko-KR" altLang="en-US" sz="800" kern="0">
                  <a:latin typeface="+mn-ea"/>
                </a:rPr>
                <a:t>검색어 </a:t>
              </a:r>
              <a:r>
                <a:rPr lang="ko-KR" altLang="en-US" sz="800" b="1" strike="sngStrike" kern="0">
                  <a:solidFill>
                    <a:schemeClr val="accent1"/>
                  </a:solidFill>
                  <a:latin typeface="+mn-ea"/>
                </a:rPr>
                <a:t>입력</a:t>
              </a:r>
              <a:r>
                <a:rPr lang="en-US" altLang="ko-KR" sz="800" kern="0">
                  <a:latin typeface="Consolas" panose="020B0609020204030204" pitchFamily="49" charset="0"/>
                  <a:ea typeface="Spoqa Han Sans Neo Regular"/>
                </a:rPr>
                <a:t>" placeholder="</a:t>
              </a:r>
              <a:r>
                <a:rPr lang="ko-KR" altLang="en-US" sz="800" kern="0">
                  <a:latin typeface="+mn-ea"/>
                </a:rPr>
                <a:t>검색어를 입력하세요</a:t>
              </a:r>
              <a:r>
                <a:rPr lang="en-US" altLang="ko-KR" sz="800" kern="0">
                  <a:latin typeface="Consolas" panose="020B0609020204030204" pitchFamily="49" charset="0"/>
                  <a:ea typeface="Spoqa Han Sans Neo Regular"/>
                </a:rPr>
                <a:t>" value=""&gt;</a:t>
              </a:r>
            </a:p>
            <a:p>
              <a:pPr defTabSz="144000">
                <a:lnSpc>
                  <a:spcPct val="110000"/>
                </a:lnSpc>
                <a:defRPr/>
              </a:pPr>
              <a:endParaRPr lang="en-US" altLang="ko-KR" sz="800" kern="0">
                <a:latin typeface="Consolas" panose="020B0609020204030204" pitchFamily="49" charset="0"/>
                <a:ea typeface="Spoqa Han Sans Neo Regular"/>
              </a:endParaRPr>
            </a:p>
            <a:p>
              <a:pPr defTabSz="144000">
                <a:lnSpc>
                  <a:spcPct val="110000"/>
                </a:lnSpc>
                <a:defRPr/>
              </a:pPr>
              <a:r>
                <a:rPr lang="en-US" altLang="ko-KR" sz="800" kern="0">
                  <a:latin typeface="Consolas" panose="020B0609020204030204" pitchFamily="49" charset="0"/>
                  <a:ea typeface="Spoqa Han Sans Neo Regular"/>
                </a:rPr>
                <a:t>&lt;button onclick="</a:t>
              </a:r>
              <a:r>
                <a:rPr lang="en-US" altLang="ko-KR" sz="800" kern="0" err="1">
                  <a:latin typeface="Consolas" panose="020B0609020204030204" pitchFamily="49" charset="0"/>
                  <a:ea typeface="Spoqa Han Sans Neo Regular"/>
                </a:rPr>
                <a:t>fnSearch</a:t>
              </a:r>
              <a:r>
                <a:rPr lang="en-US" altLang="ko-KR" sz="800" kern="0">
                  <a:latin typeface="Consolas" panose="020B0609020204030204" pitchFamily="49" charset="0"/>
                  <a:ea typeface="Spoqa Han Sans Neo Regular"/>
                </a:rPr>
                <a:t>();" </a:t>
              </a:r>
              <a:r>
                <a:rPr lang="en-US" altLang="ko-KR" sz="800" b="1" strike="sngStrike" kern="0">
                  <a:solidFill>
                    <a:schemeClr val="accent1"/>
                  </a:solidFill>
                  <a:latin typeface="+mn-ea"/>
                </a:rPr>
                <a:t>title="</a:t>
              </a:r>
              <a:r>
                <a:rPr lang="ko-KR" altLang="en-US" sz="800" b="1" strike="sngStrike" kern="0">
                  <a:solidFill>
                    <a:schemeClr val="accent1"/>
                  </a:solidFill>
                  <a:latin typeface="+mn-ea"/>
                </a:rPr>
                <a:t>검색</a:t>
              </a:r>
              <a:r>
                <a:rPr lang="en-US" altLang="ko-KR" sz="800" b="1" strike="sngStrike" kern="0">
                  <a:solidFill>
                    <a:schemeClr val="accent1"/>
                  </a:solidFill>
                  <a:latin typeface="+mn-ea"/>
                </a:rPr>
                <a:t>"</a:t>
              </a:r>
              <a:r>
                <a:rPr lang="en-US" altLang="ko-KR" sz="800" kern="0">
                  <a:latin typeface="Consolas" panose="020B0609020204030204" pitchFamily="49" charset="0"/>
                  <a:ea typeface="Spoqa Han Sans Neo Regular"/>
                </a:rPr>
                <a:t>&gt;</a:t>
              </a:r>
              <a:r>
                <a:rPr lang="ko-KR" altLang="en-US" sz="800" kern="0">
                  <a:latin typeface="+mn-ea"/>
                </a:rPr>
                <a:t>검색</a:t>
              </a:r>
              <a:r>
                <a:rPr lang="en-US" altLang="ko-KR" sz="800" kern="0">
                  <a:latin typeface="Consolas" panose="020B0609020204030204" pitchFamily="49" charset="0"/>
                  <a:ea typeface="Spoqa Han Sans Neo Regular"/>
                </a:rPr>
                <a:t>&lt;/button&gt;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ADC88C3C-4479-C53D-AB54-7487768A7EA8}"/>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목록 </a:t>
            </a:r>
          </a:p>
        </p:txBody>
      </p:sp>
      <p:sp>
        <p:nvSpPr>
          <p:cNvPr id="17" name="텍스트 개체 틀 11">
            <a:extLst>
              <a:ext uri="{FF2B5EF4-FFF2-40B4-BE49-F238E27FC236}">
                <a16:creationId xmlns:a16="http://schemas.microsoft.com/office/drawing/2014/main" id="{19D730CB-6132-5AFD-FE24-128FD299DF36}"/>
              </a:ext>
            </a:extLst>
          </p:cNvPr>
          <p:cNvSpPr>
            <a:spLocks noGrp="1"/>
          </p:cNvSpPr>
          <p:nvPr>
            <p:ph type="body" sz="quarter" idx="15"/>
          </p:nvPr>
        </p:nvSpPr>
        <p:spPr>
          <a:xfrm>
            <a:off x="1265556" y="1003126"/>
            <a:ext cx="8224519" cy="194400"/>
          </a:xfrm>
        </p:spPr>
        <p:txBody>
          <a:bodyPr/>
          <a:lstStyle/>
          <a:p>
            <a:r>
              <a:rPr lang="en-US" altLang="ko-KR"/>
              <a:t>https://www.cjenc.co.kr/kr/information/report.asp</a:t>
            </a:r>
            <a:endParaRPr lang="ko-KR" altLang="en-US"/>
          </a:p>
        </p:txBody>
      </p:sp>
      <p:sp>
        <p:nvSpPr>
          <p:cNvPr id="18" name="제목 1">
            <a:extLst>
              <a:ext uri="{FF2B5EF4-FFF2-40B4-BE49-F238E27FC236}">
                <a16:creationId xmlns:a16="http://schemas.microsoft.com/office/drawing/2014/main" id="{68391517-4821-1E70-FADA-A83A5EA86B08}"/>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0" name="그림 19">
            <a:extLst>
              <a:ext uri="{FF2B5EF4-FFF2-40B4-BE49-F238E27FC236}">
                <a16:creationId xmlns:a16="http://schemas.microsoft.com/office/drawing/2014/main" id="{49E770AC-A0C7-BE8B-0192-901A1A215822}"/>
              </a:ext>
            </a:extLst>
          </p:cNvPr>
          <p:cNvPicPr>
            <a:picLocks noChangeAspect="1"/>
          </p:cNvPicPr>
          <p:nvPr/>
        </p:nvPicPr>
        <p:blipFill>
          <a:blip r:embed="rId2"/>
          <a:stretch>
            <a:fillRect/>
          </a:stretch>
        </p:blipFill>
        <p:spPr>
          <a:xfrm>
            <a:off x="5182556" y="3550542"/>
            <a:ext cx="4091619" cy="583850"/>
          </a:xfrm>
          <a:prstGeom prst="rect">
            <a:avLst/>
          </a:prstGeom>
        </p:spPr>
      </p:pic>
      <p:sp>
        <p:nvSpPr>
          <p:cNvPr id="21" name="직사각형 20">
            <a:extLst>
              <a:ext uri="{FF2B5EF4-FFF2-40B4-BE49-F238E27FC236}">
                <a16:creationId xmlns:a16="http://schemas.microsoft.com/office/drawing/2014/main" id="{BF15583D-7008-DA92-991A-BA1BFD8D714A}"/>
              </a:ext>
            </a:extLst>
          </p:cNvPr>
          <p:cNvSpPr/>
          <p:nvPr/>
        </p:nvSpPr>
        <p:spPr>
          <a:xfrm>
            <a:off x="7950254" y="3898996"/>
            <a:ext cx="1300068"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97332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CA07F691-1DA0-4A54-178F-5CB98E9B9B9D}"/>
              </a:ext>
            </a:extLst>
          </p:cNvPr>
          <p:cNvSpPr>
            <a:spLocks noGrp="1"/>
          </p:cNvSpPr>
          <p:nvPr>
            <p:ph type="body" sz="quarter" idx="14"/>
          </p:nvPr>
        </p:nvSpPr>
        <p:spPr/>
        <p:txBody>
          <a:bodyPr/>
          <a:lstStyle/>
          <a:p>
            <a:r>
              <a:rPr lang="ko-KR" altLang="en-US"/>
              <a:t>초점의 이동순서가 논리적이지 않으며 일관성이 없는 경우</a:t>
            </a:r>
          </a:p>
        </p:txBody>
      </p:sp>
      <p:sp>
        <p:nvSpPr>
          <p:cNvPr id="7" name="텍스트 개체 틀 6">
            <a:extLst>
              <a:ext uri="{FF2B5EF4-FFF2-40B4-BE49-F238E27FC236}">
                <a16:creationId xmlns:a16="http://schemas.microsoft.com/office/drawing/2014/main" id="{5C707054-AAD1-EEA2-5F58-DE42746DC6E4}"/>
              </a:ext>
            </a:extLst>
          </p:cNvPr>
          <p:cNvSpPr>
            <a:spLocks noGrp="1"/>
          </p:cNvSpPr>
          <p:nvPr>
            <p:ph type="body" sz="quarter" idx="19"/>
          </p:nvPr>
        </p:nvSpPr>
        <p:spPr/>
        <p:txBody>
          <a:bodyPr/>
          <a:lstStyle/>
          <a:p>
            <a:r>
              <a:rPr lang="ko-KR" altLang="en-US"/>
              <a:t>상</a:t>
            </a:r>
          </a:p>
        </p:txBody>
      </p:sp>
      <p:sp>
        <p:nvSpPr>
          <p:cNvPr id="8" name="텍스트 개체 틀 7">
            <a:extLst>
              <a:ext uri="{FF2B5EF4-FFF2-40B4-BE49-F238E27FC236}">
                <a16:creationId xmlns:a16="http://schemas.microsoft.com/office/drawing/2014/main" id="{CEE70390-280A-7576-5844-9469C3419C5A}"/>
              </a:ext>
            </a:extLst>
          </p:cNvPr>
          <p:cNvSpPr>
            <a:spLocks noGrp="1"/>
          </p:cNvSpPr>
          <p:nvPr>
            <p:ph type="body" sz="quarter" idx="20"/>
          </p:nvPr>
        </p:nvSpPr>
        <p:spPr>
          <a:xfrm>
            <a:off x="631825" y="2146610"/>
            <a:ext cx="4104000" cy="828350"/>
          </a:xfrm>
        </p:spPr>
        <p:txBody>
          <a:bodyPr/>
          <a:lstStyle/>
          <a:p>
            <a:r>
              <a:rPr lang="ko-KR" altLang="en-US"/>
              <a:t>시각을 활용하여 웹 페이지를 탐색하는 사용자가 콘텐츠에 접근하는 순서와 동일한 순서로 키보드 초점이 콘텐츠에 접근하도록 수정해야 함</a:t>
            </a:r>
            <a:endParaRPr lang="en-US" altLang="ko-KR"/>
          </a:p>
          <a:p>
            <a:pPr lvl="1">
              <a:defRPr/>
            </a:pPr>
            <a:r>
              <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현재 초점의 순서 </a:t>
            </a:r>
            <a:r>
              <a:rPr lang="en-US" altLang="ko-KR">
                <a:solidFill>
                  <a:srgbClr val="000000"/>
                </a:solidFill>
                <a:latin typeface="CJ ONLYONE NEW 본문 Regular"/>
                <a:ea typeface="CJ ONLYONE NEW 본문 Regular"/>
              </a:rPr>
              <a:t>(</a:t>
            </a:r>
            <a:r>
              <a:rPr lang="ko-KR" altLang="en-US"/>
              <a:t>④ →  ① → ② → ③</a:t>
            </a:r>
            <a:r>
              <a:rPr kumimoji="0" lang="en-US" altLang="ko-KR"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a:t>
            </a:r>
            <a:r>
              <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는 해당 영역이 의도한 접근 순서와 다르므로 </a:t>
            </a:r>
            <a:r>
              <a:rPr lang="en-US" altLang="ko-KR"/>
              <a:t>(</a:t>
            </a:r>
            <a:r>
              <a:rPr lang="ko-KR" altLang="ko-KR"/>
              <a:t>① → ② → ③ → ④</a:t>
            </a:r>
            <a:r>
              <a:rPr lang="en-US" altLang="ko-KR"/>
              <a:t>)</a:t>
            </a:r>
            <a:r>
              <a:rPr lang="ko-KR" altLang="en-US"/>
              <a:t>가 될 수 있도록 마크업 순서를 변경해야 함</a:t>
            </a:r>
          </a:p>
        </p:txBody>
      </p:sp>
      <p:pic>
        <p:nvPicPr>
          <p:cNvPr id="10" name="그림 9">
            <a:extLst>
              <a:ext uri="{FF2B5EF4-FFF2-40B4-BE49-F238E27FC236}">
                <a16:creationId xmlns:a16="http://schemas.microsoft.com/office/drawing/2014/main" id="{D0530D6B-8600-58CF-4A14-DDB8D598C8D6}"/>
              </a:ext>
            </a:extLst>
          </p:cNvPr>
          <p:cNvPicPr>
            <a:picLocks noChangeAspect="1"/>
          </p:cNvPicPr>
          <p:nvPr/>
        </p:nvPicPr>
        <p:blipFill>
          <a:blip r:embed="rId3"/>
          <a:stretch>
            <a:fillRect/>
          </a:stretch>
        </p:blipFill>
        <p:spPr>
          <a:xfrm>
            <a:off x="5192991" y="3643404"/>
            <a:ext cx="4054151" cy="1128363"/>
          </a:xfrm>
          <a:prstGeom prst="rect">
            <a:avLst/>
          </a:prstGeom>
        </p:spPr>
      </p:pic>
      <p:sp>
        <p:nvSpPr>
          <p:cNvPr id="11" name="직사각형 10">
            <a:extLst>
              <a:ext uri="{FF2B5EF4-FFF2-40B4-BE49-F238E27FC236}">
                <a16:creationId xmlns:a16="http://schemas.microsoft.com/office/drawing/2014/main" id="{2EF07AE3-9DBE-6B1A-9E25-8A925CE56ACA}"/>
              </a:ext>
            </a:extLst>
          </p:cNvPr>
          <p:cNvSpPr/>
          <p:nvPr/>
        </p:nvSpPr>
        <p:spPr>
          <a:xfrm>
            <a:off x="5280781" y="3947277"/>
            <a:ext cx="1115476" cy="7034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2" name="직사각형 11">
            <a:extLst>
              <a:ext uri="{FF2B5EF4-FFF2-40B4-BE49-F238E27FC236}">
                <a16:creationId xmlns:a16="http://schemas.microsoft.com/office/drawing/2014/main" id="{B2B9D850-3C6F-9D7C-8F1E-153868DB6D8E}"/>
              </a:ext>
            </a:extLst>
          </p:cNvPr>
          <p:cNvSpPr/>
          <p:nvPr/>
        </p:nvSpPr>
        <p:spPr>
          <a:xfrm>
            <a:off x="6644910" y="3947277"/>
            <a:ext cx="1115476" cy="7034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3" name="직사각형 12">
            <a:extLst>
              <a:ext uri="{FF2B5EF4-FFF2-40B4-BE49-F238E27FC236}">
                <a16:creationId xmlns:a16="http://schemas.microsoft.com/office/drawing/2014/main" id="{FCA8B80B-EFFD-C664-74CE-74FBB0FBED8F}"/>
              </a:ext>
            </a:extLst>
          </p:cNvPr>
          <p:cNvSpPr/>
          <p:nvPr/>
        </p:nvSpPr>
        <p:spPr>
          <a:xfrm>
            <a:off x="7991621" y="3943225"/>
            <a:ext cx="1115476" cy="7034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4" name="직사각형 13">
            <a:extLst>
              <a:ext uri="{FF2B5EF4-FFF2-40B4-BE49-F238E27FC236}">
                <a16:creationId xmlns:a16="http://schemas.microsoft.com/office/drawing/2014/main" id="{911C6EFC-0DE5-5A1C-BF8C-AA2673EBD2CC}"/>
              </a:ext>
            </a:extLst>
          </p:cNvPr>
          <p:cNvSpPr/>
          <p:nvPr/>
        </p:nvSpPr>
        <p:spPr>
          <a:xfrm>
            <a:off x="5575834" y="3793558"/>
            <a:ext cx="237976" cy="11387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5" name="타원 14">
            <a:extLst>
              <a:ext uri="{FF2B5EF4-FFF2-40B4-BE49-F238E27FC236}">
                <a16:creationId xmlns:a16="http://schemas.microsoft.com/office/drawing/2014/main" id="{ED75FB41-4461-8A2B-4EB3-F606EE54BEDC}"/>
              </a:ext>
            </a:extLst>
          </p:cNvPr>
          <p:cNvSpPr>
            <a:spLocks noChangeAspect="1"/>
          </p:cNvSpPr>
          <p:nvPr/>
        </p:nvSpPr>
        <p:spPr>
          <a:xfrm>
            <a:off x="6313573" y="3793558"/>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a:t>1</a:t>
            </a:r>
            <a:endParaRPr lang="ko-KR" altLang="en-US" sz="800" b="1"/>
          </a:p>
        </p:txBody>
      </p:sp>
      <p:sp>
        <p:nvSpPr>
          <p:cNvPr id="16" name="타원 15">
            <a:extLst>
              <a:ext uri="{FF2B5EF4-FFF2-40B4-BE49-F238E27FC236}">
                <a16:creationId xmlns:a16="http://schemas.microsoft.com/office/drawing/2014/main" id="{C468C2B8-3B2D-06C2-B495-619BEEEDC12D}"/>
              </a:ext>
            </a:extLst>
          </p:cNvPr>
          <p:cNvSpPr>
            <a:spLocks noChangeAspect="1"/>
          </p:cNvSpPr>
          <p:nvPr/>
        </p:nvSpPr>
        <p:spPr>
          <a:xfrm>
            <a:off x="7703283" y="3793558"/>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a:t>2</a:t>
            </a:r>
            <a:endParaRPr lang="ko-KR" altLang="en-US" sz="800" b="1"/>
          </a:p>
        </p:txBody>
      </p:sp>
      <p:sp>
        <p:nvSpPr>
          <p:cNvPr id="17" name="타원 16">
            <a:extLst>
              <a:ext uri="{FF2B5EF4-FFF2-40B4-BE49-F238E27FC236}">
                <a16:creationId xmlns:a16="http://schemas.microsoft.com/office/drawing/2014/main" id="{BE58C9D8-B7FC-29D8-27DE-67CD2DAECC34}"/>
              </a:ext>
            </a:extLst>
          </p:cNvPr>
          <p:cNvSpPr>
            <a:spLocks noChangeAspect="1"/>
          </p:cNvSpPr>
          <p:nvPr/>
        </p:nvSpPr>
        <p:spPr>
          <a:xfrm>
            <a:off x="9031423" y="3793558"/>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a:t>3</a:t>
            </a:r>
            <a:endParaRPr lang="ko-KR" altLang="en-US" sz="800" b="1"/>
          </a:p>
        </p:txBody>
      </p:sp>
      <p:sp>
        <p:nvSpPr>
          <p:cNvPr id="18" name="타원 17">
            <a:extLst>
              <a:ext uri="{FF2B5EF4-FFF2-40B4-BE49-F238E27FC236}">
                <a16:creationId xmlns:a16="http://schemas.microsoft.com/office/drawing/2014/main" id="{A8CFA85B-6BE8-15BD-310B-170FD23170F9}"/>
              </a:ext>
            </a:extLst>
          </p:cNvPr>
          <p:cNvSpPr>
            <a:spLocks noChangeAspect="1"/>
          </p:cNvSpPr>
          <p:nvPr/>
        </p:nvSpPr>
        <p:spPr>
          <a:xfrm>
            <a:off x="5761412" y="3665777"/>
            <a:ext cx="215719" cy="215719"/>
          </a:xfrm>
          <a:prstGeom prst="ellipse">
            <a:avLst/>
          </a:prstGeom>
          <a:solidFill>
            <a:schemeClr val="accent5"/>
          </a:solidFill>
          <a:ln>
            <a:noFill/>
          </a:ln>
          <a:effectLst>
            <a:outerShdw blurRad="762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a:t>4</a:t>
            </a:r>
            <a:endParaRPr lang="ko-KR" altLang="en-US" sz="800" b="1"/>
          </a:p>
        </p:txBody>
      </p:sp>
      <p:sp>
        <p:nvSpPr>
          <p:cNvPr id="19" name="텍스트 개체 틀 9">
            <a:extLst>
              <a:ext uri="{FF2B5EF4-FFF2-40B4-BE49-F238E27FC236}">
                <a16:creationId xmlns:a16="http://schemas.microsoft.com/office/drawing/2014/main" id="{C9D83657-7870-7071-FD7F-EA80D8D27B3B}"/>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20" name="텍스트 개체 틀 11">
            <a:extLst>
              <a:ext uri="{FF2B5EF4-FFF2-40B4-BE49-F238E27FC236}">
                <a16:creationId xmlns:a16="http://schemas.microsoft.com/office/drawing/2014/main" id="{E7BDB1C8-4A58-7EAD-B154-20A2A048935E}"/>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21" name="텍스트 개체 틀 14">
            <a:extLst>
              <a:ext uri="{FF2B5EF4-FFF2-40B4-BE49-F238E27FC236}">
                <a16:creationId xmlns:a16="http://schemas.microsoft.com/office/drawing/2014/main" id="{4DD304F3-26BF-4835-4D27-F460F0B146ED}"/>
              </a:ext>
            </a:extLst>
          </p:cNvPr>
          <p:cNvSpPr>
            <a:spLocks noGrp="1"/>
          </p:cNvSpPr>
          <p:nvPr>
            <p:ph type="body" sz="quarter" idx="16"/>
          </p:nvPr>
        </p:nvSpPr>
        <p:spPr>
          <a:xfrm>
            <a:off x="1265556" y="1197526"/>
            <a:ext cx="8224519" cy="194400"/>
          </a:xfrm>
        </p:spPr>
        <p:txBody>
          <a:bodyPr/>
          <a:lstStyle/>
          <a:p>
            <a:r>
              <a:rPr lang="en-US" altLang="ko-KR"/>
              <a:t>11. (</a:t>
            </a:r>
            <a:r>
              <a:rPr lang="ko-KR" altLang="en-US"/>
              <a:t>초점 이동과 표시</a:t>
            </a:r>
            <a:r>
              <a:rPr lang="en-US" altLang="ko-KR"/>
              <a:t>) </a:t>
            </a:r>
            <a:r>
              <a:rPr lang="ko-KR" altLang="en-US"/>
              <a:t>키보드에 의한 초점은 논리적으로 이동해야 하며</a:t>
            </a:r>
            <a:r>
              <a:rPr lang="en-US" altLang="ko-KR"/>
              <a:t>, </a:t>
            </a:r>
            <a:r>
              <a:rPr lang="ko-KR" altLang="en-US"/>
              <a:t>시각적으로 구별할 수 있어야 한다</a:t>
            </a:r>
            <a:r>
              <a:rPr lang="en-US" altLang="ko-KR"/>
              <a:t>.</a:t>
            </a:r>
            <a:endParaRPr lang="ko-KR" altLang="en-US"/>
          </a:p>
        </p:txBody>
      </p:sp>
      <p:sp>
        <p:nvSpPr>
          <p:cNvPr id="22" name="제목 1">
            <a:extLst>
              <a:ext uri="{FF2B5EF4-FFF2-40B4-BE49-F238E27FC236}">
                <a16:creationId xmlns:a16="http://schemas.microsoft.com/office/drawing/2014/main" id="{6FAE30B5-9416-BE8D-34CA-844584FD9F68}"/>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grpSp>
        <p:nvGrpSpPr>
          <p:cNvPr id="23" name="그룹 22">
            <a:extLst>
              <a:ext uri="{FF2B5EF4-FFF2-40B4-BE49-F238E27FC236}">
                <a16:creationId xmlns:a16="http://schemas.microsoft.com/office/drawing/2014/main" id="{CC7803E7-7989-CB33-5EB4-28D697F0769B}"/>
              </a:ext>
            </a:extLst>
          </p:cNvPr>
          <p:cNvGrpSpPr/>
          <p:nvPr/>
        </p:nvGrpSpPr>
        <p:grpSpPr>
          <a:xfrm>
            <a:off x="632796" y="4503046"/>
            <a:ext cx="4104304" cy="1369826"/>
            <a:chOff x="631825" y="4319397"/>
            <a:chExt cx="4104304" cy="1369826"/>
          </a:xfrm>
        </p:grpSpPr>
        <p:sp>
          <p:nvSpPr>
            <p:cNvPr id="24" name="TextBox 23">
              <a:extLst>
                <a:ext uri="{FF2B5EF4-FFF2-40B4-BE49-F238E27FC236}">
                  <a16:creationId xmlns:a16="http://schemas.microsoft.com/office/drawing/2014/main" id="{E1F82E17-9FB9-8351-C968-EC9856BAD67D}"/>
                </a:ext>
              </a:extLst>
            </p:cNvPr>
            <p:cNvSpPr txBox="1"/>
            <p:nvPr/>
          </p:nvSpPr>
          <p:spPr>
            <a:xfrm>
              <a:off x="632129" y="4319397"/>
              <a:ext cx="4104000" cy="180425"/>
            </a:xfrm>
            <a:prstGeom prst="rect">
              <a:avLst/>
            </a:prstGeom>
            <a:noFill/>
          </p:spPr>
          <p:txBody>
            <a:bodyPr wrap="square" lIns="0" tIns="0" rIns="0" bIns="72000" rtlCol="0">
              <a:spAutoFit/>
            </a:bodyPr>
            <a:lstStyle/>
            <a:p>
              <a:r>
                <a:rPr lang="ko-KR" altLang="en-US" sz="700">
                  <a:latin typeface="+mj-ea"/>
                  <a:ea typeface="+mj-ea"/>
                </a:rPr>
                <a:t>개선 방안</a:t>
              </a:r>
            </a:p>
          </p:txBody>
        </p:sp>
        <p:sp>
          <p:nvSpPr>
            <p:cNvPr id="25" name="직사각형 24">
              <a:extLst>
                <a:ext uri="{FF2B5EF4-FFF2-40B4-BE49-F238E27FC236}">
                  <a16:creationId xmlns:a16="http://schemas.microsoft.com/office/drawing/2014/main" id="{A936503E-74AF-BA6C-7CF9-942EADF610CB}"/>
                </a:ext>
              </a:extLst>
            </p:cNvPr>
            <p:cNvSpPr/>
            <p:nvPr/>
          </p:nvSpPr>
          <p:spPr>
            <a:xfrm>
              <a:off x="631825" y="4530600"/>
              <a:ext cx="4104000" cy="1158623"/>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lvl="0" defTabSz="144000">
                <a:lnSpc>
                  <a:spcPct val="110000"/>
                </a:lnSpc>
                <a:defRPr/>
              </a:pPr>
              <a:r>
                <a:rPr lang="en-US" altLang="ko-KR" sz="800">
                  <a:solidFill>
                    <a:srgbClr val="000000">
                      <a:lumMod val="95000"/>
                      <a:lumOff val="5000"/>
                    </a:srgbClr>
                  </a:solidFill>
                  <a:latin typeface="Consolas" panose="020B0609020204030204" pitchFamily="49" charset="0"/>
                  <a:ea typeface="Spoqa Han Sans Neo Regular"/>
                </a:rPr>
                <a:t>&lt;div class="type1"&gt;</a:t>
              </a:r>
            </a:p>
            <a:p>
              <a:pPr lvl="0" defTabSz="144000">
                <a:lnSpc>
                  <a:spcPct val="110000"/>
                </a:lnSpc>
                <a:defRPr/>
              </a:pPr>
              <a:r>
                <a:rPr lang="en-US" altLang="ko-KR" sz="800">
                  <a:solidFill>
                    <a:srgbClr val="000000">
                      <a:lumMod val="95000"/>
                      <a:lumOff val="5000"/>
                    </a:srgbClr>
                  </a:solidFill>
                  <a:latin typeface="Consolas" panose="020B0609020204030204" pitchFamily="49" charset="0"/>
                  <a:ea typeface="Spoqa Han Sans Neo Regular"/>
                </a:rPr>
                <a:t>	&lt;span class="</a:t>
              </a:r>
              <a:r>
                <a:rPr lang="en-US" altLang="ko-KR" sz="800" err="1">
                  <a:solidFill>
                    <a:srgbClr val="000000">
                      <a:lumMod val="95000"/>
                      <a:lumOff val="5000"/>
                    </a:srgbClr>
                  </a:solidFill>
                  <a:latin typeface="Consolas" panose="020B0609020204030204" pitchFamily="49" charset="0"/>
                  <a:ea typeface="Spoqa Han Sans Neo Regular"/>
                </a:rPr>
                <a:t>news_tit</a:t>
              </a:r>
              <a:r>
                <a:rPr lang="en-US" altLang="ko-KR" sz="800">
                  <a:solidFill>
                    <a:srgbClr val="000000">
                      <a:lumMod val="95000"/>
                      <a:lumOff val="5000"/>
                    </a:srgbClr>
                  </a:solidFill>
                  <a:latin typeface="Consolas" panose="020B0609020204030204" pitchFamily="49" charset="0"/>
                  <a:ea typeface="Spoqa Han Sans Neo Regular"/>
                </a:rPr>
                <a:t>"&gt;</a:t>
              </a:r>
              <a:r>
                <a:rPr lang="ko-KR" altLang="en-US" sz="800">
                  <a:solidFill>
                    <a:srgbClr val="000000">
                      <a:lumMod val="95000"/>
                      <a:lumOff val="5000"/>
                    </a:srgbClr>
                  </a:solidFill>
                  <a:latin typeface="+mn-ea"/>
                </a:rPr>
                <a:t>회사소식</a:t>
              </a:r>
              <a:r>
                <a:rPr lang="en-US" altLang="ko-KR" sz="800">
                  <a:solidFill>
                    <a:srgbClr val="000000">
                      <a:lumMod val="95000"/>
                      <a:lumOff val="5000"/>
                    </a:srgbClr>
                  </a:solidFill>
                  <a:latin typeface="Consolas" panose="020B0609020204030204" pitchFamily="49" charset="0"/>
                  <a:ea typeface="Spoqa Han Sans Neo Regular"/>
                </a:rPr>
                <a:t>&lt;/span&gt;</a:t>
              </a:r>
            </a:p>
            <a:p>
              <a:pPr defTabSz="144000">
                <a:lnSpc>
                  <a:spcPct val="110000"/>
                </a:lnSpc>
                <a:defRPr/>
              </a:pPr>
              <a:r>
                <a:rPr lang="en-US" altLang="ko-KR" sz="800" b="1">
                  <a:solidFill>
                    <a:srgbClr val="C00000"/>
                  </a:solidFill>
                  <a:latin typeface="Consolas" panose="020B0609020204030204" pitchFamily="49" charset="0"/>
                </a:rPr>
                <a:t>		</a:t>
              </a:r>
              <a:r>
                <a:rPr lang="en-US" altLang="ko-KR" sz="800" b="1" strike="sngStrike">
                  <a:solidFill>
                    <a:schemeClr val="accent1"/>
                  </a:solidFill>
                  <a:latin typeface="Consolas" panose="020B0609020204030204" pitchFamily="49" charset="0"/>
                </a:rPr>
                <a:t>&lt;a </a:t>
              </a:r>
              <a:r>
                <a:rPr lang="en-US" altLang="ko-KR" sz="800" b="1" strike="sngStrike" err="1">
                  <a:solidFill>
                    <a:schemeClr val="accent1"/>
                  </a:solidFill>
                  <a:latin typeface="Consolas" panose="020B0609020204030204" pitchFamily="49" charset="0"/>
                </a:rPr>
                <a:t>href</a:t>
              </a:r>
              <a:r>
                <a:rPr lang="en-US" altLang="ko-KR" sz="800" b="1" strike="sngStrike">
                  <a:solidFill>
                    <a:schemeClr val="accent1"/>
                  </a:solidFill>
                  <a:latin typeface="Consolas" panose="020B0609020204030204" pitchFamily="49" charset="0"/>
                </a:rPr>
                <a:t>="/</a:t>
              </a:r>
              <a:r>
                <a:rPr lang="en-US" altLang="ko-KR" sz="800" b="1" strike="sngStrike" err="1">
                  <a:solidFill>
                    <a:schemeClr val="accent1"/>
                  </a:solidFill>
                  <a:latin typeface="Consolas" panose="020B0609020204030204" pitchFamily="49" charset="0"/>
                </a:rPr>
                <a:t>kr</a:t>
              </a:r>
              <a:r>
                <a:rPr lang="en-US" altLang="ko-KR" sz="800" b="1" strike="sngStrike">
                  <a:solidFill>
                    <a:schemeClr val="accent1"/>
                  </a:solidFill>
                  <a:latin typeface="Consolas" panose="020B0609020204030204" pitchFamily="49" charset="0"/>
                </a:rPr>
                <a:t>/information/report.asp"&gt;MORE&lt;/a&gt;</a:t>
              </a:r>
              <a:endParaRPr lang="en-US" altLang="ko-KR" sz="800" strike="sngStrike">
                <a:solidFill>
                  <a:schemeClr val="accent1"/>
                </a:solidFill>
                <a:latin typeface="Consolas" panose="020B0609020204030204" pitchFamily="49" charset="0"/>
                <a:ea typeface="Spoqa Han Sans Neo Regular"/>
              </a:endParaRPr>
            </a:p>
            <a:p>
              <a:pPr lvl="0" defTabSz="144000">
                <a:lnSpc>
                  <a:spcPct val="110000"/>
                </a:lnSpc>
                <a:defRPr/>
              </a:pPr>
              <a:r>
                <a:rPr lang="en-US" altLang="ko-KR" sz="800">
                  <a:solidFill>
                    <a:schemeClr val="tx1"/>
                  </a:solidFill>
                  <a:latin typeface="Consolas" panose="020B0609020204030204" pitchFamily="49" charset="0"/>
                  <a:ea typeface="Spoqa Han Sans Neo Regular"/>
                </a:rPr>
                <a:t>		&lt;ul&gt;</a:t>
              </a:r>
            </a:p>
            <a:p>
              <a:pPr lvl="0" defTabSz="144000">
                <a:lnSpc>
                  <a:spcPct val="110000"/>
                </a:lnSpc>
                <a:defRPr/>
              </a:pPr>
              <a:r>
                <a:rPr lang="en-US" altLang="ko-KR" sz="800">
                  <a:solidFill>
                    <a:schemeClr val="tx1"/>
                  </a:solidFill>
                  <a:latin typeface="Consolas" panose="020B0609020204030204" pitchFamily="49" charset="0"/>
                  <a:ea typeface="Spoqa Han Sans Neo Regular"/>
                </a:rPr>
                <a:t>		...</a:t>
              </a:r>
            </a:p>
            <a:p>
              <a:pPr lvl="0" defTabSz="144000">
                <a:lnSpc>
                  <a:spcPct val="110000"/>
                </a:lnSpc>
                <a:defRPr/>
              </a:pPr>
              <a:r>
                <a:rPr lang="en-US" altLang="ko-KR" sz="800">
                  <a:solidFill>
                    <a:schemeClr val="tx1"/>
                  </a:solidFill>
                  <a:latin typeface="Consolas" panose="020B0609020204030204" pitchFamily="49" charset="0"/>
                  <a:ea typeface="Spoqa Han Sans Neo Regular"/>
                </a:rPr>
                <a:t>		&lt;/ul&gt;</a:t>
              </a:r>
            </a:p>
            <a:p>
              <a:pPr defTabSz="144000">
                <a:lnSpc>
                  <a:spcPct val="110000"/>
                </a:lnSpc>
              </a:pPr>
              <a:r>
                <a:rPr lang="en-US" altLang="ko-KR" sz="800" b="1">
                  <a:solidFill>
                    <a:schemeClr val="accent1"/>
                  </a:solidFill>
                  <a:latin typeface="Consolas" panose="020B0609020204030204" pitchFamily="49" charset="0"/>
                </a:rPr>
                <a:t>		&lt;a </a:t>
              </a:r>
              <a:r>
                <a:rPr lang="en-US" altLang="ko-KR" sz="800" b="1" err="1">
                  <a:solidFill>
                    <a:schemeClr val="accent1"/>
                  </a:solidFill>
                  <a:latin typeface="Consolas" panose="020B0609020204030204" pitchFamily="49" charset="0"/>
                </a:rPr>
                <a:t>href</a:t>
              </a:r>
              <a:r>
                <a:rPr lang="en-US" altLang="ko-KR" sz="800" b="1">
                  <a:solidFill>
                    <a:schemeClr val="accent1"/>
                  </a:solidFill>
                  <a:latin typeface="Consolas" panose="020B0609020204030204" pitchFamily="49" charset="0"/>
                </a:rPr>
                <a:t>="/</a:t>
              </a:r>
              <a:r>
                <a:rPr lang="en-US" altLang="ko-KR" sz="800" b="1" err="1">
                  <a:solidFill>
                    <a:schemeClr val="accent1"/>
                  </a:solidFill>
                  <a:latin typeface="Consolas" panose="020B0609020204030204" pitchFamily="49" charset="0"/>
                </a:rPr>
                <a:t>kr</a:t>
              </a:r>
              <a:r>
                <a:rPr lang="en-US" altLang="ko-KR" sz="800" b="1">
                  <a:solidFill>
                    <a:schemeClr val="accent1"/>
                  </a:solidFill>
                  <a:latin typeface="Consolas" panose="020B0609020204030204" pitchFamily="49" charset="0"/>
                </a:rPr>
                <a:t>/information/report.asp"&gt;MORE&lt;/a&gt;</a:t>
              </a:r>
            </a:p>
          </p:txBody>
        </p:sp>
      </p:grpSp>
      <p:grpSp>
        <p:nvGrpSpPr>
          <p:cNvPr id="28" name="그룹 27">
            <a:extLst>
              <a:ext uri="{FF2B5EF4-FFF2-40B4-BE49-F238E27FC236}">
                <a16:creationId xmlns:a16="http://schemas.microsoft.com/office/drawing/2014/main" id="{8BBCF302-EAC6-1D93-DD6F-5AF39ED1D7A9}"/>
              </a:ext>
            </a:extLst>
          </p:cNvPr>
          <p:cNvGrpSpPr/>
          <p:nvPr/>
        </p:nvGrpSpPr>
        <p:grpSpPr>
          <a:xfrm>
            <a:off x="631521" y="3070958"/>
            <a:ext cx="4104304" cy="1234405"/>
            <a:chOff x="633404" y="2845589"/>
            <a:chExt cx="4104304" cy="1234405"/>
          </a:xfrm>
        </p:grpSpPr>
        <p:sp>
          <p:nvSpPr>
            <p:cNvPr id="29" name="TextBox 28">
              <a:extLst>
                <a:ext uri="{FF2B5EF4-FFF2-40B4-BE49-F238E27FC236}">
                  <a16:creationId xmlns:a16="http://schemas.microsoft.com/office/drawing/2014/main" id="{D4C16B02-6F4C-DBF0-3265-49D6C5FBEF82}"/>
                </a:ext>
              </a:extLst>
            </p:cNvPr>
            <p:cNvSpPr txBox="1"/>
            <p:nvPr/>
          </p:nvSpPr>
          <p:spPr>
            <a:xfrm>
              <a:off x="633708" y="2845589"/>
              <a:ext cx="4104000" cy="180425"/>
            </a:xfrm>
            <a:prstGeom prst="rect">
              <a:avLst/>
            </a:prstGeom>
            <a:noFill/>
          </p:spPr>
          <p:txBody>
            <a:bodyPr wrap="square" lIns="0" tIns="0" rIns="0" bIns="72000" rtlCol="0">
              <a:spAutoFit/>
            </a:bodyPr>
            <a:lstStyle/>
            <a:p>
              <a:pPr algn="l"/>
              <a:r>
                <a:rPr lang="ko-KR" altLang="en-US" sz="700">
                  <a:latin typeface="+mj-ea"/>
                  <a:ea typeface="+mj-ea"/>
                </a:rPr>
                <a:t>문제점</a:t>
              </a:r>
            </a:p>
          </p:txBody>
        </p:sp>
        <p:sp>
          <p:nvSpPr>
            <p:cNvPr id="30" name="직사각형 29">
              <a:extLst>
                <a:ext uri="{FF2B5EF4-FFF2-40B4-BE49-F238E27FC236}">
                  <a16:creationId xmlns:a16="http://schemas.microsoft.com/office/drawing/2014/main" id="{0A457678-B3CB-2D5F-B08B-CEC549D0F466}"/>
                </a:ext>
              </a:extLst>
            </p:cNvPr>
            <p:cNvSpPr/>
            <p:nvPr/>
          </p:nvSpPr>
          <p:spPr>
            <a:xfrm>
              <a:off x="633404" y="3056792"/>
              <a:ext cx="4104000" cy="1023202"/>
            </a:xfrm>
            <a:prstGeom prst="rect">
              <a:avLst/>
            </a:prstGeom>
            <a:solidFill>
              <a:srgbClr val="F5F6F8"/>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lvl="0" defTabSz="144000">
                <a:lnSpc>
                  <a:spcPct val="110000"/>
                </a:lnSpc>
                <a:defRPr/>
              </a:pPr>
              <a:r>
                <a:rPr lang="en-US" altLang="ko-KR" sz="800">
                  <a:solidFill>
                    <a:srgbClr val="000000">
                      <a:lumMod val="95000"/>
                      <a:lumOff val="5000"/>
                    </a:srgbClr>
                  </a:solidFill>
                  <a:latin typeface="Consolas" panose="020B0609020204030204" pitchFamily="49" charset="0"/>
                  <a:ea typeface="Spoqa Han Sans Neo Regular"/>
                </a:rPr>
                <a:t>&lt;div class="type1"&gt;</a:t>
              </a:r>
            </a:p>
            <a:p>
              <a:pPr lvl="0" defTabSz="144000">
                <a:lnSpc>
                  <a:spcPct val="110000"/>
                </a:lnSpc>
                <a:defRPr/>
              </a:pPr>
              <a:r>
                <a:rPr lang="en-US" altLang="ko-KR" sz="800">
                  <a:solidFill>
                    <a:srgbClr val="000000">
                      <a:lumMod val="95000"/>
                      <a:lumOff val="5000"/>
                    </a:srgbClr>
                  </a:solidFill>
                  <a:latin typeface="Consolas" panose="020B0609020204030204" pitchFamily="49" charset="0"/>
                  <a:ea typeface="Spoqa Han Sans Neo Regular"/>
                </a:rPr>
                <a:t>	&lt;span class="</a:t>
              </a:r>
              <a:r>
                <a:rPr lang="en-US" altLang="ko-KR" sz="800" err="1">
                  <a:solidFill>
                    <a:srgbClr val="000000">
                      <a:lumMod val="95000"/>
                      <a:lumOff val="5000"/>
                    </a:srgbClr>
                  </a:solidFill>
                  <a:latin typeface="Consolas" panose="020B0609020204030204" pitchFamily="49" charset="0"/>
                  <a:ea typeface="Spoqa Han Sans Neo Regular"/>
                </a:rPr>
                <a:t>news_tit</a:t>
              </a:r>
              <a:r>
                <a:rPr lang="en-US" altLang="ko-KR" sz="800">
                  <a:solidFill>
                    <a:srgbClr val="000000">
                      <a:lumMod val="95000"/>
                      <a:lumOff val="5000"/>
                    </a:srgbClr>
                  </a:solidFill>
                  <a:latin typeface="Consolas" panose="020B0609020204030204" pitchFamily="49" charset="0"/>
                  <a:ea typeface="Spoqa Han Sans Neo Regular"/>
                </a:rPr>
                <a:t>"&gt;</a:t>
              </a:r>
              <a:r>
                <a:rPr lang="ko-KR" altLang="en-US" sz="800">
                  <a:solidFill>
                    <a:srgbClr val="000000">
                      <a:lumMod val="95000"/>
                      <a:lumOff val="5000"/>
                    </a:srgbClr>
                  </a:solidFill>
                  <a:latin typeface="+mn-ea"/>
                </a:rPr>
                <a:t>회사소식</a:t>
              </a:r>
              <a:r>
                <a:rPr lang="en-US" altLang="ko-KR" sz="800">
                  <a:solidFill>
                    <a:srgbClr val="000000">
                      <a:lumMod val="95000"/>
                      <a:lumOff val="5000"/>
                    </a:srgbClr>
                  </a:solidFill>
                  <a:latin typeface="Consolas" panose="020B0609020204030204" pitchFamily="49" charset="0"/>
                  <a:ea typeface="Spoqa Han Sans Neo Regular"/>
                </a:rPr>
                <a:t>&lt;/span&gt;</a:t>
              </a:r>
            </a:p>
            <a:p>
              <a:pPr defTabSz="144000">
                <a:lnSpc>
                  <a:spcPct val="110000"/>
                </a:lnSpc>
                <a:defRPr/>
              </a:pPr>
              <a:r>
                <a:rPr lang="en-US" altLang="ko-KR" sz="800" b="1">
                  <a:solidFill>
                    <a:srgbClr val="C00000"/>
                  </a:solidFill>
                  <a:latin typeface="Consolas" panose="020B0609020204030204" pitchFamily="49" charset="0"/>
                </a:rPr>
                <a:t>		&lt;a </a:t>
              </a:r>
              <a:r>
                <a:rPr lang="en-US" altLang="ko-KR" sz="800" b="1" err="1">
                  <a:solidFill>
                    <a:srgbClr val="C00000"/>
                  </a:solidFill>
                  <a:latin typeface="Consolas" panose="020B0609020204030204" pitchFamily="49" charset="0"/>
                </a:rPr>
                <a:t>href</a:t>
              </a:r>
              <a:r>
                <a:rPr lang="en-US" altLang="ko-KR" sz="800" b="1">
                  <a:solidFill>
                    <a:srgbClr val="C00000"/>
                  </a:solidFill>
                  <a:latin typeface="Consolas" panose="020B0609020204030204" pitchFamily="49" charset="0"/>
                </a:rPr>
                <a:t>="/</a:t>
              </a:r>
              <a:r>
                <a:rPr lang="en-US" altLang="ko-KR" sz="800" b="1" err="1">
                  <a:solidFill>
                    <a:srgbClr val="C00000"/>
                  </a:solidFill>
                  <a:latin typeface="Consolas" panose="020B0609020204030204" pitchFamily="49" charset="0"/>
                </a:rPr>
                <a:t>kr</a:t>
              </a:r>
              <a:r>
                <a:rPr lang="en-US" altLang="ko-KR" sz="800" b="1">
                  <a:solidFill>
                    <a:srgbClr val="C00000"/>
                  </a:solidFill>
                  <a:latin typeface="Consolas" panose="020B0609020204030204" pitchFamily="49" charset="0"/>
                </a:rPr>
                <a:t>/information/report.asp"&gt;MORE&lt;/a&gt;</a:t>
              </a:r>
              <a:endParaRPr lang="en-US" altLang="ko-KR" sz="800">
                <a:solidFill>
                  <a:srgbClr val="C00000"/>
                </a:solidFill>
                <a:latin typeface="Consolas" panose="020B0609020204030204" pitchFamily="49" charset="0"/>
                <a:ea typeface="Spoqa Han Sans Neo Regular"/>
              </a:endParaRPr>
            </a:p>
            <a:p>
              <a:pPr lvl="0" defTabSz="144000">
                <a:lnSpc>
                  <a:spcPct val="110000"/>
                </a:lnSpc>
                <a:defRPr/>
              </a:pPr>
              <a:r>
                <a:rPr lang="en-US" altLang="ko-KR" sz="800">
                  <a:solidFill>
                    <a:schemeClr val="tx1"/>
                  </a:solidFill>
                  <a:latin typeface="Consolas" panose="020B0609020204030204" pitchFamily="49" charset="0"/>
                  <a:ea typeface="Spoqa Han Sans Neo Regular"/>
                </a:rPr>
                <a:t>		&lt;ul&gt;</a:t>
              </a:r>
            </a:p>
            <a:p>
              <a:pPr lvl="0" defTabSz="144000">
                <a:lnSpc>
                  <a:spcPct val="110000"/>
                </a:lnSpc>
                <a:defRPr/>
              </a:pPr>
              <a:r>
                <a:rPr lang="en-US" altLang="ko-KR" sz="800">
                  <a:solidFill>
                    <a:schemeClr val="tx1"/>
                  </a:solidFill>
                  <a:latin typeface="Consolas" panose="020B0609020204030204" pitchFamily="49" charset="0"/>
                  <a:ea typeface="Spoqa Han Sans Neo Regular"/>
                </a:rPr>
                <a:t>		...</a:t>
              </a:r>
            </a:p>
            <a:p>
              <a:pPr lvl="0" defTabSz="144000">
                <a:lnSpc>
                  <a:spcPct val="110000"/>
                </a:lnSpc>
                <a:defRPr/>
              </a:pPr>
              <a:r>
                <a:rPr lang="en-US" altLang="ko-KR" sz="800">
                  <a:solidFill>
                    <a:schemeClr val="tx1"/>
                  </a:solidFill>
                  <a:latin typeface="Consolas" panose="020B0609020204030204" pitchFamily="49" charset="0"/>
                  <a:ea typeface="Spoqa Han Sans Neo Regular"/>
                </a:rPr>
                <a:t>		&lt;/ul&gt;</a:t>
              </a:r>
            </a:p>
          </p:txBody>
        </p:sp>
      </p:grpSp>
      <p:sp>
        <p:nvSpPr>
          <p:cNvPr id="34" name="TextBox 33">
            <a:extLst>
              <a:ext uri="{FF2B5EF4-FFF2-40B4-BE49-F238E27FC236}">
                <a16:creationId xmlns:a16="http://schemas.microsoft.com/office/drawing/2014/main" id="{C935F1D5-D35E-E48D-8E57-51E193FF1834}"/>
              </a:ext>
            </a:extLst>
          </p:cNvPr>
          <p:cNvSpPr txBox="1"/>
          <p:nvPr/>
        </p:nvSpPr>
        <p:spPr>
          <a:xfrm>
            <a:off x="4729601" y="3361239"/>
            <a:ext cx="4953000" cy="230832"/>
          </a:xfrm>
          <a:prstGeom prst="rect">
            <a:avLst/>
          </a:prstGeom>
          <a:noFill/>
        </p:spPr>
        <p:txBody>
          <a:bodyPr wrap="square">
            <a:spAutoFit/>
          </a:bodyPr>
          <a:lstStyle/>
          <a:p>
            <a:pPr algn="ctr"/>
            <a:r>
              <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rPr>
              <a:t>권장 초점 순서 예시</a:t>
            </a:r>
            <a:endParaRPr lang="ko-KR" altLang="en-US"/>
          </a:p>
        </p:txBody>
      </p:sp>
    </p:spTree>
    <p:extLst>
      <p:ext uri="{BB962C8B-B14F-4D97-AF65-F5344CB8AC3E}">
        <p14:creationId xmlns:p14="http://schemas.microsoft.com/office/powerpoint/2010/main" val="2218339780"/>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E7F5-5C85-E27E-1CDB-5D0418FF2AD4}"/>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B9FDB800-F148-1500-6743-3A374FAD486A}"/>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DF8E258D-29E6-2A4F-0874-414798A97492}"/>
              </a:ext>
            </a:extLst>
          </p:cNvPr>
          <p:cNvSpPr>
            <a:spLocks noGrp="1"/>
          </p:cNvSpPr>
          <p:nvPr>
            <p:ph type="body" sz="quarter" idx="20"/>
          </p:nvPr>
        </p:nvSpPr>
        <p:spPr>
          <a:xfrm>
            <a:off x="631825" y="2146610"/>
            <a:ext cx="4104000" cy="896638"/>
          </a:xfrm>
        </p:spPr>
        <p:txBody>
          <a:bodyPr/>
          <a:lstStyle/>
          <a:p>
            <a:r>
              <a:rPr lang="ko-KR" altLang="en-US"/>
              <a:t>사용자와의 상호작용에 따라 상태가 변경되는 컨트롤 요소의 상태 정보를 시각적으로만 구분함</a:t>
            </a:r>
            <a:endParaRPr lang="en-US" altLang="ko-KR"/>
          </a:p>
          <a:p>
            <a:r>
              <a:rPr lang="ko-KR" altLang="en-US"/>
              <a:t>스크린 리더가 접근할 수 있는 형태로 요소의 상태에 관한 부가 설명을 제공해야 함</a:t>
            </a:r>
            <a:endParaRPr lang="en-US" altLang="ko-KR"/>
          </a:p>
        </p:txBody>
      </p:sp>
      <p:grpSp>
        <p:nvGrpSpPr>
          <p:cNvPr id="10" name="그룹 9">
            <a:extLst>
              <a:ext uri="{FF2B5EF4-FFF2-40B4-BE49-F238E27FC236}">
                <a16:creationId xmlns:a16="http://schemas.microsoft.com/office/drawing/2014/main" id="{887439D3-1416-DBF4-F9BA-1240123929DD}"/>
              </a:ext>
            </a:extLst>
          </p:cNvPr>
          <p:cNvGrpSpPr/>
          <p:nvPr/>
        </p:nvGrpSpPr>
        <p:grpSpPr>
          <a:xfrm>
            <a:off x="632796" y="3728763"/>
            <a:ext cx="4104304" cy="557296"/>
            <a:chOff x="633404" y="2845589"/>
            <a:chExt cx="4104304" cy="557296"/>
          </a:xfrm>
        </p:grpSpPr>
        <p:sp>
          <p:nvSpPr>
            <p:cNvPr id="11" name="TextBox 10">
              <a:extLst>
                <a:ext uri="{FF2B5EF4-FFF2-40B4-BE49-F238E27FC236}">
                  <a16:creationId xmlns:a16="http://schemas.microsoft.com/office/drawing/2014/main" id="{A0291F19-BAAC-C995-0FF3-68B33F3B2BE7}"/>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0F099768-DE85-2680-D10A-E1EA7FF46249}"/>
                </a:ext>
              </a:extLst>
            </p:cNvPr>
            <p:cNvSpPr/>
            <p:nvPr/>
          </p:nvSpPr>
          <p:spPr>
            <a:xfrm>
              <a:off x="633404" y="3056792"/>
              <a:ext cx="4104000" cy="3460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 class="on"&gt;1&lt;/a&gt;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FE1F4DC5-8124-7D94-4F12-F6BF5C458D02}"/>
              </a:ext>
            </a:extLst>
          </p:cNvPr>
          <p:cNvGrpSpPr/>
          <p:nvPr/>
        </p:nvGrpSpPr>
        <p:grpSpPr>
          <a:xfrm>
            <a:off x="633100" y="4544958"/>
            <a:ext cx="4104304" cy="557296"/>
            <a:chOff x="631825" y="4319397"/>
            <a:chExt cx="4104304" cy="557296"/>
          </a:xfrm>
        </p:grpSpPr>
        <p:sp>
          <p:nvSpPr>
            <p:cNvPr id="14" name="TextBox 13">
              <a:extLst>
                <a:ext uri="{FF2B5EF4-FFF2-40B4-BE49-F238E27FC236}">
                  <a16:creationId xmlns:a16="http://schemas.microsoft.com/office/drawing/2014/main" id="{1F6AD87D-CCEE-80EB-F5B8-9B0449A5348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6A9D60EE-E6E3-8838-0F4B-2B92FD60EF57}"/>
                </a:ext>
              </a:extLst>
            </p:cNvPr>
            <p:cNvSpPr/>
            <p:nvPr/>
          </p:nvSpPr>
          <p:spPr>
            <a:xfrm>
              <a:off x="631825" y="4530600"/>
              <a:ext cx="4104000" cy="3460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 class="on"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mn-ea"/>
                </a:rPr>
                <a:t>현재 페이지</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&gt;1&lt;/a&gt;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08512EB5-39A5-A235-10A9-36A09E0BB932}"/>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목록 </a:t>
            </a:r>
          </a:p>
        </p:txBody>
      </p:sp>
      <p:sp>
        <p:nvSpPr>
          <p:cNvPr id="17" name="텍스트 개체 틀 11">
            <a:extLst>
              <a:ext uri="{FF2B5EF4-FFF2-40B4-BE49-F238E27FC236}">
                <a16:creationId xmlns:a16="http://schemas.microsoft.com/office/drawing/2014/main" id="{4F29AD25-63C2-9099-6FCF-4CDB4959ED68}"/>
              </a:ext>
            </a:extLst>
          </p:cNvPr>
          <p:cNvSpPr>
            <a:spLocks noGrp="1"/>
          </p:cNvSpPr>
          <p:nvPr>
            <p:ph type="body" sz="quarter" idx="15"/>
          </p:nvPr>
        </p:nvSpPr>
        <p:spPr>
          <a:xfrm>
            <a:off x="1265556" y="1003126"/>
            <a:ext cx="8224519" cy="194400"/>
          </a:xfrm>
        </p:spPr>
        <p:txBody>
          <a:bodyPr/>
          <a:lstStyle/>
          <a:p>
            <a:r>
              <a:rPr lang="en-US" altLang="ko-KR"/>
              <a:t>https://www.cjenc.co.kr/kr/information/report.asp</a:t>
            </a:r>
            <a:endParaRPr lang="ko-KR" altLang="en-US"/>
          </a:p>
        </p:txBody>
      </p:sp>
      <p:sp>
        <p:nvSpPr>
          <p:cNvPr id="18" name="제목 1">
            <a:extLst>
              <a:ext uri="{FF2B5EF4-FFF2-40B4-BE49-F238E27FC236}">
                <a16:creationId xmlns:a16="http://schemas.microsoft.com/office/drawing/2014/main" id="{354F08DD-10BD-EAFE-44C7-474CBD6D36A0}"/>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9BD005DB-77C4-6733-A913-0B4154B14D86}"/>
              </a:ext>
            </a:extLst>
          </p:cNvPr>
          <p:cNvPicPr>
            <a:picLocks noChangeAspect="1"/>
          </p:cNvPicPr>
          <p:nvPr/>
        </p:nvPicPr>
        <p:blipFill>
          <a:blip r:embed="rId2"/>
          <a:stretch>
            <a:fillRect/>
          </a:stretch>
        </p:blipFill>
        <p:spPr>
          <a:xfrm>
            <a:off x="5706851" y="3939518"/>
            <a:ext cx="3029373" cy="304843"/>
          </a:xfrm>
          <a:prstGeom prst="rect">
            <a:avLst/>
          </a:prstGeom>
        </p:spPr>
      </p:pic>
      <p:sp>
        <p:nvSpPr>
          <p:cNvPr id="19" name="직사각형 18">
            <a:extLst>
              <a:ext uri="{FF2B5EF4-FFF2-40B4-BE49-F238E27FC236}">
                <a16:creationId xmlns:a16="http://schemas.microsoft.com/office/drawing/2014/main" id="{B7738DDB-E9C8-FB42-869B-8456FA30D218}"/>
              </a:ext>
            </a:extLst>
          </p:cNvPr>
          <p:cNvSpPr/>
          <p:nvPr/>
        </p:nvSpPr>
        <p:spPr>
          <a:xfrm>
            <a:off x="6551205" y="3969998"/>
            <a:ext cx="177256"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텍스트 개체 틀 4">
            <a:extLst>
              <a:ext uri="{FF2B5EF4-FFF2-40B4-BE49-F238E27FC236}">
                <a16:creationId xmlns:a16="http://schemas.microsoft.com/office/drawing/2014/main" id="{81E33A4B-4B4F-1CA1-EED7-06B014EBFEBB}"/>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21" name="텍스트 개체 틀 5">
            <a:extLst>
              <a:ext uri="{FF2B5EF4-FFF2-40B4-BE49-F238E27FC236}">
                <a16:creationId xmlns:a16="http://schemas.microsoft.com/office/drawing/2014/main" id="{17A92564-FAA2-DECF-83A6-A799074A9E88}"/>
              </a:ext>
            </a:extLst>
          </p:cNvPr>
          <p:cNvSpPr>
            <a:spLocks noGrp="1"/>
          </p:cNvSpPr>
          <p:nvPr>
            <p:ph type="body" sz="quarter" idx="14"/>
          </p:nvPr>
        </p:nvSpPr>
        <p:spPr>
          <a:xfrm>
            <a:off x="1265556" y="1391926"/>
            <a:ext cx="6567444" cy="331200"/>
          </a:xfrm>
        </p:spPr>
        <p:txBody>
          <a:bodyPr/>
          <a:lstStyle/>
          <a:p>
            <a:r>
              <a:rPr lang="ko-KR" altLang="en-US"/>
              <a:t>목적이나 용도를 알기 어려운 링크 텍스트를 제공한 경우</a:t>
            </a:r>
          </a:p>
        </p:txBody>
      </p:sp>
    </p:spTree>
    <p:extLst>
      <p:ext uri="{BB962C8B-B14F-4D97-AF65-F5344CB8AC3E}">
        <p14:creationId xmlns:p14="http://schemas.microsoft.com/office/powerpoint/2010/main" val="1290944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BF1F9-C70F-1F51-B8C6-5E152B9666A1}"/>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E72D451E-A03F-3A41-258C-DF0B048C3661}"/>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625081CC-AD11-3585-B676-76B0D57AA83C}"/>
              </a:ext>
            </a:extLst>
          </p:cNvPr>
          <p:cNvSpPr>
            <a:spLocks noGrp="1"/>
          </p:cNvSpPr>
          <p:nvPr>
            <p:ph type="body" sz="quarter" idx="20"/>
          </p:nvPr>
        </p:nvSpPr>
        <p:spPr>
          <a:xfrm>
            <a:off x="631825" y="2146610"/>
            <a:ext cx="4104000" cy="813153"/>
          </a:xfrm>
        </p:spPr>
        <p:txBody>
          <a:bodyPr/>
          <a:lstStyle/>
          <a:p>
            <a:r>
              <a:rPr lang="ko-KR" altLang="en-US"/>
              <a:t>링크 텍스트를 정확한 내용으로 제공하여 보조 기술 사용자도 동등한 정보를 전달받을 수 있도록 해야 함</a:t>
            </a:r>
            <a:endParaRPr lang="en-US" altLang="ko-KR"/>
          </a:p>
          <a:p>
            <a:pPr lvl="1"/>
            <a:r>
              <a:rPr lang="ko-KR" altLang="en-US"/>
              <a:t>해당 링크 요소의 대체 텍스트가 </a:t>
            </a:r>
            <a:r>
              <a:rPr lang="en-US" altLang="ko-KR"/>
              <a:t>'1</a:t>
            </a:r>
            <a:r>
              <a:rPr lang="ko-KR" altLang="en-US"/>
              <a:t>페이지 이전 보도자료 게시물 보기</a:t>
            </a:r>
            <a:r>
              <a:rPr lang="en-US" altLang="ko-KR"/>
              <a:t>',  '10</a:t>
            </a:r>
            <a:r>
              <a:rPr lang="ko-KR" altLang="en-US"/>
              <a:t>페이지 다음 보도자료 게시물 보기</a:t>
            </a:r>
            <a:r>
              <a:rPr lang="en-US" altLang="ko-KR"/>
              <a:t>'</a:t>
            </a:r>
            <a:r>
              <a:rPr lang="ko-KR" altLang="en-US"/>
              <a:t>로 잘못 제공되어 스크린 리더 사용자에게 혼동을 줌</a:t>
            </a:r>
            <a:endParaRPr lang="en-US" altLang="ko-KR"/>
          </a:p>
        </p:txBody>
      </p:sp>
      <p:grpSp>
        <p:nvGrpSpPr>
          <p:cNvPr id="10" name="그룹 9">
            <a:extLst>
              <a:ext uri="{FF2B5EF4-FFF2-40B4-BE49-F238E27FC236}">
                <a16:creationId xmlns:a16="http://schemas.microsoft.com/office/drawing/2014/main" id="{4380FB8D-24E3-1E89-6D50-A99C82C091B0}"/>
              </a:ext>
            </a:extLst>
          </p:cNvPr>
          <p:cNvGrpSpPr/>
          <p:nvPr/>
        </p:nvGrpSpPr>
        <p:grpSpPr>
          <a:xfrm>
            <a:off x="632796" y="3281998"/>
            <a:ext cx="4104304" cy="1099496"/>
            <a:chOff x="633404" y="2845589"/>
            <a:chExt cx="4104304" cy="1099496"/>
          </a:xfrm>
        </p:grpSpPr>
        <p:sp>
          <p:nvSpPr>
            <p:cNvPr id="11" name="TextBox 10">
              <a:extLst>
                <a:ext uri="{FF2B5EF4-FFF2-40B4-BE49-F238E27FC236}">
                  <a16:creationId xmlns:a16="http://schemas.microsoft.com/office/drawing/2014/main" id="{F7AF9B0E-5BA9-FB9E-D2CE-1A665CC107F6}"/>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1687681F-47CF-B9E7-BD59-090BC630BB6E}"/>
                </a:ext>
              </a:extLst>
            </p:cNvPr>
            <p:cNvSpPr/>
            <p:nvPr/>
          </p:nvSpPr>
          <p:spPr>
            <a:xfrm>
              <a:off x="633404" y="3056792"/>
              <a:ext cx="4104000" cy="88829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/images/common/p_prev.png" </a:t>
              </a:r>
              <a:r>
                <a:rPr lang="en-US" altLang="ko-KR" sz="800" b="1" kern="0">
                  <a:solidFill>
                    <a:srgbClr val="D83933"/>
                  </a:solidFill>
                  <a:latin typeface="Consolas" panose="020B0609020204030204" pitchFamily="49" charset="0"/>
                  <a:ea typeface="Spoqa Han Sans Neo Regular"/>
                </a:rPr>
                <a:t>alt="</a:t>
              </a:r>
              <a:r>
                <a:rPr lang="en-US" altLang="ko-KR" sz="800" b="1" kern="0">
                  <a:solidFill>
                    <a:srgbClr val="D83933"/>
                  </a:solidFill>
                  <a:latin typeface="+mn-ea"/>
                </a:rPr>
                <a:t>10</a:t>
              </a:r>
              <a:r>
                <a:rPr lang="ko-KR" altLang="en-US" sz="800" b="1" kern="0">
                  <a:solidFill>
                    <a:srgbClr val="D83933"/>
                  </a:solidFill>
                  <a:latin typeface="+mn-ea"/>
                </a:rPr>
                <a:t>페이지 이전 보도자료 게시물 보기</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endPar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/images/common/p_next.png" </a:t>
              </a:r>
              <a:r>
                <a:rPr lang="en-US" altLang="ko-KR" sz="800" b="1" kern="0">
                  <a:solidFill>
                    <a:srgbClr val="D83933"/>
                  </a:solidFill>
                  <a:latin typeface="Consolas" panose="020B0609020204030204" pitchFamily="49" charset="0"/>
                  <a:ea typeface="Spoqa Han Sans Neo Regular"/>
                </a:rPr>
                <a:t>alt="</a:t>
              </a:r>
              <a:r>
                <a:rPr lang="en-US" altLang="ko-KR" sz="800" b="1" kern="0">
                  <a:solidFill>
                    <a:srgbClr val="D83933"/>
                  </a:solidFill>
                  <a:latin typeface="+mn-ea"/>
                </a:rPr>
                <a:t>10</a:t>
              </a:r>
              <a:r>
                <a:rPr lang="ko-KR" altLang="en-US" sz="800" b="1" kern="0">
                  <a:solidFill>
                    <a:srgbClr val="D83933"/>
                  </a:solidFill>
                  <a:latin typeface="+mn-ea"/>
                </a:rPr>
                <a:t>페이지 다음 보도자료 게시물 보기</a:t>
              </a:r>
              <a:r>
                <a:rPr lang="en-US" altLang="ko-KR" sz="800" b="1" kern="0">
                  <a:solidFill>
                    <a:srgbClr val="D83933"/>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0636226C-6893-9D64-20D0-3DC7260490E5}"/>
              </a:ext>
            </a:extLst>
          </p:cNvPr>
          <p:cNvGrpSpPr/>
          <p:nvPr/>
        </p:nvGrpSpPr>
        <p:grpSpPr>
          <a:xfrm>
            <a:off x="632796" y="4560795"/>
            <a:ext cx="4104304" cy="828652"/>
            <a:chOff x="631825" y="4319397"/>
            <a:chExt cx="4104304" cy="828652"/>
          </a:xfrm>
        </p:grpSpPr>
        <p:sp>
          <p:nvSpPr>
            <p:cNvPr id="14" name="TextBox 13">
              <a:extLst>
                <a:ext uri="{FF2B5EF4-FFF2-40B4-BE49-F238E27FC236}">
                  <a16:creationId xmlns:a16="http://schemas.microsoft.com/office/drawing/2014/main" id="{A42E268D-FE12-198D-C76C-63B91FCC61D1}"/>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5C0A40AD-C4D4-CECC-D031-59F9DB73A7D6}"/>
                </a:ext>
              </a:extLst>
            </p:cNvPr>
            <p:cNvSpPr/>
            <p:nvPr/>
          </p:nvSpPr>
          <p:spPr>
            <a:xfrm>
              <a:off x="631825" y="4530600"/>
              <a:ext cx="4104000" cy="617449"/>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/images/common/p_prev.png" </a:t>
              </a:r>
              <a:r>
                <a:rPr lang="en-US" altLang="ko-KR" sz="800" b="1" kern="0">
                  <a:solidFill>
                    <a:schemeClr val="accent1"/>
                  </a:solidFill>
                  <a:latin typeface="Consolas" panose="020B0609020204030204" pitchFamily="49" charset="0"/>
                  <a:ea typeface="Spoqa Han Sans Neo Regular"/>
                </a:rPr>
                <a:t>alt="</a:t>
              </a:r>
              <a:r>
                <a:rPr lang="ko-KR" altLang="en-US" sz="800" b="1" kern="0">
                  <a:solidFill>
                    <a:schemeClr val="accent1"/>
                  </a:solidFill>
                  <a:latin typeface="+mn-ea"/>
                </a:rPr>
                <a:t>이전 페이지</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endParaRPr lang="en-US" altLang="ko-KR" sz="800" b="1" kern="0">
                <a:solidFill>
                  <a:srgbClr val="D83933"/>
                </a:solidFill>
                <a:latin typeface="Consolas" panose="020B0609020204030204" pitchFamily="49" charset="0"/>
                <a:ea typeface="Spoqa Han Sans Neo Regular"/>
              </a:endParaRPr>
            </a:p>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/images/common/p_next.png" </a:t>
              </a:r>
              <a:r>
                <a:rPr lang="en-US" altLang="ko-KR" sz="800" b="1" kern="0">
                  <a:solidFill>
                    <a:schemeClr val="accent1"/>
                  </a:solidFill>
                  <a:latin typeface="Consolas" panose="020B0609020204030204" pitchFamily="49" charset="0"/>
                  <a:ea typeface="Spoqa Han Sans Neo Regular"/>
                </a:rPr>
                <a:t>alt="</a:t>
              </a:r>
              <a:r>
                <a:rPr lang="ko-KR" altLang="en-US" sz="800" b="1" kern="0">
                  <a:solidFill>
                    <a:schemeClr val="accent1"/>
                  </a:solidFill>
                  <a:latin typeface="+mn-ea"/>
                </a:rPr>
                <a:t>다음 페이지</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373B54C2-85C9-68C9-6269-ED398EA12357}"/>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목록 </a:t>
            </a:r>
          </a:p>
        </p:txBody>
      </p:sp>
      <p:sp>
        <p:nvSpPr>
          <p:cNvPr id="17" name="텍스트 개체 틀 11">
            <a:extLst>
              <a:ext uri="{FF2B5EF4-FFF2-40B4-BE49-F238E27FC236}">
                <a16:creationId xmlns:a16="http://schemas.microsoft.com/office/drawing/2014/main" id="{F9A7B6B7-86A1-0306-748D-602B4B6FEF6A}"/>
              </a:ext>
            </a:extLst>
          </p:cNvPr>
          <p:cNvSpPr>
            <a:spLocks noGrp="1"/>
          </p:cNvSpPr>
          <p:nvPr>
            <p:ph type="body" sz="quarter" idx="15"/>
          </p:nvPr>
        </p:nvSpPr>
        <p:spPr>
          <a:xfrm>
            <a:off x="1265556" y="1003126"/>
            <a:ext cx="8224519" cy="194400"/>
          </a:xfrm>
        </p:spPr>
        <p:txBody>
          <a:bodyPr/>
          <a:lstStyle/>
          <a:p>
            <a:r>
              <a:rPr lang="en-US" altLang="ko-KR"/>
              <a:t>https://www.cjenc.co.kr/kr/information/report.asp</a:t>
            </a:r>
            <a:endParaRPr lang="ko-KR" altLang="en-US"/>
          </a:p>
        </p:txBody>
      </p:sp>
      <p:sp>
        <p:nvSpPr>
          <p:cNvPr id="18" name="제목 1">
            <a:extLst>
              <a:ext uri="{FF2B5EF4-FFF2-40B4-BE49-F238E27FC236}">
                <a16:creationId xmlns:a16="http://schemas.microsoft.com/office/drawing/2014/main" id="{CAA96E7D-EA22-3016-6279-1167DC2FAE2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2" name="그림 1">
            <a:extLst>
              <a:ext uri="{FF2B5EF4-FFF2-40B4-BE49-F238E27FC236}">
                <a16:creationId xmlns:a16="http://schemas.microsoft.com/office/drawing/2014/main" id="{B5DA4F1C-77A1-ED4E-023C-941DC91F461A}"/>
              </a:ext>
            </a:extLst>
          </p:cNvPr>
          <p:cNvPicPr>
            <a:picLocks noChangeAspect="1"/>
          </p:cNvPicPr>
          <p:nvPr/>
        </p:nvPicPr>
        <p:blipFill>
          <a:blip r:embed="rId2"/>
          <a:stretch>
            <a:fillRect/>
          </a:stretch>
        </p:blipFill>
        <p:spPr>
          <a:xfrm>
            <a:off x="5706851" y="3939518"/>
            <a:ext cx="3029373" cy="304843"/>
          </a:xfrm>
          <a:prstGeom prst="rect">
            <a:avLst/>
          </a:prstGeom>
        </p:spPr>
      </p:pic>
      <p:sp>
        <p:nvSpPr>
          <p:cNvPr id="3" name="직사각형 2">
            <a:extLst>
              <a:ext uri="{FF2B5EF4-FFF2-40B4-BE49-F238E27FC236}">
                <a16:creationId xmlns:a16="http://schemas.microsoft.com/office/drawing/2014/main" id="{2F78C2B3-0800-3CB7-4C40-7CACA07BE58B}"/>
              </a:ext>
            </a:extLst>
          </p:cNvPr>
          <p:cNvSpPr/>
          <p:nvPr/>
        </p:nvSpPr>
        <p:spPr>
          <a:xfrm>
            <a:off x="5785833" y="3994118"/>
            <a:ext cx="214480"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4" name="직사각형 3">
            <a:extLst>
              <a:ext uri="{FF2B5EF4-FFF2-40B4-BE49-F238E27FC236}">
                <a16:creationId xmlns:a16="http://schemas.microsoft.com/office/drawing/2014/main" id="{D3ECCD94-6B20-BC21-53C7-9E286AF0A119}"/>
              </a:ext>
            </a:extLst>
          </p:cNvPr>
          <p:cNvSpPr/>
          <p:nvPr/>
        </p:nvSpPr>
        <p:spPr>
          <a:xfrm>
            <a:off x="8381893" y="3994118"/>
            <a:ext cx="214480"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텍스트 개체 틀 4">
            <a:extLst>
              <a:ext uri="{FF2B5EF4-FFF2-40B4-BE49-F238E27FC236}">
                <a16:creationId xmlns:a16="http://schemas.microsoft.com/office/drawing/2014/main" id="{C35DEF8B-EFE8-1B2D-8C33-CACC79BBA2E2}"/>
              </a:ext>
            </a:extLst>
          </p:cNvPr>
          <p:cNvSpPr>
            <a:spLocks noGrp="1"/>
          </p:cNvSpPr>
          <p:nvPr>
            <p:ph type="body" sz="quarter" idx="16"/>
          </p:nvPr>
        </p:nvSpPr>
        <p:spPr>
          <a:xfrm>
            <a:off x="1265556" y="1197526"/>
            <a:ext cx="8224519" cy="194400"/>
          </a:xfrm>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19" name="텍스트 개체 틀 5">
            <a:extLst>
              <a:ext uri="{FF2B5EF4-FFF2-40B4-BE49-F238E27FC236}">
                <a16:creationId xmlns:a16="http://schemas.microsoft.com/office/drawing/2014/main" id="{DC4550A0-CF5E-2621-B174-023D152A46C1}"/>
              </a:ext>
            </a:extLst>
          </p:cNvPr>
          <p:cNvSpPr>
            <a:spLocks noGrp="1"/>
          </p:cNvSpPr>
          <p:nvPr>
            <p:ph type="body" sz="quarter" idx="14"/>
          </p:nvPr>
        </p:nvSpPr>
        <p:spPr>
          <a:xfrm>
            <a:off x="1265556" y="1391926"/>
            <a:ext cx="6567444" cy="331200"/>
          </a:xfrm>
        </p:spPr>
        <p:txBody>
          <a:bodyPr/>
          <a:lstStyle/>
          <a:p>
            <a:r>
              <a:rPr lang="ko-KR" altLang="en-US"/>
              <a:t>목적이나 용도를 알기 어려운 링크 텍스트를 제공한 경우</a:t>
            </a:r>
          </a:p>
        </p:txBody>
      </p:sp>
    </p:spTree>
    <p:extLst>
      <p:ext uri="{BB962C8B-B14F-4D97-AF65-F5344CB8AC3E}">
        <p14:creationId xmlns:p14="http://schemas.microsoft.com/office/powerpoint/2010/main" val="419675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8FB06-0D9F-F6DC-8D06-D16499C13436}"/>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DB4904E-D793-CBE3-D272-C7F27093C8BF}"/>
              </a:ext>
            </a:extLst>
          </p:cNvPr>
          <p:cNvSpPr>
            <a:spLocks noGrp="1"/>
          </p:cNvSpPr>
          <p:nvPr>
            <p:ph type="body" sz="quarter" idx="16"/>
          </p:nvPr>
        </p:nvSpPr>
        <p:spPr/>
        <p:txBody>
          <a:bodyPr/>
          <a:lstStyle/>
          <a:p>
            <a:r>
              <a:rPr lang="en-US" altLang="ko-KR"/>
              <a:t>4. (</a:t>
            </a:r>
            <a:r>
              <a:rPr lang="ko-KR" altLang="en-US"/>
              <a:t>콘텐츠의 선형구조</a:t>
            </a:r>
            <a:r>
              <a:rPr lang="en-US" altLang="ko-KR"/>
              <a:t>) </a:t>
            </a:r>
            <a:r>
              <a:rPr lang="ko-KR" altLang="en-US"/>
              <a:t>콘텐츠는 논리적인 순서로 제공해야 한다</a:t>
            </a:r>
            <a:r>
              <a:rPr lang="en-US" altLang="ko-KR"/>
              <a:t>.</a:t>
            </a:r>
            <a:endParaRPr lang="ko-KR" altLang="en-US"/>
          </a:p>
        </p:txBody>
      </p:sp>
      <p:sp>
        <p:nvSpPr>
          <p:cNvPr id="6" name="텍스트 개체 틀 5">
            <a:extLst>
              <a:ext uri="{FF2B5EF4-FFF2-40B4-BE49-F238E27FC236}">
                <a16:creationId xmlns:a16="http://schemas.microsoft.com/office/drawing/2014/main" id="{EDCDD3C7-C0CE-37AF-E1DA-43047EE2D278}"/>
              </a:ext>
            </a:extLst>
          </p:cNvPr>
          <p:cNvSpPr>
            <a:spLocks noGrp="1"/>
          </p:cNvSpPr>
          <p:nvPr>
            <p:ph type="body" sz="quarter" idx="14"/>
          </p:nvPr>
        </p:nvSpPr>
        <p:spPr/>
        <p:txBody>
          <a:bodyPr/>
          <a:lstStyle/>
          <a:p>
            <a:r>
              <a:rPr lang="ko-KR" altLang="en-US"/>
              <a:t>콘텐츠의 구조를 논리적으로 제공하지 않아 주종 관계를 이해할 수 없는 경우</a:t>
            </a:r>
          </a:p>
        </p:txBody>
      </p:sp>
      <p:sp>
        <p:nvSpPr>
          <p:cNvPr id="7" name="텍스트 개체 틀 6">
            <a:extLst>
              <a:ext uri="{FF2B5EF4-FFF2-40B4-BE49-F238E27FC236}">
                <a16:creationId xmlns:a16="http://schemas.microsoft.com/office/drawing/2014/main" id="{4DD05EDA-EA0A-2AC9-9EEA-46914C5B0B31}"/>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EB67DFD6-4521-BE2C-4E2B-8D4B8EBC9EE1}"/>
              </a:ext>
            </a:extLst>
          </p:cNvPr>
          <p:cNvSpPr>
            <a:spLocks noGrp="1"/>
          </p:cNvSpPr>
          <p:nvPr>
            <p:ph type="body" sz="quarter" idx="20"/>
          </p:nvPr>
        </p:nvSpPr>
        <p:spPr>
          <a:xfrm>
            <a:off x="631825" y="2146610"/>
            <a:ext cx="4104000" cy="733516"/>
          </a:xfrm>
        </p:spPr>
        <p:txBody>
          <a:bodyPr/>
          <a:lstStyle/>
          <a:p>
            <a:r>
              <a:rPr lang="ko-KR" altLang="en-US"/>
              <a:t>목록 형식의 콘텐츠를 목록 태그가 아닌 일반 태그로 마크업 하여 </a:t>
            </a:r>
            <a:r>
              <a:rPr lang="en-US" altLang="ko-KR"/>
              <a:t>CSS</a:t>
            </a:r>
            <a:r>
              <a:rPr lang="ko-KR" altLang="en-US"/>
              <a:t>를 제거하고 화면을 확인하는 사용자는 구조를 이해하기 어려움 </a:t>
            </a:r>
            <a:endParaRPr lang="en-US" altLang="ko-KR"/>
          </a:p>
          <a:p>
            <a:r>
              <a:rPr lang="ko-KR" altLang="en-US"/>
              <a:t>목록 태그</a:t>
            </a:r>
            <a:r>
              <a:rPr lang="en-US" altLang="ko-KR"/>
              <a:t>(&lt;ul&gt;, &lt;li&gt;)</a:t>
            </a:r>
            <a:r>
              <a:rPr lang="ko-KR" altLang="en-US"/>
              <a:t>를 적절히 사용하여 </a:t>
            </a:r>
            <a:r>
              <a:rPr lang="ko-KR" altLang="en-US" err="1"/>
              <a:t>마크업해야</a:t>
            </a:r>
            <a:r>
              <a:rPr lang="ko-KR" altLang="en-US"/>
              <a:t> 함</a:t>
            </a:r>
            <a:endParaRPr lang="en-US" altLang="ko-KR"/>
          </a:p>
        </p:txBody>
      </p:sp>
      <p:grpSp>
        <p:nvGrpSpPr>
          <p:cNvPr id="10" name="그룹 9">
            <a:extLst>
              <a:ext uri="{FF2B5EF4-FFF2-40B4-BE49-F238E27FC236}">
                <a16:creationId xmlns:a16="http://schemas.microsoft.com/office/drawing/2014/main" id="{1C397900-AF99-E50C-BF86-934C30C9741D}"/>
              </a:ext>
            </a:extLst>
          </p:cNvPr>
          <p:cNvGrpSpPr/>
          <p:nvPr/>
        </p:nvGrpSpPr>
        <p:grpSpPr>
          <a:xfrm>
            <a:off x="642454" y="2947281"/>
            <a:ext cx="4104304" cy="1641183"/>
            <a:chOff x="633404" y="2845589"/>
            <a:chExt cx="4104304" cy="1641183"/>
          </a:xfrm>
        </p:grpSpPr>
        <p:sp>
          <p:nvSpPr>
            <p:cNvPr id="11" name="TextBox 10">
              <a:extLst>
                <a:ext uri="{FF2B5EF4-FFF2-40B4-BE49-F238E27FC236}">
                  <a16:creationId xmlns:a16="http://schemas.microsoft.com/office/drawing/2014/main" id="{BCD8AE1E-FD43-FE28-38CA-01DFEC5FA00C}"/>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7BAB0B3F-92B3-AD1D-6BA3-1F99981779A2}"/>
                </a:ext>
              </a:extLst>
            </p:cNvPr>
            <p:cNvSpPr/>
            <p:nvPr/>
          </p:nvSpPr>
          <p:spPr>
            <a:xfrm>
              <a:off x="633404" y="3056792"/>
              <a:ext cx="4104000" cy="142998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&lt;p </a:t>
              </a:r>
              <a:r>
                <a:rPr lang="en-US" altLang="ko-KR" sz="800" kern="0">
                  <a:latin typeface="Consolas" panose="020B0609020204030204" pitchFamily="49" charset="0"/>
                  <a:ea typeface="Spoqa Han Sans Neo Regular"/>
                </a:rPr>
                <a:t>style="text-align: left;"&gt;•&lt;span style="</a:t>
              </a:r>
              <a:r>
                <a:rPr lang="en-US" altLang="ko-KR" sz="800" kern="0" err="1">
                  <a:latin typeface="Consolas" panose="020B0609020204030204" pitchFamily="49" charset="0"/>
                  <a:ea typeface="Spoqa Han Sans Neo Regular"/>
                </a:rPr>
                <a:t>white-space:pre</a:t>
              </a:r>
              <a:r>
                <a:rPr lang="en-US" altLang="ko-KR" sz="800" kern="0">
                  <a:latin typeface="Consolas" panose="020B0609020204030204" pitchFamily="49" charset="0"/>
                  <a:ea typeface="Spoqa Han Sans Neo Regular"/>
                </a:rPr>
                <a:t>"&gt;	&lt;/span&gt;</a:t>
              </a:r>
              <a:r>
                <a:rPr lang="en-US" altLang="ko-KR" sz="800" kern="0">
                  <a:latin typeface="+mn-ea"/>
                </a:rPr>
                <a:t>‘</a:t>
              </a:r>
              <a:r>
                <a:rPr lang="ko-KR" altLang="en-US" sz="800" kern="0">
                  <a:latin typeface="+mn-ea"/>
                </a:rPr>
                <a:t>고효율 하</a:t>
              </a:r>
              <a:r>
                <a:rPr lang="en-US" altLang="ko-KR" sz="800" kern="0">
                  <a:latin typeface="+mn-ea"/>
                </a:rPr>
                <a:t>·</a:t>
              </a:r>
              <a:r>
                <a:rPr lang="ko-KR" altLang="en-US" sz="800" kern="0">
                  <a:latin typeface="+mn-ea"/>
                </a:rPr>
                <a:t>폐수 </a:t>
              </a:r>
              <a:r>
                <a:rPr lang="ko-KR" altLang="en-US" sz="800" kern="0" err="1">
                  <a:latin typeface="+mn-ea"/>
                </a:rPr>
                <a:t>막분리</a:t>
              </a:r>
              <a:r>
                <a:rPr lang="ko-KR" altLang="en-US" sz="800" kern="0">
                  <a:latin typeface="+mn-ea"/>
                </a:rPr>
                <a:t> 처리기술</a:t>
              </a:r>
              <a:r>
                <a:rPr lang="en-US" altLang="ko-KR" sz="800" kern="0">
                  <a:latin typeface="+mn-ea"/>
                </a:rPr>
                <a:t>(CHAMP)’ </a:t>
              </a:r>
              <a:r>
                <a:rPr lang="ko-KR" altLang="en-US" sz="800" kern="0">
                  <a:latin typeface="+mn-ea"/>
                </a:rPr>
                <a:t>공법</a:t>
              </a:r>
              <a:r>
                <a:rPr lang="en-US" altLang="ko-KR" sz="800" kern="0">
                  <a:latin typeface="+mn-ea"/>
                </a:rPr>
                <a:t>, </a:t>
              </a:r>
              <a:r>
                <a:rPr lang="ko-KR" altLang="en-US" sz="800" kern="0">
                  <a:latin typeface="+mn-ea"/>
                </a:rPr>
                <a:t>환경부로부터 신기술인증 및 기술검증 받아</a:t>
              </a:r>
              <a:r>
                <a:rPr lang="en-US" altLang="ko-KR" sz="800" b="1" kern="0">
                  <a:solidFill>
                    <a:srgbClr val="D83933"/>
                  </a:solidFill>
                  <a:latin typeface="Consolas" panose="020B0609020204030204" pitchFamily="49" charset="0"/>
                  <a:ea typeface="Spoqa Han Sans Neo Regular"/>
                </a:rPr>
                <a:t>&lt;/p&gt;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&lt;p </a:t>
              </a:r>
              <a:r>
                <a:rPr lang="en-US" altLang="ko-KR" sz="800" kern="0">
                  <a:latin typeface="Consolas" panose="020B0609020204030204" pitchFamily="49" charset="0"/>
                  <a:ea typeface="Spoqa Han Sans Neo Regular"/>
                </a:rPr>
                <a:t>style="text-align: left;"&gt;•&lt;span style="</a:t>
              </a:r>
              <a:r>
                <a:rPr lang="en-US" altLang="ko-KR" sz="800" kern="0" err="1">
                  <a:latin typeface="Consolas" panose="020B0609020204030204" pitchFamily="49" charset="0"/>
                  <a:ea typeface="Spoqa Han Sans Neo Regular"/>
                </a:rPr>
                <a:t>white-space:pre</a:t>
              </a:r>
              <a:r>
                <a:rPr lang="en-US" altLang="ko-KR" sz="800" kern="0">
                  <a:latin typeface="Consolas" panose="020B0609020204030204" pitchFamily="49" charset="0"/>
                  <a:ea typeface="Spoqa Han Sans Neo Regular"/>
                </a:rPr>
                <a:t>"&gt;	&lt;/span&gt;</a:t>
              </a:r>
              <a:r>
                <a:rPr lang="ko-KR" altLang="en-US" sz="800" kern="0">
                  <a:latin typeface="+mn-ea"/>
                </a:rPr>
                <a:t>수질 변동성 높은 유입수에도 안정적인 처리수질 확보</a:t>
              </a:r>
              <a:r>
                <a:rPr lang="en-US" altLang="ko-KR" sz="800" kern="0">
                  <a:latin typeface="+mn-ea"/>
                </a:rPr>
                <a:t>… </a:t>
              </a:r>
              <a:r>
                <a:rPr lang="ko-KR" altLang="en-US" sz="800" kern="0">
                  <a:latin typeface="+mn-ea"/>
                </a:rPr>
                <a:t>에너지 절감 효과도 입증</a:t>
              </a:r>
              <a:r>
                <a:rPr lang="en-US" altLang="ko-KR" sz="800" b="1" kern="0">
                  <a:solidFill>
                    <a:srgbClr val="D83933"/>
                  </a:solidFill>
                  <a:latin typeface="Consolas" panose="020B0609020204030204" pitchFamily="49" charset="0"/>
                  <a:ea typeface="Spoqa Han Sans Neo Regular"/>
                </a:rPr>
                <a:t>&lt;/p&gt;</a:t>
              </a:r>
            </a:p>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&lt;p </a:t>
              </a:r>
              <a:r>
                <a:rPr lang="en-US" altLang="ko-KR" sz="800" kern="0">
                  <a:latin typeface="Consolas" panose="020B0609020204030204" pitchFamily="49" charset="0"/>
                  <a:ea typeface="Spoqa Han Sans Neo Regular"/>
                </a:rPr>
                <a:t>style="text-align: left;"&gt;•&lt;span style="</a:t>
              </a:r>
              <a:r>
                <a:rPr lang="en-US" altLang="ko-KR" sz="800" kern="0" err="1">
                  <a:latin typeface="Consolas" panose="020B0609020204030204" pitchFamily="49" charset="0"/>
                  <a:ea typeface="Spoqa Han Sans Neo Regular"/>
                </a:rPr>
                <a:t>white-space:pre</a:t>
              </a:r>
              <a:r>
                <a:rPr lang="en-US" altLang="ko-KR" sz="800" kern="0">
                  <a:latin typeface="Consolas" panose="020B0609020204030204" pitchFamily="49" charset="0"/>
                  <a:ea typeface="Spoqa Han Sans Neo Regular"/>
                </a:rPr>
                <a:t>"&gt;	&lt;/span&gt;</a:t>
              </a:r>
              <a:r>
                <a:rPr lang="ko-KR" altLang="en-US" sz="800" kern="0">
                  <a:latin typeface="+mn-ea"/>
                </a:rPr>
                <a:t>공공</a:t>
              </a:r>
              <a:r>
                <a:rPr lang="en-US" altLang="ko-KR" sz="800" kern="0">
                  <a:latin typeface="+mn-ea"/>
                </a:rPr>
                <a:t>·</a:t>
              </a:r>
              <a:r>
                <a:rPr lang="ko-KR" altLang="en-US" sz="800" kern="0">
                  <a:latin typeface="+mn-ea"/>
                </a:rPr>
                <a:t>민간 하</a:t>
              </a:r>
              <a:r>
                <a:rPr lang="en-US" altLang="ko-KR" sz="800" kern="0">
                  <a:latin typeface="+mn-ea"/>
                </a:rPr>
                <a:t>·</a:t>
              </a:r>
              <a:r>
                <a:rPr lang="ko-KR" altLang="en-US" sz="800" kern="0">
                  <a:latin typeface="+mn-ea"/>
                </a:rPr>
                <a:t>폐수처리시설에 기술 적용 확대 계획</a:t>
              </a:r>
              <a:r>
                <a:rPr lang="en-US" altLang="ko-KR" sz="800" kern="0">
                  <a:latin typeface="+mn-ea"/>
                </a:rPr>
                <a:t>… </a:t>
              </a:r>
              <a:r>
                <a:rPr lang="ko-KR" altLang="en-US" sz="800" kern="0">
                  <a:latin typeface="+mn-ea"/>
                </a:rPr>
                <a:t>수생태환경 개선에 기여 기대</a:t>
              </a:r>
              <a:r>
                <a:rPr lang="en-US" altLang="ko-KR" sz="800" b="1" kern="0">
                  <a:solidFill>
                    <a:srgbClr val="D83933"/>
                  </a:solidFill>
                  <a:latin typeface="Consolas" panose="020B0609020204030204" pitchFamily="49" charset="0"/>
                  <a:ea typeface="Spoqa Han Sans Neo Regular"/>
                </a:rPr>
                <a:t>&lt;/p&gt;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075941C5-B31A-7154-AB08-737B053C9155}"/>
              </a:ext>
            </a:extLst>
          </p:cNvPr>
          <p:cNvGrpSpPr/>
          <p:nvPr/>
        </p:nvGrpSpPr>
        <p:grpSpPr>
          <a:xfrm>
            <a:off x="633100" y="4771191"/>
            <a:ext cx="4104304" cy="1369826"/>
            <a:chOff x="631825" y="4319397"/>
            <a:chExt cx="4104304" cy="1369826"/>
          </a:xfrm>
        </p:grpSpPr>
        <p:sp>
          <p:nvSpPr>
            <p:cNvPr id="14" name="TextBox 13">
              <a:extLst>
                <a:ext uri="{FF2B5EF4-FFF2-40B4-BE49-F238E27FC236}">
                  <a16:creationId xmlns:a16="http://schemas.microsoft.com/office/drawing/2014/main" id="{04BF84D5-C965-6FBF-764F-72C271175842}"/>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EAD8BF04-1940-1EFE-1ED8-47B20D0C7BA5}"/>
                </a:ext>
              </a:extLst>
            </p:cNvPr>
            <p:cNvSpPr/>
            <p:nvPr/>
          </p:nvSpPr>
          <p:spPr>
            <a:xfrm>
              <a:off x="631825" y="4530600"/>
              <a:ext cx="4104000" cy="115862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chemeClr val="accent1"/>
                  </a:solidFill>
                  <a:latin typeface="Consolas" panose="020B0609020204030204" pitchFamily="49" charset="0"/>
                  <a:ea typeface="Spoqa Han Sans Neo Regular"/>
                </a:rPr>
                <a:t>&lt;ul&gt;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ea typeface="Spoqa Han Sans Neo Regular"/>
                </a:rPr>
                <a:t>&lt;li&gt;</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고효율 하</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폐수 </a:t>
              </a:r>
              <a:r>
                <a:rPr lang="ko-KR" altLang="en-US" sz="800" kern="0" err="1">
                  <a:solidFill>
                    <a:srgbClr val="000000">
                      <a:lumMod val="95000"/>
                      <a:lumOff val="5000"/>
                    </a:srgbClr>
                  </a:solidFill>
                  <a:latin typeface="+mn-ea"/>
                </a:rPr>
                <a:t>막분리</a:t>
              </a:r>
              <a:r>
                <a:rPr lang="ko-KR" altLang="en-US" sz="800" kern="0">
                  <a:solidFill>
                    <a:srgbClr val="000000">
                      <a:lumMod val="95000"/>
                      <a:lumOff val="5000"/>
                    </a:srgbClr>
                  </a:solidFill>
                  <a:latin typeface="+mn-ea"/>
                </a:rPr>
                <a:t> 처리기술</a:t>
              </a:r>
              <a:r>
                <a:rPr lang="en-US" altLang="ko-KR" sz="800" kern="0">
                  <a:solidFill>
                    <a:srgbClr val="000000">
                      <a:lumMod val="95000"/>
                      <a:lumOff val="5000"/>
                    </a:srgbClr>
                  </a:solidFill>
                  <a:latin typeface="+mn-ea"/>
                </a:rPr>
                <a:t>(CHAMP)’ </a:t>
              </a:r>
              <a:r>
                <a:rPr lang="ko-KR" altLang="en-US" sz="800" kern="0">
                  <a:solidFill>
                    <a:srgbClr val="000000">
                      <a:lumMod val="95000"/>
                      <a:lumOff val="5000"/>
                    </a:srgbClr>
                  </a:solidFill>
                  <a:latin typeface="+mn-ea"/>
                </a:rPr>
                <a:t>공법</a:t>
              </a:r>
              <a:r>
                <a:rPr lang="en-US" altLang="ko-KR" sz="800" kern="0">
                  <a:solidFill>
                    <a:srgbClr val="000000">
                      <a:lumMod val="95000"/>
                      <a:lumOff val="5000"/>
                    </a:srgbClr>
                  </a:solidFill>
                  <a:latin typeface="+mn-ea"/>
                </a:rPr>
                <a:t>, </a:t>
              </a:r>
              <a:r>
                <a:rPr lang="ko-KR" altLang="en-US" sz="800" kern="0">
                  <a:solidFill>
                    <a:srgbClr val="000000">
                      <a:lumMod val="95000"/>
                      <a:lumOff val="5000"/>
                    </a:srgbClr>
                  </a:solidFill>
                  <a:latin typeface="+mn-ea"/>
                </a:rPr>
                <a:t>환경부로부터 신기술인증 및 기술검증 받아</a:t>
              </a:r>
              <a:r>
                <a:rPr lang="en-US" altLang="ko-KR" sz="800" b="1" kern="0">
                  <a:solidFill>
                    <a:schemeClr val="accent1"/>
                  </a:solidFill>
                  <a:latin typeface="Consolas" panose="020B0609020204030204" pitchFamily="49" charset="0"/>
                  <a:ea typeface="Spoqa Han Sans Neo Regular"/>
                </a:rPr>
                <a:t>&lt;/li&gt;</a:t>
              </a:r>
            </a:p>
            <a:p>
              <a:pPr lvl="0" defTabSz="144000">
                <a:lnSpc>
                  <a:spcPct val="110000"/>
                </a:lnSpc>
                <a:defRPr/>
              </a:pPr>
              <a:r>
                <a:rPr lang="en-US" altLang="ko-KR" sz="800" b="1" kern="0">
                  <a:solidFill>
                    <a:schemeClr val="accent1"/>
                  </a:solidFill>
                  <a:latin typeface="Consolas" panose="020B0609020204030204" pitchFamily="49" charset="0"/>
                  <a:ea typeface="Spoqa Han Sans Neo Regular"/>
                </a:rPr>
                <a:t>  &lt;li&gt;</a:t>
              </a:r>
              <a:r>
                <a:rPr lang="ko-KR" altLang="en-US" sz="800" kern="0">
                  <a:solidFill>
                    <a:srgbClr val="000000">
                      <a:lumMod val="95000"/>
                      <a:lumOff val="5000"/>
                    </a:srgbClr>
                  </a:solidFill>
                  <a:latin typeface="+mn-ea"/>
                </a:rPr>
                <a:t>수질 변동성 높은 유입수에도 안정적인 처리수질 확보</a:t>
              </a:r>
              <a:r>
                <a:rPr lang="en-US" altLang="ko-KR" sz="800" kern="0">
                  <a:solidFill>
                    <a:srgbClr val="000000">
                      <a:lumMod val="95000"/>
                      <a:lumOff val="5000"/>
                    </a:srgbClr>
                  </a:solidFill>
                  <a:latin typeface="+mn-ea"/>
                </a:rPr>
                <a:t>… </a:t>
              </a:r>
              <a:r>
                <a:rPr lang="ko-KR" altLang="en-US" sz="800" kern="0">
                  <a:solidFill>
                    <a:srgbClr val="000000">
                      <a:lumMod val="95000"/>
                      <a:lumOff val="5000"/>
                    </a:srgbClr>
                  </a:solidFill>
                  <a:latin typeface="+mn-ea"/>
                </a:rPr>
                <a:t>에너지 절감 효과도 입증</a:t>
              </a:r>
              <a:r>
                <a:rPr lang="en-US" altLang="ko-KR" sz="800" b="1" kern="0">
                  <a:solidFill>
                    <a:schemeClr val="accent1"/>
                  </a:solidFill>
                  <a:latin typeface="Consolas" panose="020B0609020204030204" pitchFamily="49" charset="0"/>
                  <a:ea typeface="Spoqa Han Sans Neo Regular"/>
                </a:rPr>
                <a:t>&lt;/li&gt;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ea typeface="Spoqa Han Sans Neo Regular"/>
                </a:rPr>
                <a:t>&lt;li&gt;</a:t>
              </a:r>
              <a:r>
                <a:rPr lang="ko-KR" altLang="en-US" sz="800" kern="0">
                  <a:solidFill>
                    <a:srgbClr val="000000">
                      <a:lumMod val="95000"/>
                      <a:lumOff val="5000"/>
                    </a:srgbClr>
                  </a:solidFill>
                  <a:latin typeface="+mn-ea"/>
                </a:rPr>
                <a:t>공공</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민간 하</a:t>
              </a:r>
              <a:r>
                <a:rPr lang="en-US" altLang="ko-KR" sz="800" kern="0">
                  <a:solidFill>
                    <a:srgbClr val="000000">
                      <a:lumMod val="95000"/>
                      <a:lumOff val="5000"/>
                    </a:srgbClr>
                  </a:solidFill>
                  <a:latin typeface="+mn-ea"/>
                </a:rPr>
                <a:t>·</a:t>
              </a:r>
              <a:r>
                <a:rPr lang="ko-KR" altLang="en-US" sz="800" kern="0">
                  <a:solidFill>
                    <a:srgbClr val="000000">
                      <a:lumMod val="95000"/>
                      <a:lumOff val="5000"/>
                    </a:srgbClr>
                  </a:solidFill>
                  <a:latin typeface="+mn-ea"/>
                </a:rPr>
                <a:t>폐수처리시설에 기술 적용 확대 계획</a:t>
              </a:r>
              <a:r>
                <a:rPr lang="en-US" altLang="ko-KR" sz="800" kern="0">
                  <a:solidFill>
                    <a:srgbClr val="000000">
                      <a:lumMod val="95000"/>
                      <a:lumOff val="5000"/>
                    </a:srgbClr>
                  </a:solidFill>
                  <a:latin typeface="+mn-ea"/>
                </a:rPr>
                <a:t>… </a:t>
              </a:r>
              <a:r>
                <a:rPr lang="ko-KR" altLang="en-US" sz="800" kern="0">
                  <a:solidFill>
                    <a:srgbClr val="000000">
                      <a:lumMod val="95000"/>
                      <a:lumOff val="5000"/>
                    </a:srgbClr>
                  </a:solidFill>
                  <a:latin typeface="+mn-ea"/>
                </a:rPr>
                <a:t>수생태환경 개선에 기여 기대</a:t>
              </a:r>
              <a:r>
                <a:rPr lang="en-US" altLang="ko-KR" sz="800" b="1" kern="0">
                  <a:solidFill>
                    <a:schemeClr val="accent1"/>
                  </a:solidFill>
                  <a:latin typeface="Consolas" panose="020B0609020204030204" pitchFamily="49" charset="0"/>
                  <a:ea typeface="Spoqa Han Sans Neo Regular"/>
                </a:rPr>
                <a:t>&lt;/li&gt;</a:t>
              </a:r>
            </a:p>
            <a:p>
              <a:pPr lvl="0" defTabSz="144000">
                <a:lnSpc>
                  <a:spcPct val="110000"/>
                </a:lnSpc>
                <a:defRPr/>
              </a:pPr>
              <a:r>
                <a:rPr lang="en-US" altLang="ko-KR" sz="800" b="1" kern="0">
                  <a:solidFill>
                    <a:schemeClr val="accent1"/>
                  </a:solidFill>
                  <a:latin typeface="Consolas" panose="020B0609020204030204" pitchFamily="49" charset="0"/>
                  <a:ea typeface="Spoqa Han Sans Neo Regular"/>
                </a:rPr>
                <a:t>&lt;/ul&gt;</a:t>
              </a:r>
              <a:endParaRPr lang="ko-KR" altLang="en-US" sz="800" b="1" kern="0">
                <a:solidFill>
                  <a:schemeClr val="accent1"/>
                </a:solidFill>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A0A4CA6F-478E-1895-EC23-3694323D2C1D}"/>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상세</a:t>
            </a:r>
          </a:p>
        </p:txBody>
      </p:sp>
      <p:sp>
        <p:nvSpPr>
          <p:cNvPr id="17" name="텍스트 개체 틀 11">
            <a:extLst>
              <a:ext uri="{FF2B5EF4-FFF2-40B4-BE49-F238E27FC236}">
                <a16:creationId xmlns:a16="http://schemas.microsoft.com/office/drawing/2014/main" id="{39A9D3C9-2B68-948D-3FBF-C9FCCD3F9073}"/>
              </a:ext>
            </a:extLst>
          </p:cNvPr>
          <p:cNvSpPr>
            <a:spLocks noGrp="1"/>
          </p:cNvSpPr>
          <p:nvPr>
            <p:ph type="body" sz="quarter" idx="15"/>
          </p:nvPr>
        </p:nvSpPr>
        <p:spPr>
          <a:xfrm>
            <a:off x="1265556" y="1003126"/>
            <a:ext cx="8224519" cy="194400"/>
          </a:xfrm>
        </p:spPr>
        <p:txBody>
          <a:bodyPr/>
          <a:lstStyle/>
          <a:p>
            <a:r>
              <a:rPr lang="en-US" altLang="ko-KR"/>
              <a:t>https://www.cjenc.co.kr/kr/information/report-view.asp?searGubun=report&amp;rnum=215&amp;searchCondition=&amp;searchKeyword=&amp;pageIndex=1&amp;pageSize=10&amp;idx=317 </a:t>
            </a:r>
            <a:endParaRPr lang="ko-KR" altLang="en-US"/>
          </a:p>
        </p:txBody>
      </p:sp>
      <p:sp>
        <p:nvSpPr>
          <p:cNvPr id="18" name="제목 1">
            <a:extLst>
              <a:ext uri="{FF2B5EF4-FFF2-40B4-BE49-F238E27FC236}">
                <a16:creationId xmlns:a16="http://schemas.microsoft.com/office/drawing/2014/main" id="{B479965E-A670-1F94-9BA1-5024C6F0E1A5}"/>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8" name="그림 7">
            <a:extLst>
              <a:ext uri="{FF2B5EF4-FFF2-40B4-BE49-F238E27FC236}">
                <a16:creationId xmlns:a16="http://schemas.microsoft.com/office/drawing/2014/main" id="{A1C59989-AEF5-BE04-AAB8-1A62A893FA5F}"/>
              </a:ext>
            </a:extLst>
          </p:cNvPr>
          <p:cNvPicPr>
            <a:picLocks noChangeAspect="1"/>
          </p:cNvPicPr>
          <p:nvPr/>
        </p:nvPicPr>
        <p:blipFill>
          <a:blip r:embed="rId3"/>
          <a:stretch>
            <a:fillRect/>
          </a:stretch>
        </p:blipFill>
        <p:spPr>
          <a:xfrm>
            <a:off x="5173075" y="3583293"/>
            <a:ext cx="4090471" cy="575332"/>
          </a:xfrm>
          <a:prstGeom prst="rect">
            <a:avLst/>
          </a:prstGeom>
        </p:spPr>
      </p:pic>
    </p:spTree>
    <p:extLst>
      <p:ext uri="{BB962C8B-B14F-4D97-AF65-F5344CB8AC3E}">
        <p14:creationId xmlns:p14="http://schemas.microsoft.com/office/powerpoint/2010/main" val="1727990215"/>
      </p:ext>
    </p:extLst>
  </p:cSld>
  <p:clrMapOvr>
    <a:masterClrMapping/>
  </p:clrMapOvr>
  <p:extLst>
    <p:ext uri="{6950BFC3-D8DA-4A85-94F7-54DA5524770B}">
      <p188:commentRel xmlns:p188="http://schemas.microsoft.com/office/powerpoint/2018/8/main" r:id="rId2"/>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AF802-FE67-580E-1C39-FDB03C38BFAB}"/>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9DDF93AB-460B-F025-6820-89D8E2816BC2}"/>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sp>
        <p:nvSpPr>
          <p:cNvPr id="6" name="텍스트 개체 틀 5">
            <a:extLst>
              <a:ext uri="{FF2B5EF4-FFF2-40B4-BE49-F238E27FC236}">
                <a16:creationId xmlns:a16="http://schemas.microsoft.com/office/drawing/2014/main" id="{9750EA22-8461-82C9-0360-22CABFF3B6EE}"/>
              </a:ext>
            </a:extLst>
          </p:cNvPr>
          <p:cNvSpPr>
            <a:spLocks noGrp="1"/>
          </p:cNvSpPr>
          <p:nvPr>
            <p:ph type="body" sz="quarter" idx="14"/>
          </p:nvPr>
        </p:nvSpPr>
        <p:spPr/>
        <p:txBody>
          <a:bodyPr/>
          <a:lstStyle/>
          <a:p>
            <a:r>
              <a:rPr lang="ko-KR" altLang="en-US"/>
              <a:t>페이지에 제목을 적절하게 제공하지 않은 경우</a:t>
            </a:r>
          </a:p>
        </p:txBody>
      </p:sp>
      <p:sp>
        <p:nvSpPr>
          <p:cNvPr id="7" name="텍스트 개체 틀 6">
            <a:extLst>
              <a:ext uri="{FF2B5EF4-FFF2-40B4-BE49-F238E27FC236}">
                <a16:creationId xmlns:a16="http://schemas.microsoft.com/office/drawing/2014/main" id="{61F51E78-288A-6CAE-4D4D-76500CD4EE27}"/>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6CA95556-8EB2-B715-10F0-110DC9D5AD0F}"/>
              </a:ext>
            </a:extLst>
          </p:cNvPr>
          <p:cNvSpPr>
            <a:spLocks noGrp="1"/>
          </p:cNvSpPr>
          <p:nvPr>
            <p:ph type="body" sz="quarter" idx="20"/>
          </p:nvPr>
        </p:nvSpPr>
        <p:spPr>
          <a:xfrm>
            <a:off x="631825" y="2146610"/>
            <a:ext cx="4104000" cy="959988"/>
          </a:xfrm>
        </p:spPr>
        <p:txBody>
          <a:bodyPr/>
          <a:lstStyle/>
          <a:p>
            <a:r>
              <a:rPr lang="ko-KR" altLang="en-US"/>
              <a:t>현재 페이지의 경로 또는 내용을 적절하게 반영하는 내용으로 제목을 수정해야 함</a:t>
            </a:r>
          </a:p>
          <a:p>
            <a:pPr lvl="1"/>
            <a:r>
              <a:rPr lang="en-US" altLang="ko-KR"/>
              <a:t> </a:t>
            </a:r>
            <a:r>
              <a:rPr lang="ko-KR" altLang="en-US"/>
              <a:t>만약 상세 게시물의 제목을 </a:t>
            </a:r>
            <a:r>
              <a:rPr lang="en-US" altLang="ko-KR"/>
              <a:t>&lt;title&gt;</a:t>
            </a:r>
            <a:r>
              <a:rPr lang="ko-KR" altLang="en-US"/>
              <a:t>에 제공하여 모든 게시물의 페이지 타이틀을 고유하게 제공하기 어렵다면 </a:t>
            </a:r>
            <a:r>
              <a:rPr lang="en-US" altLang="ko-KR"/>
              <a:t>'</a:t>
            </a:r>
            <a:r>
              <a:rPr lang="ko-KR" altLang="en-US"/>
              <a:t>상세</a:t>
            </a:r>
            <a:r>
              <a:rPr lang="en-US" altLang="ko-KR"/>
              <a:t>' </a:t>
            </a:r>
            <a:r>
              <a:rPr lang="ko-KR" altLang="en-US"/>
              <a:t>페이지임을 인지할 수 있도록 페이지 타이틀에 </a:t>
            </a:r>
            <a:r>
              <a:rPr lang="en-US" altLang="ko-KR"/>
              <a:t>'</a:t>
            </a:r>
            <a:r>
              <a:rPr lang="ko-KR" altLang="en-US"/>
              <a:t>상세</a:t>
            </a:r>
            <a:r>
              <a:rPr lang="en-US" altLang="ko-KR"/>
              <a:t>'</a:t>
            </a:r>
            <a:r>
              <a:rPr lang="ko-KR" altLang="en-US"/>
              <a:t>라는 텍스트를 추가 제공해야 함</a:t>
            </a:r>
          </a:p>
        </p:txBody>
      </p:sp>
      <p:grpSp>
        <p:nvGrpSpPr>
          <p:cNvPr id="10" name="그룹 9">
            <a:extLst>
              <a:ext uri="{FF2B5EF4-FFF2-40B4-BE49-F238E27FC236}">
                <a16:creationId xmlns:a16="http://schemas.microsoft.com/office/drawing/2014/main" id="{80D83517-83E2-8454-7F31-416F17B11E99}"/>
              </a:ext>
            </a:extLst>
          </p:cNvPr>
          <p:cNvGrpSpPr/>
          <p:nvPr/>
        </p:nvGrpSpPr>
        <p:grpSpPr>
          <a:xfrm>
            <a:off x="632796" y="3728763"/>
            <a:ext cx="4104304" cy="559669"/>
            <a:chOff x="633404" y="2845589"/>
            <a:chExt cx="4104304" cy="559669"/>
          </a:xfrm>
        </p:grpSpPr>
        <p:sp>
          <p:nvSpPr>
            <p:cNvPr id="11" name="TextBox 10">
              <a:extLst>
                <a:ext uri="{FF2B5EF4-FFF2-40B4-BE49-F238E27FC236}">
                  <a16:creationId xmlns:a16="http://schemas.microsoft.com/office/drawing/2014/main" id="{E1B495EE-0F09-71BB-EB41-67E0C96CEDBE}"/>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F3A85752-86B1-7665-C614-C29818BDB6C4}"/>
                </a:ext>
              </a:extLst>
            </p:cNvPr>
            <p:cNvSpPr/>
            <p:nvPr/>
          </p:nvSpPr>
          <p:spPr>
            <a:xfrm>
              <a:off x="633404" y="3056792"/>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a:solidFill>
                    <a:schemeClr val="tx1">
                      <a:lumMod val="95000"/>
                      <a:lumOff val="5000"/>
                    </a:schemeClr>
                  </a:solidFill>
                  <a:latin typeface="Consolas" panose="020B0609020204030204" pitchFamily="49" charset="0"/>
                </a:rPr>
                <a:t>&lt;title&gt;</a:t>
              </a:r>
              <a:r>
                <a:rPr lang="ko-KR" altLang="en-US" sz="800" b="1">
                  <a:solidFill>
                    <a:schemeClr val="accent5"/>
                  </a:solidFill>
                  <a:latin typeface="Consolas" panose="020B0609020204030204" pitchFamily="49" charset="0"/>
                </a:rPr>
                <a:t>회사소식 </a:t>
              </a:r>
              <a:r>
                <a:rPr lang="en-US" altLang="ko-KR" sz="800" b="1">
                  <a:solidFill>
                    <a:schemeClr val="accent5"/>
                  </a:solidFill>
                  <a:latin typeface="Consolas" panose="020B0609020204030204" pitchFamily="49" charset="0"/>
                </a:rPr>
                <a:t>&lt; </a:t>
              </a:r>
              <a:r>
                <a:rPr lang="ko-KR" altLang="en-US" sz="800" b="1">
                  <a:solidFill>
                    <a:schemeClr val="accent5"/>
                  </a:solidFill>
                  <a:latin typeface="Consolas" panose="020B0609020204030204" pitchFamily="49" charset="0"/>
                </a:rPr>
                <a:t>리스트 상세보기 </a:t>
              </a:r>
              <a:r>
                <a:rPr lang="en-US" altLang="ko-KR" sz="800" b="1">
                  <a:solidFill>
                    <a:schemeClr val="accent5"/>
                  </a:solidFill>
                  <a:latin typeface="Consolas" panose="020B0609020204030204" pitchFamily="49" charset="0"/>
                </a:rPr>
                <a:t>| CJ</a:t>
              </a:r>
              <a:r>
                <a:rPr lang="ko-KR" altLang="en-US" sz="800" b="1">
                  <a:solidFill>
                    <a:schemeClr val="accent5"/>
                  </a:solidFill>
                  <a:latin typeface="Consolas" panose="020B0609020204030204" pitchFamily="49" charset="0"/>
                </a:rPr>
                <a:t>대한통운 건설부문</a:t>
              </a:r>
              <a:r>
                <a:rPr lang="en-US" altLang="ko-KR" sz="800">
                  <a:solidFill>
                    <a:schemeClr val="tx1">
                      <a:lumMod val="95000"/>
                      <a:lumOff val="5000"/>
                    </a:schemeClr>
                  </a:solidFill>
                  <a:latin typeface="Consolas" panose="020B0609020204030204" pitchFamily="49" charset="0"/>
                </a:rPr>
                <a:t>&lt;/title&gt;</a:t>
              </a:r>
              <a:endParaRPr lang="ko-KR" altLang="en-US" sz="800">
                <a:solidFill>
                  <a:schemeClr val="tx1">
                    <a:lumMod val="95000"/>
                    <a:lumOff val="5000"/>
                  </a:schemeClr>
                </a:solidFill>
                <a:latin typeface="Consolas" panose="020B0609020204030204" pitchFamily="49" charset="0"/>
              </a:endParaRPr>
            </a:p>
          </p:txBody>
        </p:sp>
      </p:grpSp>
      <p:grpSp>
        <p:nvGrpSpPr>
          <p:cNvPr id="13" name="그룹 12">
            <a:extLst>
              <a:ext uri="{FF2B5EF4-FFF2-40B4-BE49-F238E27FC236}">
                <a16:creationId xmlns:a16="http://schemas.microsoft.com/office/drawing/2014/main" id="{D884ADFC-C51A-4DA3-C899-68389B092DD1}"/>
              </a:ext>
            </a:extLst>
          </p:cNvPr>
          <p:cNvGrpSpPr/>
          <p:nvPr/>
        </p:nvGrpSpPr>
        <p:grpSpPr>
          <a:xfrm>
            <a:off x="633100" y="4544958"/>
            <a:ext cx="4104304" cy="559669"/>
            <a:chOff x="631825" y="4319397"/>
            <a:chExt cx="4104304" cy="559669"/>
          </a:xfrm>
        </p:grpSpPr>
        <p:sp>
          <p:nvSpPr>
            <p:cNvPr id="14" name="TextBox 13">
              <a:extLst>
                <a:ext uri="{FF2B5EF4-FFF2-40B4-BE49-F238E27FC236}">
                  <a16:creationId xmlns:a16="http://schemas.microsoft.com/office/drawing/2014/main" id="{BC445A53-1238-5546-59C9-C26C01A07A19}"/>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C0A1A770-CBD9-16B3-D2D9-8672005E1405}"/>
                </a:ext>
              </a:extLst>
            </p:cNvPr>
            <p:cNvSpPr/>
            <p:nvPr/>
          </p:nvSpPr>
          <p:spPr>
            <a:xfrm>
              <a:off x="631825" y="4530600"/>
              <a:ext cx="4104000" cy="348466"/>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a:solidFill>
                    <a:schemeClr val="tx1">
                      <a:lumMod val="95000"/>
                      <a:lumOff val="5000"/>
                    </a:schemeClr>
                  </a:solidFill>
                  <a:latin typeface="Consolas" panose="020B0609020204030204" pitchFamily="49" charset="0"/>
                </a:rPr>
                <a:t>&lt;title&gt;</a:t>
              </a:r>
              <a:r>
                <a:rPr lang="ko-KR" altLang="en-US" sz="800" b="1">
                  <a:solidFill>
                    <a:schemeClr val="accent1"/>
                  </a:solidFill>
                  <a:latin typeface="Consolas" panose="020B0609020204030204" pitchFamily="49" charset="0"/>
                </a:rPr>
                <a:t>상세 </a:t>
              </a:r>
              <a:r>
                <a:rPr lang="en-US" altLang="ko-KR" sz="800" b="1">
                  <a:solidFill>
                    <a:schemeClr val="accent1"/>
                  </a:solidFill>
                  <a:latin typeface="Consolas" panose="020B0609020204030204" pitchFamily="49" charset="0"/>
                </a:rPr>
                <a:t>&lt; </a:t>
              </a:r>
              <a:r>
                <a:rPr lang="ko-KR" altLang="en-US" sz="800" b="1">
                  <a:solidFill>
                    <a:schemeClr val="accent1"/>
                  </a:solidFill>
                  <a:latin typeface="Consolas" panose="020B0609020204030204" pitchFamily="49" charset="0"/>
                </a:rPr>
                <a:t>회사소식 </a:t>
              </a:r>
              <a:r>
                <a:rPr lang="en-US" altLang="ko-KR" sz="800" b="1">
                  <a:solidFill>
                    <a:schemeClr val="accent1"/>
                  </a:solidFill>
                  <a:latin typeface="Consolas" panose="020B0609020204030204" pitchFamily="49" charset="0"/>
                </a:rPr>
                <a:t>&lt; </a:t>
              </a:r>
              <a:r>
                <a:rPr lang="ko-KR" altLang="en-US" sz="800" b="1">
                  <a:solidFill>
                    <a:schemeClr val="accent1"/>
                  </a:solidFill>
                  <a:latin typeface="Consolas" panose="020B0609020204030204" pitchFamily="49" charset="0"/>
                </a:rPr>
                <a:t>홍보센터 </a:t>
              </a:r>
              <a:r>
                <a:rPr lang="en-US" altLang="ko-KR" sz="800">
                  <a:solidFill>
                    <a:schemeClr val="tx1">
                      <a:lumMod val="95000"/>
                      <a:lumOff val="5000"/>
                    </a:schemeClr>
                  </a:solidFill>
                  <a:latin typeface="Consolas" panose="020B0609020204030204" pitchFamily="49" charset="0"/>
                </a:rPr>
                <a:t>| CJ</a:t>
              </a:r>
              <a:r>
                <a:rPr lang="ko-KR" altLang="en-US" sz="800">
                  <a:solidFill>
                    <a:schemeClr val="tx1">
                      <a:lumMod val="95000"/>
                      <a:lumOff val="5000"/>
                    </a:schemeClr>
                  </a:solidFill>
                  <a:latin typeface="Consolas" panose="020B0609020204030204" pitchFamily="49" charset="0"/>
                </a:rPr>
                <a:t>대한통운 건설부문</a:t>
              </a:r>
              <a:r>
                <a:rPr lang="en-US" altLang="ko-KR" sz="800">
                  <a:solidFill>
                    <a:schemeClr val="tx1">
                      <a:lumMod val="95000"/>
                      <a:lumOff val="5000"/>
                    </a:schemeClr>
                  </a:solidFill>
                  <a:latin typeface="Consolas" panose="020B0609020204030204" pitchFamily="49" charset="0"/>
                </a:rPr>
                <a:t>&lt;/title&gt;</a:t>
              </a:r>
              <a:endParaRPr lang="ko-KR" altLang="en-US" sz="800">
                <a:solidFill>
                  <a:schemeClr val="tx1">
                    <a:lumMod val="95000"/>
                    <a:lumOff val="5000"/>
                  </a:schemeClr>
                </a:solidFill>
                <a:latin typeface="Consolas" panose="020B0609020204030204" pitchFamily="49" charset="0"/>
              </a:endParaRPr>
            </a:p>
          </p:txBody>
        </p:sp>
      </p:grpSp>
      <p:sp>
        <p:nvSpPr>
          <p:cNvPr id="17" name="텍스트 개체 틀 11">
            <a:extLst>
              <a:ext uri="{FF2B5EF4-FFF2-40B4-BE49-F238E27FC236}">
                <a16:creationId xmlns:a16="http://schemas.microsoft.com/office/drawing/2014/main" id="{9AB6EBBA-95E5-3FB4-6214-0121EC71383D}"/>
              </a:ext>
            </a:extLst>
          </p:cNvPr>
          <p:cNvSpPr>
            <a:spLocks noGrp="1"/>
          </p:cNvSpPr>
          <p:nvPr>
            <p:ph type="body" sz="quarter" idx="15"/>
          </p:nvPr>
        </p:nvSpPr>
        <p:spPr>
          <a:xfrm>
            <a:off x="1265556" y="1003126"/>
            <a:ext cx="8224519" cy="194400"/>
          </a:xfrm>
        </p:spPr>
        <p:txBody>
          <a:bodyPr/>
          <a:lstStyle/>
          <a:p>
            <a:r>
              <a:rPr lang="en-US" altLang="ko-KR"/>
              <a:t>https://www.cjenc.co.kr/kr/information/report-view.asp?searGubun=report&amp;rnum=215&amp;searchCondition=&amp;searchKeyword=&amp;pageIndex=1&amp;pageSize=10&amp;idx=317 </a:t>
            </a:r>
            <a:endParaRPr lang="ko-KR" altLang="en-US"/>
          </a:p>
        </p:txBody>
      </p:sp>
      <p:sp>
        <p:nvSpPr>
          <p:cNvPr id="18" name="제목 1">
            <a:extLst>
              <a:ext uri="{FF2B5EF4-FFF2-40B4-BE49-F238E27FC236}">
                <a16:creationId xmlns:a16="http://schemas.microsoft.com/office/drawing/2014/main" id="{98A3A72D-3FA8-6885-8D7D-B501D2802E79}"/>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4" name="텍스트 개체 틀 3">
            <a:extLst>
              <a:ext uri="{FF2B5EF4-FFF2-40B4-BE49-F238E27FC236}">
                <a16:creationId xmlns:a16="http://schemas.microsoft.com/office/drawing/2014/main" id="{14479744-31F4-1C59-0AD7-37C730761D78}"/>
              </a:ext>
            </a:extLst>
          </p:cNvPr>
          <p:cNvSpPr>
            <a:spLocks noGrp="1"/>
          </p:cNvSpPr>
          <p:nvPr>
            <p:ph type="body" sz="quarter" idx="11"/>
          </p:nvPr>
        </p:nvSpPr>
        <p:spPr/>
        <p:txBody>
          <a:bodyPr/>
          <a:lstStyle/>
          <a:p>
            <a:r>
              <a:rPr lang="ko-KR" altLang="en-US"/>
              <a:t>홍보센터 </a:t>
            </a:r>
            <a:r>
              <a:rPr lang="en-US" altLang="ko-KR"/>
              <a:t>&gt; </a:t>
            </a:r>
            <a:r>
              <a:rPr lang="ko-KR" altLang="en-US"/>
              <a:t>회사소식 </a:t>
            </a:r>
            <a:r>
              <a:rPr lang="en-US" altLang="ko-KR"/>
              <a:t>&gt; </a:t>
            </a:r>
            <a:r>
              <a:rPr lang="ko-KR" altLang="en-US"/>
              <a:t>상세</a:t>
            </a:r>
          </a:p>
        </p:txBody>
      </p:sp>
      <p:pic>
        <p:nvPicPr>
          <p:cNvPr id="20" name="그림 19">
            <a:extLst>
              <a:ext uri="{FF2B5EF4-FFF2-40B4-BE49-F238E27FC236}">
                <a16:creationId xmlns:a16="http://schemas.microsoft.com/office/drawing/2014/main" id="{47CFD0C2-6710-17DA-7E11-D7EE1F1967D2}"/>
              </a:ext>
            </a:extLst>
          </p:cNvPr>
          <p:cNvPicPr>
            <a:picLocks noChangeAspect="1"/>
          </p:cNvPicPr>
          <p:nvPr/>
        </p:nvPicPr>
        <p:blipFill>
          <a:blip r:embed="rId2"/>
          <a:stretch>
            <a:fillRect/>
          </a:stretch>
        </p:blipFill>
        <p:spPr>
          <a:xfrm>
            <a:off x="6073615" y="3680557"/>
            <a:ext cx="2295845" cy="371527"/>
          </a:xfrm>
          <a:prstGeom prst="rect">
            <a:avLst/>
          </a:prstGeom>
        </p:spPr>
      </p:pic>
    </p:spTree>
    <p:extLst>
      <p:ext uri="{BB962C8B-B14F-4D97-AF65-F5344CB8AC3E}">
        <p14:creationId xmlns:p14="http://schemas.microsoft.com/office/powerpoint/2010/main" val="3580452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F0677-6820-BCCB-9E76-ED37367EE53A}"/>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C18B7FC6-146D-AD7D-6654-6240B3911660}"/>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sp>
        <p:nvSpPr>
          <p:cNvPr id="6" name="텍스트 개체 틀 5">
            <a:extLst>
              <a:ext uri="{FF2B5EF4-FFF2-40B4-BE49-F238E27FC236}">
                <a16:creationId xmlns:a16="http://schemas.microsoft.com/office/drawing/2014/main" id="{3DDCA7EF-2162-268F-D491-5B3BD87EC983}"/>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D968DA1A-CAFE-0F18-F734-C5D54C9A032C}"/>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7D97145D-2C37-B08F-EA38-C80FB00C13E9}"/>
              </a:ext>
            </a:extLst>
          </p:cNvPr>
          <p:cNvSpPr>
            <a:spLocks noGrp="1"/>
          </p:cNvSpPr>
          <p:nvPr>
            <p:ph type="body" sz="quarter" idx="20"/>
          </p:nvPr>
        </p:nvSpPr>
        <p:spPr>
          <a:xfrm>
            <a:off x="631825" y="2146610"/>
            <a:ext cx="4104000" cy="813153"/>
          </a:xfrm>
        </p:spPr>
        <p:txBody>
          <a:bodyPr/>
          <a:lstStyle/>
          <a:p>
            <a:r>
              <a:rPr lang="ko-KR" altLang="en-US"/>
              <a:t>링크 텍스트를 정확한 내용으로 제공하여 보조 기술 사용자도 동등한 정보를 전달받을 수 있도록 해야 함</a:t>
            </a:r>
            <a:endParaRPr lang="en-US" altLang="ko-KR"/>
          </a:p>
          <a:p>
            <a:pPr lvl="1"/>
            <a:r>
              <a:rPr lang="ko-KR" altLang="en-US"/>
              <a:t>목록을 </a:t>
            </a:r>
            <a:r>
              <a:rPr lang="en-US" altLang="ko-KR"/>
              <a:t>'LIST'</a:t>
            </a:r>
            <a:r>
              <a:rPr lang="ko-KR" altLang="en-US"/>
              <a:t>만으로 나타내 사용해 스크린리더 사용자는 혼란스러울 수 있기에 </a:t>
            </a:r>
            <a:r>
              <a:rPr lang="en-US" altLang="ko-KR"/>
              <a:t>"</a:t>
            </a:r>
            <a:r>
              <a:rPr lang="ko-KR" altLang="en-US"/>
              <a:t>목록으로 돌아가기</a:t>
            </a:r>
            <a:r>
              <a:rPr lang="en-US" altLang="ko-KR"/>
              <a:t>" </a:t>
            </a:r>
            <a:r>
              <a:rPr lang="ko-KR" altLang="en-US"/>
              <a:t>같은 보조 텍스트를 추가해야 함</a:t>
            </a:r>
            <a:endParaRPr lang="en-US" altLang="ko-KR"/>
          </a:p>
        </p:txBody>
      </p:sp>
      <p:grpSp>
        <p:nvGrpSpPr>
          <p:cNvPr id="10" name="그룹 9">
            <a:extLst>
              <a:ext uri="{FF2B5EF4-FFF2-40B4-BE49-F238E27FC236}">
                <a16:creationId xmlns:a16="http://schemas.microsoft.com/office/drawing/2014/main" id="{65568A32-86A5-A2DD-E0B1-A9B0BFF758D1}"/>
              </a:ext>
            </a:extLst>
          </p:cNvPr>
          <p:cNvGrpSpPr/>
          <p:nvPr/>
        </p:nvGrpSpPr>
        <p:grpSpPr>
          <a:xfrm>
            <a:off x="624537" y="3521040"/>
            <a:ext cx="4104304" cy="692718"/>
            <a:chOff x="633404" y="2845589"/>
            <a:chExt cx="4104304" cy="692718"/>
          </a:xfrm>
        </p:grpSpPr>
        <p:sp>
          <p:nvSpPr>
            <p:cNvPr id="11" name="TextBox 10">
              <a:extLst>
                <a:ext uri="{FF2B5EF4-FFF2-40B4-BE49-F238E27FC236}">
                  <a16:creationId xmlns:a16="http://schemas.microsoft.com/office/drawing/2014/main" id="{6E922198-4CC6-B898-2997-F9022BDE8133}"/>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2919311-9E69-3452-CA29-793C66118954}"/>
                </a:ext>
              </a:extLst>
            </p:cNvPr>
            <p:cNvSpPr/>
            <p:nvPr/>
          </p:nvSpPr>
          <p:spPr>
            <a:xfrm>
              <a:off x="633404" y="3056792"/>
              <a:ext cx="4104000" cy="4815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b="1" kern="0">
                  <a:solidFill>
                    <a:srgbClr val="D83933"/>
                  </a:solidFill>
                  <a:latin typeface="Consolas" panose="020B0609020204030204" pitchFamily="49" charset="0"/>
                  <a:ea typeface="Spoqa Han Sans Neo Regular"/>
                </a:rPr>
                <a:t>&lt;a </a:t>
              </a:r>
              <a:r>
                <a:rPr lang="en-US" altLang="ko-KR" sz="800" b="1" kern="0" err="1">
                  <a:solidFill>
                    <a:srgbClr val="D83933"/>
                  </a:solidFill>
                  <a:latin typeface="Consolas" panose="020B0609020204030204" pitchFamily="49" charset="0"/>
                  <a:ea typeface="Spoqa Han Sans Neo Regular"/>
                </a:rPr>
                <a:t>href</a:t>
              </a:r>
              <a:r>
                <a:rPr lang="en-US" altLang="ko-KR" sz="800" b="1" kern="0">
                  <a:solidFill>
                    <a:srgbClr val="D83933"/>
                  </a:solidFill>
                  <a:latin typeface="Consolas" panose="020B0609020204030204" pitchFamily="49" charset="0"/>
                  <a:ea typeface="Spoqa Han Sans Neo Regular"/>
                </a:rPr>
                <a:t>="#" onclick="</a:t>
              </a:r>
              <a:r>
                <a:rPr lang="en-US" altLang="ko-KR" sz="800" b="1" kern="0" err="1">
                  <a:solidFill>
                    <a:srgbClr val="D83933"/>
                  </a:solidFill>
                  <a:latin typeface="Consolas" panose="020B0609020204030204" pitchFamily="49" charset="0"/>
                  <a:ea typeface="Spoqa Han Sans Neo Regular"/>
                </a:rPr>
                <a:t>fnPage</a:t>
              </a:r>
              <a:r>
                <a:rPr lang="en-US" altLang="ko-KR" sz="800" b="1" kern="0">
                  <a:solidFill>
                    <a:srgbClr val="D83933"/>
                  </a:solidFill>
                  <a:latin typeface="Consolas" panose="020B0609020204030204" pitchFamily="49" charset="0"/>
                  <a:ea typeface="Spoqa Han Sans Neo Regular"/>
                </a:rPr>
                <a:t>('report.asp');" class="btw list"&gt;&lt;span&gt;LIST&lt;/span&gt;&lt;/a&gt;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13" name="그룹 12">
            <a:extLst>
              <a:ext uri="{FF2B5EF4-FFF2-40B4-BE49-F238E27FC236}">
                <a16:creationId xmlns:a16="http://schemas.microsoft.com/office/drawing/2014/main" id="{F563FDAA-6279-EC4B-01FE-A0B6EF10D957}"/>
              </a:ext>
            </a:extLst>
          </p:cNvPr>
          <p:cNvGrpSpPr/>
          <p:nvPr/>
        </p:nvGrpSpPr>
        <p:grpSpPr>
          <a:xfrm>
            <a:off x="632796" y="4440029"/>
            <a:ext cx="4104304" cy="963561"/>
            <a:chOff x="631825" y="4319397"/>
            <a:chExt cx="4104304" cy="963561"/>
          </a:xfrm>
        </p:grpSpPr>
        <p:sp>
          <p:nvSpPr>
            <p:cNvPr id="14" name="TextBox 13">
              <a:extLst>
                <a:ext uri="{FF2B5EF4-FFF2-40B4-BE49-F238E27FC236}">
                  <a16:creationId xmlns:a16="http://schemas.microsoft.com/office/drawing/2014/main" id="{EE38A5E6-C50F-7719-A81F-3A5C50E9FF51}"/>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3287898B-7BC4-2A69-148A-A8B2BF4F821B}"/>
                </a:ext>
              </a:extLst>
            </p:cNvPr>
            <p:cNvSpPr/>
            <p:nvPr/>
          </p:nvSpPr>
          <p:spPr>
            <a:xfrm>
              <a:off x="631825" y="4530600"/>
              <a:ext cx="4104000" cy="752358"/>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defTabSz="144000">
                <a:lnSpc>
                  <a:spcPct val="110000"/>
                </a:lnSpc>
                <a:defRPr/>
              </a:pPr>
              <a:r>
                <a:rPr lang="en-US" altLang="ko-KR" sz="800" kern="0">
                  <a:latin typeface="Consolas" panose="020B0609020204030204" pitchFamily="49" charset="0"/>
                  <a:ea typeface="Spoqa Han Sans Neo Regular"/>
                </a:rPr>
                <a:t>&lt;a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 onclick="</a:t>
              </a:r>
              <a:r>
                <a:rPr lang="en-US" altLang="ko-KR" sz="800" kern="0" err="1">
                  <a:latin typeface="Consolas" panose="020B0609020204030204" pitchFamily="49" charset="0"/>
                  <a:ea typeface="Spoqa Han Sans Neo Regular"/>
                </a:rPr>
                <a:t>fnPage</a:t>
              </a:r>
              <a:r>
                <a:rPr lang="en-US" altLang="ko-KR" sz="800" kern="0">
                  <a:latin typeface="Consolas" panose="020B0609020204030204" pitchFamily="49" charset="0"/>
                  <a:ea typeface="Spoqa Han Sans Neo Regular"/>
                </a:rPr>
                <a:t>('report.asp');" class="btw list"&gt;</a:t>
              </a:r>
            </a:p>
            <a:p>
              <a:pPr defTabSz="144000">
                <a:lnSpc>
                  <a:spcPct val="110000"/>
                </a:lnSpc>
                <a:defRPr/>
              </a:pPr>
              <a:r>
                <a:rPr lang="en-US" altLang="ko-KR" sz="800" kern="0">
                  <a:latin typeface="Consolas" panose="020B0609020204030204" pitchFamily="49" charset="0"/>
                  <a:ea typeface="Spoqa Han Sans Neo Regular"/>
                </a:rPr>
                <a:t>	&lt;span&gt;LIST&lt;/span&gt;</a:t>
              </a:r>
            </a:p>
            <a:p>
              <a:pPr defTabSz="144000">
                <a:lnSpc>
                  <a:spcPct val="110000"/>
                </a:lnSpc>
                <a:defRPr/>
              </a:pPr>
              <a:r>
                <a:rPr lang="en-US" altLang="ko-KR" sz="800" b="1" kern="0">
                  <a:solidFill>
                    <a:schemeClr val="accent1"/>
                  </a:solidFill>
                  <a:latin typeface="Consolas" panose="020B0609020204030204" pitchFamily="49" charset="0"/>
                  <a:ea typeface="Spoqa Han Sans Neo Regular"/>
                </a:rPr>
                <a:t>	&lt;span class="</a:t>
              </a:r>
              <a:r>
                <a:rPr lang="en-US" altLang="ko-KR" sz="800" b="1" kern="0" err="1">
                  <a:solidFill>
                    <a:schemeClr val="accent1"/>
                  </a:solidFill>
                  <a:latin typeface="Consolas" panose="020B0609020204030204" pitchFamily="49" charset="0"/>
                  <a:ea typeface="Spoqa Han Sans Neo Regular"/>
                </a:rPr>
                <a:t>sr</a:t>
              </a:r>
              <a:r>
                <a:rPr lang="en-US" altLang="ko-KR" sz="800" b="1" kern="0">
                  <a:solidFill>
                    <a:schemeClr val="accent1"/>
                  </a:solidFill>
                  <a:latin typeface="Consolas" panose="020B0609020204030204" pitchFamily="49" charset="0"/>
                  <a:ea typeface="Spoqa Han Sans Neo Regular"/>
                </a:rPr>
                <a:t>-only"&gt;</a:t>
              </a:r>
              <a:r>
                <a:rPr lang="ko-KR" altLang="en-US" sz="800" b="1" kern="0">
                  <a:solidFill>
                    <a:schemeClr val="accent1"/>
                  </a:solidFill>
                  <a:latin typeface="+mn-ea"/>
                </a:rPr>
                <a:t>목록으로 돌아가기</a:t>
              </a:r>
              <a:r>
                <a:rPr lang="en-US" altLang="ko-KR" sz="800" b="1" kern="0">
                  <a:solidFill>
                    <a:schemeClr val="accent1"/>
                  </a:solidFill>
                  <a:latin typeface="Consolas" panose="020B0609020204030204" pitchFamily="49" charset="0"/>
                  <a:ea typeface="Spoqa Han Sans Neo Regular"/>
                </a:rPr>
                <a:t>&lt;/span&gt;</a:t>
              </a:r>
            </a:p>
            <a:p>
              <a:pPr defTabSz="144000">
                <a:lnSpc>
                  <a:spcPct val="110000"/>
                </a:lnSpc>
                <a:defRPr/>
              </a:pPr>
              <a:r>
                <a:rPr lang="en-US" altLang="ko-KR" sz="800" kern="0">
                  <a:latin typeface="Consolas" panose="020B0609020204030204" pitchFamily="49" charset="0"/>
                  <a:ea typeface="Spoqa Han Sans Neo Regular"/>
                </a:rPr>
                <a:t>&lt;/a&gt;</a:t>
              </a:r>
              <a:endParaRPr lang="ko-KR" altLang="en-US" sz="800" kern="0">
                <a:latin typeface="Consolas" panose="020B0609020204030204" pitchFamily="49" charset="0"/>
                <a:ea typeface="Spoqa Han Sans Neo Regular"/>
              </a:endParaRPr>
            </a:p>
          </p:txBody>
        </p:sp>
      </p:grpSp>
      <p:sp>
        <p:nvSpPr>
          <p:cNvPr id="16" name="텍스트 개체 틀 9">
            <a:extLst>
              <a:ext uri="{FF2B5EF4-FFF2-40B4-BE49-F238E27FC236}">
                <a16:creationId xmlns:a16="http://schemas.microsoft.com/office/drawing/2014/main" id="{1083A3E9-1A96-6446-8E14-24E37F384786}"/>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회사소식 </a:t>
            </a:r>
            <a:r>
              <a:rPr lang="en-US" altLang="ko-KR"/>
              <a:t>&gt; </a:t>
            </a:r>
            <a:r>
              <a:rPr lang="ko-KR" altLang="en-US"/>
              <a:t>상세</a:t>
            </a:r>
          </a:p>
        </p:txBody>
      </p:sp>
      <p:sp>
        <p:nvSpPr>
          <p:cNvPr id="17" name="텍스트 개체 틀 11">
            <a:extLst>
              <a:ext uri="{FF2B5EF4-FFF2-40B4-BE49-F238E27FC236}">
                <a16:creationId xmlns:a16="http://schemas.microsoft.com/office/drawing/2014/main" id="{DD23B123-332A-5078-746F-C02719D31E72}"/>
              </a:ext>
            </a:extLst>
          </p:cNvPr>
          <p:cNvSpPr>
            <a:spLocks noGrp="1"/>
          </p:cNvSpPr>
          <p:nvPr>
            <p:ph type="body" sz="quarter" idx="15"/>
          </p:nvPr>
        </p:nvSpPr>
        <p:spPr>
          <a:xfrm>
            <a:off x="1265556" y="1003126"/>
            <a:ext cx="8224519" cy="194400"/>
          </a:xfrm>
        </p:spPr>
        <p:txBody>
          <a:bodyPr/>
          <a:lstStyle/>
          <a:p>
            <a:r>
              <a:rPr lang="en-US" altLang="ko-KR"/>
              <a:t>https://www.cjenc.co.kr/kr/information/report-view.asp?searGubun=report&amp;rnum=215&amp;searchCondition=&amp;searchKeyword=&amp;pageIndex=1&amp;pageSize=10&amp;idx=317 </a:t>
            </a:r>
            <a:endParaRPr lang="ko-KR" altLang="en-US"/>
          </a:p>
        </p:txBody>
      </p:sp>
      <p:sp>
        <p:nvSpPr>
          <p:cNvPr id="18" name="제목 1">
            <a:extLst>
              <a:ext uri="{FF2B5EF4-FFF2-40B4-BE49-F238E27FC236}">
                <a16:creationId xmlns:a16="http://schemas.microsoft.com/office/drawing/2014/main" id="{D19E41EA-5C37-8975-1CDE-C01C0950083F}"/>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6E578D19-379D-E0FD-D3E2-F1B100FB6866}"/>
              </a:ext>
            </a:extLst>
          </p:cNvPr>
          <p:cNvPicPr>
            <a:picLocks noChangeAspect="1"/>
          </p:cNvPicPr>
          <p:nvPr/>
        </p:nvPicPr>
        <p:blipFill>
          <a:blip r:embed="rId2"/>
          <a:stretch>
            <a:fillRect/>
          </a:stretch>
        </p:blipFill>
        <p:spPr>
          <a:xfrm>
            <a:off x="5225173" y="4048473"/>
            <a:ext cx="3986360" cy="315532"/>
          </a:xfrm>
          <a:prstGeom prst="rect">
            <a:avLst/>
          </a:prstGeom>
        </p:spPr>
      </p:pic>
      <p:sp>
        <p:nvSpPr>
          <p:cNvPr id="8" name="직사각형 7">
            <a:extLst>
              <a:ext uri="{FF2B5EF4-FFF2-40B4-BE49-F238E27FC236}">
                <a16:creationId xmlns:a16="http://schemas.microsoft.com/office/drawing/2014/main" id="{044BEAD8-E91A-FF2A-6EC2-4800225C989E}"/>
              </a:ext>
            </a:extLst>
          </p:cNvPr>
          <p:cNvSpPr/>
          <p:nvPr/>
        </p:nvSpPr>
        <p:spPr>
          <a:xfrm>
            <a:off x="6940186" y="4094193"/>
            <a:ext cx="556305" cy="19564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878238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10C88-F56F-DC29-8128-3164174D9C3F}"/>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A60BA790-0CE5-FE5B-24EC-E873C95B835B}"/>
              </a:ext>
            </a:extLst>
          </p:cNvPr>
          <p:cNvSpPr>
            <a:spLocks noGrp="1"/>
          </p:cNvSpPr>
          <p:nvPr>
            <p:ph type="body" sz="quarter" idx="16"/>
          </p:nvPr>
        </p:nvSpPr>
        <p:spPr/>
        <p:txBody>
          <a:bodyPr/>
          <a:lstStyle/>
          <a:p>
            <a:r>
              <a:rPr lang="en-US" altLang="ko-KR"/>
              <a:t>6. (</a:t>
            </a:r>
            <a:r>
              <a:rPr lang="ko-KR" altLang="en-US"/>
              <a:t>색에 무관한 콘텐츠 인식</a:t>
            </a:r>
            <a:r>
              <a:rPr lang="en-US" altLang="ko-KR"/>
              <a:t>) </a:t>
            </a:r>
            <a:r>
              <a:rPr lang="ko-KR" altLang="en-US"/>
              <a:t>콘텐츠는 색에 관계없이 인식될 수 있어야 한다</a:t>
            </a:r>
            <a:r>
              <a:rPr lang="en-US" altLang="ko-KR"/>
              <a:t>.</a:t>
            </a:r>
            <a:endParaRPr lang="ko-KR" altLang="en-US"/>
          </a:p>
        </p:txBody>
      </p:sp>
      <p:sp>
        <p:nvSpPr>
          <p:cNvPr id="6" name="텍스트 개체 틀 5">
            <a:extLst>
              <a:ext uri="{FF2B5EF4-FFF2-40B4-BE49-F238E27FC236}">
                <a16:creationId xmlns:a16="http://schemas.microsoft.com/office/drawing/2014/main" id="{0CEFA5DD-142E-6B48-3546-50CC5C41ADE5}"/>
              </a:ext>
            </a:extLst>
          </p:cNvPr>
          <p:cNvSpPr>
            <a:spLocks noGrp="1"/>
          </p:cNvSpPr>
          <p:nvPr>
            <p:ph type="body" sz="quarter" idx="14"/>
          </p:nvPr>
        </p:nvSpPr>
        <p:spPr/>
        <p:txBody>
          <a:bodyPr/>
          <a:lstStyle/>
          <a:p>
            <a:r>
              <a:rPr lang="ko-KR" altLang="en-US"/>
              <a:t>색상만으로 내용을 구분하거나 인식하도록 제공된 콘텐츠</a:t>
            </a:r>
            <a:r>
              <a:rPr lang="en-US" altLang="ko-KR"/>
              <a:t>(</a:t>
            </a:r>
            <a:r>
              <a:rPr lang="ko-KR" altLang="en-US"/>
              <a:t>그래프</a:t>
            </a:r>
            <a:r>
              <a:rPr lang="en-US" altLang="ko-KR"/>
              <a:t>, </a:t>
            </a:r>
            <a:r>
              <a:rPr lang="ko-KR" altLang="en-US"/>
              <a:t>차트</a:t>
            </a:r>
            <a:r>
              <a:rPr lang="en-US" altLang="ko-KR"/>
              <a:t>, </a:t>
            </a:r>
            <a:r>
              <a:rPr lang="ko-KR" altLang="en-US"/>
              <a:t>지도</a:t>
            </a:r>
            <a:r>
              <a:rPr lang="en-US" altLang="ko-KR"/>
              <a:t>, </a:t>
            </a:r>
            <a:r>
              <a:rPr lang="ko-KR" altLang="en-US"/>
              <a:t>필수 입력항목 등</a:t>
            </a:r>
            <a:r>
              <a:rPr lang="en-US" altLang="ko-KR"/>
              <a:t>)</a:t>
            </a:r>
            <a:r>
              <a:rPr lang="ko-KR" altLang="en-US"/>
              <a:t>를 제공한 경우</a:t>
            </a:r>
          </a:p>
        </p:txBody>
      </p:sp>
      <p:sp>
        <p:nvSpPr>
          <p:cNvPr id="7" name="텍스트 개체 틀 6">
            <a:extLst>
              <a:ext uri="{FF2B5EF4-FFF2-40B4-BE49-F238E27FC236}">
                <a16:creationId xmlns:a16="http://schemas.microsoft.com/office/drawing/2014/main" id="{6BC8D8AA-EF22-AF8B-DEDC-BEADF3C3E451}"/>
              </a:ext>
            </a:extLst>
          </p:cNvPr>
          <p:cNvSpPr>
            <a:spLocks noGrp="1"/>
          </p:cNvSpPr>
          <p:nvPr>
            <p:ph type="body" sz="quarter" idx="19"/>
          </p:nvPr>
        </p:nvSpPr>
        <p:spPr/>
        <p:txBody>
          <a:bodyPr/>
          <a:lstStyle/>
          <a:p>
            <a:r>
              <a:rPr lang="ko-KR" altLang="en-US"/>
              <a:t>상</a:t>
            </a:r>
          </a:p>
        </p:txBody>
      </p:sp>
      <p:sp>
        <p:nvSpPr>
          <p:cNvPr id="9" name="텍스트 개체 틀 19">
            <a:extLst>
              <a:ext uri="{FF2B5EF4-FFF2-40B4-BE49-F238E27FC236}">
                <a16:creationId xmlns:a16="http://schemas.microsoft.com/office/drawing/2014/main" id="{AF9051C3-D2DA-D99C-A8BD-EC18E5EDC588}"/>
              </a:ext>
            </a:extLst>
          </p:cNvPr>
          <p:cNvSpPr>
            <a:spLocks noGrp="1"/>
          </p:cNvSpPr>
          <p:nvPr>
            <p:ph type="body" sz="quarter" idx="20"/>
          </p:nvPr>
        </p:nvSpPr>
        <p:spPr>
          <a:xfrm>
            <a:off x="631825" y="2146610"/>
            <a:ext cx="4104000" cy="896638"/>
          </a:xfrm>
        </p:spPr>
        <p:txBody>
          <a:bodyPr/>
          <a:lstStyle/>
          <a:p>
            <a:r>
              <a:rPr lang="ko-KR" altLang="en-US"/>
              <a:t>그래프의 범례를 색상만으로 구분하고 있어 흑백 모드 사용자</a:t>
            </a:r>
            <a:r>
              <a:rPr lang="en-US" altLang="ko-KR"/>
              <a:t>, </a:t>
            </a:r>
            <a:r>
              <a:rPr lang="ko-KR" altLang="en-US" err="1"/>
              <a:t>저시력</a:t>
            </a:r>
            <a:r>
              <a:rPr lang="ko-KR" altLang="en-US"/>
              <a:t> 사용자는 정보를 정확하게 인지하기 어려움</a:t>
            </a:r>
            <a:endParaRPr lang="en-US" altLang="ko-KR"/>
          </a:p>
          <a:p>
            <a:r>
              <a:rPr lang="ko-KR" altLang="en-US"/>
              <a:t>그래프 범례가 형태</a:t>
            </a:r>
            <a:r>
              <a:rPr lang="en-US" altLang="ko-KR"/>
              <a:t>, </a:t>
            </a:r>
            <a:r>
              <a:rPr lang="ko-KR" altLang="en-US"/>
              <a:t>크기</a:t>
            </a:r>
            <a:r>
              <a:rPr lang="en-US" altLang="ko-KR"/>
              <a:t>, </a:t>
            </a:r>
            <a:r>
              <a:rPr lang="ko-KR" altLang="en-US"/>
              <a:t>패턴</a:t>
            </a:r>
            <a:r>
              <a:rPr lang="en-US" altLang="ko-KR"/>
              <a:t>(</a:t>
            </a:r>
            <a:r>
              <a:rPr lang="ko-KR" altLang="en-US"/>
              <a:t>예 </a:t>
            </a:r>
            <a:r>
              <a:rPr lang="en-US" altLang="ko-KR"/>
              <a:t>- </a:t>
            </a:r>
            <a:r>
              <a:rPr lang="ko-KR" altLang="en-US"/>
              <a:t>가로</a:t>
            </a:r>
            <a:r>
              <a:rPr lang="en-US" altLang="ko-KR"/>
              <a:t>/</a:t>
            </a:r>
            <a:r>
              <a:rPr lang="ko-KR" altLang="en-US"/>
              <a:t>세로</a:t>
            </a:r>
            <a:r>
              <a:rPr lang="en-US" altLang="ko-KR"/>
              <a:t>/</a:t>
            </a:r>
            <a:r>
              <a:rPr lang="ko-KR" altLang="en-US"/>
              <a:t>대각선 채움</a:t>
            </a:r>
            <a:r>
              <a:rPr lang="en-US" altLang="ko-KR"/>
              <a:t>)</a:t>
            </a:r>
            <a:r>
              <a:rPr lang="ko-KR" altLang="en-US"/>
              <a:t>으로 구분되도록 표현 방식을 수정해야 함</a:t>
            </a:r>
            <a:endParaRPr lang="en-US" altLang="ko-KR"/>
          </a:p>
        </p:txBody>
      </p:sp>
      <p:sp>
        <p:nvSpPr>
          <p:cNvPr id="16" name="텍스트 개체 틀 9">
            <a:extLst>
              <a:ext uri="{FF2B5EF4-FFF2-40B4-BE49-F238E27FC236}">
                <a16:creationId xmlns:a16="http://schemas.microsoft.com/office/drawing/2014/main" id="{3F39B647-EBB8-E774-997F-9A480638F362}"/>
              </a:ext>
            </a:extLst>
          </p:cNvPr>
          <p:cNvSpPr>
            <a:spLocks noGrp="1"/>
          </p:cNvSpPr>
          <p:nvPr>
            <p:ph type="body" sz="quarter" idx="11"/>
          </p:nvPr>
        </p:nvSpPr>
        <p:spPr>
          <a:xfrm>
            <a:off x="1265556" y="808726"/>
            <a:ext cx="8224519" cy="194400"/>
          </a:xfrm>
        </p:spPr>
        <p:txBody>
          <a:bodyPr/>
          <a:lstStyle/>
          <a:p>
            <a:r>
              <a:rPr lang="ko-KR" altLang="en-US"/>
              <a:t>홍보센터 </a:t>
            </a:r>
            <a:r>
              <a:rPr lang="en-US" altLang="ko-KR"/>
              <a:t>&gt; </a:t>
            </a:r>
            <a:r>
              <a:rPr lang="ko-KR" altLang="en-US"/>
              <a:t>경영정보 </a:t>
            </a:r>
          </a:p>
        </p:txBody>
      </p:sp>
      <p:sp>
        <p:nvSpPr>
          <p:cNvPr id="17" name="텍스트 개체 틀 11">
            <a:extLst>
              <a:ext uri="{FF2B5EF4-FFF2-40B4-BE49-F238E27FC236}">
                <a16:creationId xmlns:a16="http://schemas.microsoft.com/office/drawing/2014/main" id="{0155132F-5F68-CDED-2001-4F93299F7D62}"/>
              </a:ext>
            </a:extLst>
          </p:cNvPr>
          <p:cNvSpPr>
            <a:spLocks noGrp="1"/>
          </p:cNvSpPr>
          <p:nvPr>
            <p:ph type="body" sz="quarter" idx="15"/>
          </p:nvPr>
        </p:nvSpPr>
        <p:spPr>
          <a:xfrm>
            <a:off x="1265556" y="1003126"/>
            <a:ext cx="8224519" cy="194400"/>
          </a:xfrm>
        </p:spPr>
        <p:txBody>
          <a:bodyPr/>
          <a:lstStyle/>
          <a:p>
            <a:r>
              <a:rPr lang="en-US" altLang="ko-KR"/>
              <a:t>https://www.cjenc.co.kr/kr/information/ir.asp </a:t>
            </a:r>
            <a:endParaRPr lang="ko-KR" altLang="en-US"/>
          </a:p>
        </p:txBody>
      </p:sp>
      <p:sp>
        <p:nvSpPr>
          <p:cNvPr id="18" name="제목 1">
            <a:extLst>
              <a:ext uri="{FF2B5EF4-FFF2-40B4-BE49-F238E27FC236}">
                <a16:creationId xmlns:a16="http://schemas.microsoft.com/office/drawing/2014/main" id="{0DCEEA24-02F6-9A4B-8CB0-BD6A2BA65CDB}"/>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19" name="그림 18">
            <a:extLst>
              <a:ext uri="{FF2B5EF4-FFF2-40B4-BE49-F238E27FC236}">
                <a16:creationId xmlns:a16="http://schemas.microsoft.com/office/drawing/2014/main" id="{E707DC0F-F811-E9F3-7282-F294F41EF626}"/>
              </a:ext>
            </a:extLst>
          </p:cNvPr>
          <p:cNvPicPr>
            <a:picLocks noChangeAspect="1"/>
          </p:cNvPicPr>
          <p:nvPr/>
        </p:nvPicPr>
        <p:blipFill>
          <a:blip r:embed="rId2"/>
          <a:stretch>
            <a:fillRect/>
          </a:stretch>
        </p:blipFill>
        <p:spPr>
          <a:xfrm>
            <a:off x="5226135" y="3158417"/>
            <a:ext cx="3990805" cy="1773196"/>
          </a:xfrm>
          <a:prstGeom prst="rect">
            <a:avLst/>
          </a:prstGeom>
        </p:spPr>
      </p:pic>
      <p:sp>
        <p:nvSpPr>
          <p:cNvPr id="4" name="직사각형 3">
            <a:extLst>
              <a:ext uri="{FF2B5EF4-FFF2-40B4-BE49-F238E27FC236}">
                <a16:creationId xmlns:a16="http://schemas.microsoft.com/office/drawing/2014/main" id="{AA09657E-F501-7981-120D-A08481E1F1FB}"/>
              </a:ext>
            </a:extLst>
          </p:cNvPr>
          <p:cNvSpPr/>
          <p:nvPr/>
        </p:nvSpPr>
        <p:spPr>
          <a:xfrm>
            <a:off x="5891763" y="4655655"/>
            <a:ext cx="673130" cy="133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0" name="직사각형 19">
            <a:extLst>
              <a:ext uri="{FF2B5EF4-FFF2-40B4-BE49-F238E27FC236}">
                <a16:creationId xmlns:a16="http://schemas.microsoft.com/office/drawing/2014/main" id="{2B6EF152-94B6-4D6C-0398-0AEAB48CCB4B}"/>
              </a:ext>
            </a:extLst>
          </p:cNvPr>
          <p:cNvSpPr/>
          <p:nvPr/>
        </p:nvSpPr>
        <p:spPr>
          <a:xfrm>
            <a:off x="7640283" y="4655655"/>
            <a:ext cx="1192491" cy="133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1" name="직사각형 20">
            <a:extLst>
              <a:ext uri="{FF2B5EF4-FFF2-40B4-BE49-F238E27FC236}">
                <a16:creationId xmlns:a16="http://schemas.microsoft.com/office/drawing/2014/main" id="{44A03A86-1B3B-77BA-9648-3335569A31DC}"/>
              </a:ext>
            </a:extLst>
          </p:cNvPr>
          <p:cNvSpPr/>
          <p:nvPr/>
        </p:nvSpPr>
        <p:spPr>
          <a:xfrm>
            <a:off x="5408866" y="3474377"/>
            <a:ext cx="1538096" cy="102370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22" name="직사각형 21">
            <a:extLst>
              <a:ext uri="{FF2B5EF4-FFF2-40B4-BE49-F238E27FC236}">
                <a16:creationId xmlns:a16="http://schemas.microsoft.com/office/drawing/2014/main" id="{C8E82B92-7C68-60C2-5D40-55F45AC8DF11}"/>
              </a:ext>
            </a:extLst>
          </p:cNvPr>
          <p:cNvSpPr/>
          <p:nvPr/>
        </p:nvSpPr>
        <p:spPr>
          <a:xfrm>
            <a:off x="7590095" y="3644394"/>
            <a:ext cx="1271154" cy="7691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118520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D0E86-9570-F3AE-3413-0C8D99E5A47D}"/>
            </a:ext>
          </a:extLst>
        </p:cNvPr>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513B8ED8-416B-3859-6207-F5A274ACF908}"/>
              </a:ext>
            </a:extLst>
          </p:cNvPr>
          <p:cNvSpPr>
            <a:spLocks noGrp="1"/>
          </p:cNvSpPr>
          <p:nvPr>
            <p:ph type="body" sz="quarter" idx="16"/>
          </p:nvPr>
        </p:nvSpPr>
        <p:spPr/>
        <p:txBody>
          <a:bodyPr/>
          <a:lstStyle/>
          <a:p>
            <a:r>
              <a:rPr lang="en-US" altLang="ko-KR"/>
              <a:t>1. (</a:t>
            </a:r>
            <a:r>
              <a:rPr lang="ko-KR" altLang="en-US"/>
              <a:t>적절한 대체 텍스트 제공</a:t>
            </a:r>
            <a:r>
              <a:rPr lang="en-US" altLang="ko-KR"/>
              <a:t>) </a:t>
            </a:r>
            <a:r>
              <a:rPr lang="ko-KR" altLang="en-US"/>
              <a:t>텍스트 아닌 콘텐츠는 그 의미나 용도를 인식할 수 있도록 대체 텍스트를 제공해야 한다</a:t>
            </a:r>
            <a:r>
              <a:rPr lang="en-US" altLang="ko-KR"/>
              <a:t>.</a:t>
            </a:r>
            <a:endParaRPr lang="ko-KR" altLang="en-US"/>
          </a:p>
        </p:txBody>
      </p:sp>
      <p:sp>
        <p:nvSpPr>
          <p:cNvPr id="6" name="텍스트 개체 틀 5">
            <a:extLst>
              <a:ext uri="{FF2B5EF4-FFF2-40B4-BE49-F238E27FC236}">
                <a16:creationId xmlns:a16="http://schemas.microsoft.com/office/drawing/2014/main" id="{0253840F-3D03-9FC7-CA0F-3705FE11F58E}"/>
              </a:ext>
            </a:extLst>
          </p:cNvPr>
          <p:cNvSpPr>
            <a:spLocks noGrp="1"/>
          </p:cNvSpPr>
          <p:nvPr>
            <p:ph type="body" sz="quarter" idx="14"/>
          </p:nvPr>
        </p:nvSpPr>
        <p:spPr/>
        <p:txBody>
          <a:bodyPr/>
          <a:lstStyle/>
          <a:p>
            <a:r>
              <a:rPr lang="ko-KR" altLang="en-US" err="1"/>
              <a:t>불릿</a:t>
            </a:r>
            <a:r>
              <a:rPr lang="en-US" altLang="ko-KR"/>
              <a:t>(Bullet) </a:t>
            </a:r>
            <a:r>
              <a:rPr lang="ko-KR" altLang="en-US"/>
              <a:t>등 의미 없는 이미지에 </a:t>
            </a:r>
            <a:r>
              <a:rPr lang="en-US" altLang="ko-KR"/>
              <a:t>alt </a:t>
            </a:r>
            <a:r>
              <a:rPr lang="ko-KR" altLang="en-US"/>
              <a:t>속성을 제공하지 않거나 속성 값을 </a:t>
            </a:r>
            <a:r>
              <a:rPr lang="ko-KR" altLang="en-US" err="1"/>
              <a:t>빈값</a:t>
            </a:r>
            <a:r>
              <a:rPr lang="ko-KR" altLang="en-US"/>
              <a:t> </a:t>
            </a:r>
            <a:r>
              <a:rPr lang="en-US" altLang="ko-KR"/>
              <a:t>(alt=“”)</a:t>
            </a:r>
            <a:r>
              <a:rPr lang="ko-KR" altLang="en-US"/>
              <a:t>으로 제공하지 않는 경우 또는 불필요한 대체 텍스트를 제공한 경우</a:t>
            </a:r>
          </a:p>
        </p:txBody>
      </p:sp>
      <p:sp>
        <p:nvSpPr>
          <p:cNvPr id="7" name="텍스트 개체 틀 6">
            <a:extLst>
              <a:ext uri="{FF2B5EF4-FFF2-40B4-BE49-F238E27FC236}">
                <a16:creationId xmlns:a16="http://schemas.microsoft.com/office/drawing/2014/main" id="{F8CBB8D3-F7FA-2C0F-A0C6-5B57A58112B5}"/>
              </a:ext>
            </a:extLst>
          </p:cNvPr>
          <p:cNvSpPr>
            <a:spLocks noGrp="1"/>
          </p:cNvSpPr>
          <p:nvPr>
            <p:ph type="body" sz="quarter" idx="19"/>
          </p:nvPr>
        </p:nvSpPr>
        <p:spPr/>
        <p:txBody>
          <a:bodyPr/>
          <a:lstStyle/>
          <a:p>
            <a:r>
              <a:rPr lang="ko-KR" altLang="en-US"/>
              <a:t>중</a:t>
            </a:r>
          </a:p>
        </p:txBody>
      </p:sp>
      <p:sp>
        <p:nvSpPr>
          <p:cNvPr id="9" name="텍스트 개체 틀 19">
            <a:extLst>
              <a:ext uri="{FF2B5EF4-FFF2-40B4-BE49-F238E27FC236}">
                <a16:creationId xmlns:a16="http://schemas.microsoft.com/office/drawing/2014/main" id="{95312CF7-C639-5DB9-51FF-3D78B6B407B3}"/>
              </a:ext>
            </a:extLst>
          </p:cNvPr>
          <p:cNvSpPr>
            <a:spLocks noGrp="1"/>
          </p:cNvSpPr>
          <p:nvPr>
            <p:ph type="body" sz="quarter" idx="20"/>
          </p:nvPr>
        </p:nvSpPr>
        <p:spPr>
          <a:xfrm>
            <a:off x="631825" y="2146610"/>
            <a:ext cx="4104000" cy="467802"/>
          </a:xfrm>
        </p:spPr>
        <p:txBody>
          <a:bodyPr/>
          <a:lstStyle/>
          <a:p>
            <a:r>
              <a:rPr lang="ko-KR" altLang="en-US"/>
              <a:t>이미지 요소 전</a:t>
            </a:r>
            <a:r>
              <a:rPr lang="en-US" altLang="ko-KR"/>
              <a:t>·</a:t>
            </a:r>
            <a:r>
              <a:rPr lang="ko-KR" altLang="en-US"/>
              <a:t>후에 제공된 텍스트를 통해 이미지에서 전달하고자 하는 정보를 충분히 파악할 수 있으므로 대체 텍스트 속성을 빈 값으로 제공해야 함</a:t>
            </a:r>
            <a:endParaRPr lang="en-US" altLang="ko-KR"/>
          </a:p>
        </p:txBody>
      </p:sp>
      <p:grpSp>
        <p:nvGrpSpPr>
          <p:cNvPr id="10" name="그룹 9">
            <a:extLst>
              <a:ext uri="{FF2B5EF4-FFF2-40B4-BE49-F238E27FC236}">
                <a16:creationId xmlns:a16="http://schemas.microsoft.com/office/drawing/2014/main" id="{0EDB6462-9F58-21C7-B859-610CDB9086E1}"/>
              </a:ext>
            </a:extLst>
          </p:cNvPr>
          <p:cNvGrpSpPr/>
          <p:nvPr/>
        </p:nvGrpSpPr>
        <p:grpSpPr>
          <a:xfrm>
            <a:off x="632796" y="3020183"/>
            <a:ext cx="4104304" cy="1911513"/>
            <a:chOff x="633404" y="2845589"/>
            <a:chExt cx="4104304" cy="1911513"/>
          </a:xfrm>
        </p:grpSpPr>
        <p:sp>
          <p:nvSpPr>
            <p:cNvPr id="11" name="TextBox 10">
              <a:extLst>
                <a:ext uri="{FF2B5EF4-FFF2-40B4-BE49-F238E27FC236}">
                  <a16:creationId xmlns:a16="http://schemas.microsoft.com/office/drawing/2014/main" id="{0718241B-992B-D3EC-6A24-4033B92196D2}"/>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12" name="직사각형 11">
              <a:extLst>
                <a:ext uri="{FF2B5EF4-FFF2-40B4-BE49-F238E27FC236}">
                  <a16:creationId xmlns:a16="http://schemas.microsoft.com/office/drawing/2014/main" id="{60041DBE-E9C3-E84A-3004-8A0F5C973AEC}"/>
                </a:ext>
              </a:extLst>
            </p:cNvPr>
            <p:cNvSpPr/>
            <p:nvPr/>
          </p:nvSpPr>
          <p:spPr>
            <a:xfrm>
              <a:off x="633404" y="3056792"/>
              <a:ext cx="4104000" cy="1700310"/>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&lt;li class="list-career-item" style="display: list-item;"&gt;</a:t>
              </a:r>
            </a:p>
            <a:p>
              <a:pPr lvl="0" defTabSz="144000">
                <a:lnSpc>
                  <a:spcPct val="110000"/>
                </a:lnSpc>
                <a:defRPr/>
              </a:pPr>
              <a:r>
                <a:rPr lang="en-US" altLang="ko-KR" sz="800" kern="0">
                  <a:latin typeface="Consolas" panose="020B0609020204030204" pitchFamily="49" charset="0"/>
                  <a:ea typeface="Spoqa Han Sans Neo Regular"/>
                </a:rPr>
                <a:t>                    &lt;a </a:t>
              </a:r>
              <a:r>
                <a:rPr lang="en-US" altLang="ko-KR" sz="800" kern="0" err="1">
                  <a:latin typeface="Consolas" panose="020B0609020204030204" pitchFamily="49" charset="0"/>
                  <a:ea typeface="Spoqa Han Sans Neo Regular"/>
                </a:rPr>
                <a:t>href</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/career/job-introduction1.asp"&gt;</a:t>
              </a:r>
            </a:p>
            <a:p>
              <a:pPr lvl="0" defTabSz="144000">
                <a:lnSpc>
                  <a:spcPct val="110000"/>
                </a:lnSpc>
                <a:defRPr/>
              </a:pPr>
              <a:r>
                <a:rPr lang="en-US" altLang="ko-KR" sz="800" kern="0">
                  <a:latin typeface="Consolas" panose="020B0609020204030204" pitchFamily="49" charset="0"/>
                  <a:ea typeface="Spoqa Han Sans Neo Regular"/>
                </a:rPr>
                <a:t>                        &lt;div class="</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                            &lt;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/images/career/img_interviewee1.png" </a:t>
              </a:r>
              <a:r>
                <a:rPr lang="en-US" altLang="ko-KR" sz="800" b="1" kern="0">
                  <a:solidFill>
                    <a:srgbClr val="D83933"/>
                  </a:solidFill>
                  <a:latin typeface="Consolas" panose="020B0609020204030204" pitchFamily="49" charset="0"/>
                  <a:ea typeface="Spoqa Han Sans Neo Regular"/>
                </a:rPr>
                <a:t>alt="</a:t>
              </a:r>
              <a:r>
                <a:rPr lang="ko-KR" altLang="en-US" sz="800" b="1" kern="0">
                  <a:solidFill>
                    <a:srgbClr val="D83933"/>
                  </a:solidFill>
                  <a:latin typeface="+mn-ea"/>
                </a:rPr>
                <a:t>건축시공 </a:t>
              </a:r>
              <a:r>
                <a:rPr lang="ko-KR" altLang="en-US" sz="800" b="1" kern="0" err="1">
                  <a:solidFill>
                    <a:srgbClr val="D83933"/>
                  </a:solidFill>
                  <a:latin typeface="+mn-ea"/>
                </a:rPr>
                <a:t>김재열님</a:t>
              </a:r>
              <a:r>
                <a:rPr lang="en-US" altLang="ko-KR" sz="800" b="1" kern="0">
                  <a:solidFill>
                    <a:srgbClr val="C00000"/>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lvl="0" defTabSz="144000">
                <a:lnSpc>
                  <a:spcPct val="110000"/>
                </a:lnSpc>
                <a:defRPr/>
              </a:pPr>
              <a:r>
                <a:rPr lang="en-US" altLang="ko-KR" sz="800" kern="0">
                  <a:latin typeface="Consolas" panose="020B0609020204030204" pitchFamily="49" charset="0"/>
                  <a:ea typeface="Spoqa Han Sans Neo Regular"/>
                </a:rPr>
                <a:t>                        &lt;/div&gt;</a:t>
              </a:r>
            </a:p>
            <a:p>
              <a:pPr lvl="0" defTabSz="144000">
                <a:lnSpc>
                  <a:spcPct val="110000"/>
                </a:lnSpc>
                <a:defRPr/>
              </a:pPr>
              <a:r>
                <a:rPr lang="en-US" altLang="ko-KR" sz="800" kern="0">
                  <a:latin typeface="Consolas" panose="020B0609020204030204" pitchFamily="49" charset="0"/>
                  <a:ea typeface="Spoqa Han Sans Neo Regular"/>
                </a:rPr>
                <a:t>                        &lt;p class="tit"&gt;</a:t>
              </a:r>
              <a:r>
                <a:rPr lang="ko-KR" altLang="en-US" sz="800" kern="0">
                  <a:latin typeface="+mn-ea"/>
                </a:rPr>
                <a:t>현실에서 건축물을 구현해 </a:t>
              </a:r>
              <a:r>
                <a:rPr lang="en-US" altLang="ko-KR" sz="800" kern="0">
                  <a:latin typeface="+mn-ea"/>
                </a:rPr>
                <a:t>&lt;</a:t>
              </a:r>
              <a:r>
                <a:rPr lang="en-US" altLang="ko-KR" sz="800" kern="0" err="1">
                  <a:latin typeface="+mn-ea"/>
                </a:rPr>
                <a:t>br</a:t>
              </a:r>
              <a:r>
                <a:rPr lang="en-US" altLang="ko-KR" sz="800" kern="0">
                  <a:latin typeface="+mn-ea"/>
                </a:rPr>
                <a:t>&gt;</a:t>
              </a:r>
              <a:r>
                <a:rPr lang="ko-KR" altLang="en-US" sz="800" kern="0">
                  <a:latin typeface="+mn-ea"/>
                </a:rPr>
                <a:t>공간의 가치를 창출하는 건축시공</a:t>
              </a:r>
              <a:r>
                <a:rPr lang="en-US" altLang="ko-KR" sz="800" kern="0">
                  <a:latin typeface="Consolas" panose="020B0609020204030204" pitchFamily="49" charset="0"/>
                  <a:ea typeface="Spoqa Han Sans Neo Regular"/>
                </a:rPr>
                <a:t>&lt;/p&gt;</a:t>
              </a:r>
            </a:p>
            <a:p>
              <a:pPr lvl="0" defTabSz="144000">
                <a:lnSpc>
                  <a:spcPct val="110000"/>
                </a:lnSpc>
                <a:defRPr/>
              </a:pPr>
              <a:r>
                <a:rPr lang="en-US" altLang="ko-KR" sz="800" kern="0">
                  <a:latin typeface="Consolas" panose="020B0609020204030204" pitchFamily="49" charset="0"/>
                  <a:ea typeface="Spoqa Han Sans Neo Regular"/>
                </a:rPr>
                <a:t>                        &lt;p class="name"&gt;</a:t>
              </a:r>
              <a:r>
                <a:rPr lang="ko-KR" altLang="en-US" sz="800" kern="0">
                  <a:latin typeface="+mn-ea"/>
                </a:rPr>
                <a:t>건축시공 </a:t>
              </a:r>
              <a:r>
                <a:rPr lang="en-US" altLang="ko-KR" sz="800" kern="0">
                  <a:latin typeface="+mn-ea"/>
                </a:rPr>
                <a:t>· </a:t>
              </a:r>
              <a:r>
                <a:rPr lang="ko-KR" altLang="en-US" sz="800" kern="0" err="1">
                  <a:latin typeface="+mn-ea"/>
                </a:rPr>
                <a:t>김재열님</a:t>
              </a:r>
              <a:r>
                <a:rPr lang="en-US" altLang="ko-KR" sz="800" kern="0">
                  <a:latin typeface="Consolas" panose="020B0609020204030204" pitchFamily="49" charset="0"/>
                  <a:ea typeface="Spoqa Han Sans Neo Regular"/>
                </a:rPr>
                <a:t>&lt;/p&gt;</a:t>
              </a:r>
            </a:p>
            <a:p>
              <a:pPr lvl="0" defTabSz="144000">
                <a:lnSpc>
                  <a:spcPct val="110000"/>
                </a:lnSpc>
                <a:defRPr/>
              </a:pPr>
              <a:r>
                <a:rPr lang="en-US" altLang="ko-KR" sz="800" kern="0">
                  <a:latin typeface="Consolas" panose="020B0609020204030204" pitchFamily="49" charset="0"/>
                  <a:ea typeface="Spoqa Han Sans Neo Regular"/>
                </a:rPr>
                <a:t>                    &lt;/a&gt;</a:t>
              </a:r>
            </a:p>
            <a:p>
              <a:pPr lvl="0" defTabSz="144000">
                <a:lnSpc>
                  <a:spcPct val="110000"/>
                </a:lnSpc>
                <a:defRPr/>
              </a:pPr>
              <a:r>
                <a:rPr lang="en-US" altLang="ko-KR" sz="800" kern="0">
                  <a:latin typeface="Consolas" panose="020B0609020204030204" pitchFamily="49" charset="0"/>
                  <a:ea typeface="Spoqa Han Sans Neo Regular"/>
                </a:rPr>
                <a:t>                &lt;/li&gt;</a:t>
              </a:r>
              <a:endParaRPr lang="ko-KR" altLang="en-US" sz="800" kern="0">
                <a:latin typeface="Consolas" panose="020B0609020204030204" pitchFamily="49" charset="0"/>
                <a:ea typeface="Spoqa Han Sans Neo Regular"/>
              </a:endParaRPr>
            </a:p>
          </p:txBody>
        </p:sp>
      </p:grpSp>
      <p:grpSp>
        <p:nvGrpSpPr>
          <p:cNvPr id="13" name="그룹 12">
            <a:extLst>
              <a:ext uri="{FF2B5EF4-FFF2-40B4-BE49-F238E27FC236}">
                <a16:creationId xmlns:a16="http://schemas.microsoft.com/office/drawing/2014/main" id="{4EE692A9-37D3-14FA-A0D8-84535B11239E}"/>
              </a:ext>
            </a:extLst>
          </p:cNvPr>
          <p:cNvGrpSpPr/>
          <p:nvPr/>
        </p:nvGrpSpPr>
        <p:grpSpPr>
          <a:xfrm>
            <a:off x="633100" y="5219735"/>
            <a:ext cx="4104304" cy="828140"/>
            <a:chOff x="631825" y="4319397"/>
            <a:chExt cx="4104304" cy="828140"/>
          </a:xfrm>
        </p:grpSpPr>
        <p:sp>
          <p:nvSpPr>
            <p:cNvPr id="14" name="TextBox 13">
              <a:extLst>
                <a:ext uri="{FF2B5EF4-FFF2-40B4-BE49-F238E27FC236}">
                  <a16:creationId xmlns:a16="http://schemas.microsoft.com/office/drawing/2014/main" id="{C3BFF3BA-84B7-DAA0-825C-34351F37D77A}"/>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15" name="직사각형 14">
              <a:extLst>
                <a:ext uri="{FF2B5EF4-FFF2-40B4-BE49-F238E27FC236}">
                  <a16:creationId xmlns:a16="http://schemas.microsoft.com/office/drawing/2014/main" id="{C8BDD710-4401-865E-A81B-83308307A99C}"/>
                </a:ext>
              </a:extLst>
            </p:cNvPr>
            <p:cNvSpPr/>
            <p:nvPr/>
          </p:nvSpPr>
          <p:spPr>
            <a:xfrm>
              <a:off x="631825" y="4530600"/>
              <a:ext cx="4104000" cy="616937"/>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ea typeface="Spoqa Han Sans Neo Regular"/>
                </a:rPr>
                <a:t>&lt;</a:t>
              </a:r>
              <a:r>
                <a:rPr lang="en-US" altLang="ko-KR" sz="800" kern="0" err="1">
                  <a:latin typeface="Consolas" panose="020B0609020204030204" pitchFamily="49" charset="0"/>
                  <a:ea typeface="Spoqa Han Sans Neo Regular"/>
                </a:rPr>
                <a:t>img</a:t>
              </a:r>
              <a:r>
                <a:rPr lang="en-US" altLang="ko-KR" sz="800" kern="0">
                  <a:latin typeface="Consolas" panose="020B0609020204030204" pitchFamily="49" charset="0"/>
                  <a:ea typeface="Spoqa Han Sans Neo Regular"/>
                </a:rPr>
                <a:t> </a:t>
              </a:r>
              <a:r>
                <a:rPr lang="en-US" altLang="ko-KR" sz="800" kern="0" err="1">
                  <a:latin typeface="Consolas" panose="020B0609020204030204" pitchFamily="49" charset="0"/>
                  <a:ea typeface="Spoqa Han Sans Neo Regular"/>
                </a:rPr>
                <a:t>src</a:t>
              </a:r>
              <a:r>
                <a:rPr lang="en-US" altLang="ko-KR" sz="800" kern="0">
                  <a:latin typeface="Consolas" panose="020B0609020204030204" pitchFamily="49" charset="0"/>
                  <a:ea typeface="Spoqa Han Sans Neo Regular"/>
                </a:rPr>
                <a:t>="/</a:t>
              </a:r>
              <a:r>
                <a:rPr lang="en-US" altLang="ko-KR" sz="800" kern="0" err="1">
                  <a:latin typeface="Consolas" panose="020B0609020204030204" pitchFamily="49" charset="0"/>
                  <a:ea typeface="Spoqa Han Sans Neo Regular"/>
                </a:rPr>
                <a:t>kr</a:t>
              </a:r>
              <a:r>
                <a:rPr lang="en-US" altLang="ko-KR" sz="800" kern="0">
                  <a:latin typeface="Consolas" panose="020B0609020204030204" pitchFamily="49" charset="0"/>
                  <a:ea typeface="Spoqa Han Sans Neo Regular"/>
                </a:rPr>
                <a:t>/images/career/img_interviewee1.png" </a:t>
              </a:r>
              <a:r>
                <a:rPr lang="en-US" altLang="ko-KR" sz="800" b="1" kern="0">
                  <a:solidFill>
                    <a:schemeClr val="accent1"/>
                  </a:solidFill>
                  <a:latin typeface="Consolas" panose="020B0609020204030204" pitchFamily="49" charset="0"/>
                  <a:ea typeface="Spoqa Han Sans Neo Regular"/>
                </a:rPr>
                <a:t>alt="</a:t>
              </a:r>
              <a:r>
                <a:rPr lang="ko-KR" altLang="en-US" sz="800" b="1" strike="sngStrike" kern="0">
                  <a:solidFill>
                    <a:schemeClr val="accent1"/>
                  </a:solidFill>
                  <a:latin typeface="+mn-ea"/>
                </a:rPr>
                <a:t>건축시공 </a:t>
              </a:r>
              <a:r>
                <a:rPr lang="ko-KR" altLang="en-US" sz="800" b="1" strike="sngStrike" kern="0" err="1">
                  <a:solidFill>
                    <a:schemeClr val="accent1"/>
                  </a:solidFill>
                  <a:latin typeface="+mn-ea"/>
                </a:rPr>
                <a:t>김재열님</a:t>
              </a:r>
              <a:r>
                <a:rPr lang="en-US" altLang="ko-KR" sz="800" b="1" kern="0">
                  <a:solidFill>
                    <a:schemeClr val="accent1"/>
                  </a:solidFill>
                  <a:latin typeface="Consolas" panose="020B0609020204030204" pitchFamily="49" charset="0"/>
                  <a:ea typeface="Spoqa Han Sans Neo Regular"/>
                </a:rPr>
                <a:t>"</a:t>
              </a:r>
              <a:r>
                <a:rPr lang="en-US" altLang="ko-KR" sz="800" kern="0">
                  <a:latin typeface="Consolas" panose="020B0609020204030204" pitchFamily="49" charset="0"/>
                  <a:ea typeface="Spoqa Han Sans Neo Regular"/>
                </a:rPr>
                <a:t>&gt;</a:t>
              </a:r>
            </a:p>
            <a:p>
              <a:pPr marL="0" marR="0" lvl="0" indent="0" defTabSz="144000" eaLnBrk="1" fontAlgn="auto" latinLnBrk="0" hangingPunct="1">
                <a:lnSpc>
                  <a:spcPct val="110000"/>
                </a:lnSpc>
                <a:spcBef>
                  <a:spcPts val="0"/>
                </a:spcBef>
                <a:spcAft>
                  <a:spcPts val="0"/>
                </a:spcAft>
                <a:buClrTx/>
                <a:buSzTx/>
                <a:buFontTx/>
                <a:buNone/>
                <a:tabLst/>
                <a:defRPr/>
              </a:pP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a typeface="Spoqa Han Sans Neo Regular"/>
                <a:cs typeface="+mn-cs"/>
              </a:endParaRPr>
            </a:p>
          </p:txBody>
        </p:sp>
      </p:grpSp>
      <p:sp>
        <p:nvSpPr>
          <p:cNvPr id="16" name="텍스트 개체 틀 9">
            <a:extLst>
              <a:ext uri="{FF2B5EF4-FFF2-40B4-BE49-F238E27FC236}">
                <a16:creationId xmlns:a16="http://schemas.microsoft.com/office/drawing/2014/main" id="{85E52F12-8817-3697-90E9-F93F4C1D1313}"/>
              </a:ext>
            </a:extLst>
          </p:cNvPr>
          <p:cNvSpPr>
            <a:spLocks noGrp="1"/>
          </p:cNvSpPr>
          <p:nvPr>
            <p:ph type="body" sz="quarter" idx="11"/>
          </p:nvPr>
        </p:nvSpPr>
        <p:spPr>
          <a:xfrm>
            <a:off x="1265556" y="808726"/>
            <a:ext cx="8224519" cy="194400"/>
          </a:xfrm>
        </p:spPr>
        <p:txBody>
          <a:bodyPr/>
          <a:lstStyle/>
          <a:p>
            <a:r>
              <a:rPr lang="ko-KR" altLang="en-US"/>
              <a:t>인재채용 </a:t>
            </a:r>
            <a:r>
              <a:rPr lang="en-US" altLang="ko-KR"/>
              <a:t>&gt; </a:t>
            </a:r>
            <a:r>
              <a:rPr lang="ko-KR" altLang="en-US"/>
              <a:t>직무소개 </a:t>
            </a:r>
            <a:r>
              <a:rPr lang="en-US" altLang="ko-KR"/>
              <a:t>&gt; </a:t>
            </a:r>
            <a:r>
              <a:rPr lang="ko-KR" altLang="en-US"/>
              <a:t>목록 </a:t>
            </a:r>
          </a:p>
        </p:txBody>
      </p:sp>
      <p:sp>
        <p:nvSpPr>
          <p:cNvPr id="17" name="텍스트 개체 틀 11">
            <a:extLst>
              <a:ext uri="{FF2B5EF4-FFF2-40B4-BE49-F238E27FC236}">
                <a16:creationId xmlns:a16="http://schemas.microsoft.com/office/drawing/2014/main" id="{C624835A-F6A2-9CB2-AB60-29D33C0CE5D5}"/>
              </a:ext>
            </a:extLst>
          </p:cNvPr>
          <p:cNvSpPr>
            <a:spLocks noGrp="1"/>
          </p:cNvSpPr>
          <p:nvPr>
            <p:ph type="body" sz="quarter" idx="15"/>
          </p:nvPr>
        </p:nvSpPr>
        <p:spPr>
          <a:xfrm>
            <a:off x="1265556" y="1003126"/>
            <a:ext cx="8224519" cy="194400"/>
          </a:xfrm>
        </p:spPr>
        <p:txBody>
          <a:bodyPr/>
          <a:lstStyle/>
          <a:p>
            <a:r>
              <a:rPr lang="en-US" altLang="ko-KR"/>
              <a:t>https://www.cjenc.co.kr/kr/career/jobinterview.asp</a:t>
            </a:r>
            <a:endParaRPr lang="ko-KR" altLang="en-US"/>
          </a:p>
        </p:txBody>
      </p:sp>
      <p:sp>
        <p:nvSpPr>
          <p:cNvPr id="18" name="제목 1">
            <a:extLst>
              <a:ext uri="{FF2B5EF4-FFF2-40B4-BE49-F238E27FC236}">
                <a16:creationId xmlns:a16="http://schemas.microsoft.com/office/drawing/2014/main" id="{4B1E157A-F449-54D5-0586-8C92E33D4C99}"/>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B6CC3C3B-44B6-7B4E-49C5-CC2F5BDB067F}"/>
              </a:ext>
            </a:extLst>
          </p:cNvPr>
          <p:cNvPicPr>
            <a:picLocks noChangeAspect="1"/>
          </p:cNvPicPr>
          <p:nvPr/>
        </p:nvPicPr>
        <p:blipFill>
          <a:blip r:embed="rId2"/>
          <a:stretch>
            <a:fillRect/>
          </a:stretch>
        </p:blipFill>
        <p:spPr>
          <a:xfrm>
            <a:off x="5192715" y="3238935"/>
            <a:ext cx="4057644" cy="1795417"/>
          </a:xfrm>
          <a:prstGeom prst="rect">
            <a:avLst/>
          </a:prstGeom>
        </p:spPr>
      </p:pic>
      <p:sp>
        <p:nvSpPr>
          <p:cNvPr id="4" name="직사각형 3">
            <a:extLst>
              <a:ext uri="{FF2B5EF4-FFF2-40B4-BE49-F238E27FC236}">
                <a16:creationId xmlns:a16="http://schemas.microsoft.com/office/drawing/2014/main" id="{FC695C33-BB42-4FAF-7619-1CA4070F9E4A}"/>
              </a:ext>
            </a:extLst>
          </p:cNvPr>
          <p:cNvSpPr/>
          <p:nvPr/>
        </p:nvSpPr>
        <p:spPr>
          <a:xfrm>
            <a:off x="5217480" y="3298333"/>
            <a:ext cx="1271155" cy="123868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A6D25F50-70DB-E266-B476-E19C893E7691}"/>
              </a:ext>
            </a:extLst>
          </p:cNvPr>
          <p:cNvSpPr/>
          <p:nvPr/>
        </p:nvSpPr>
        <p:spPr>
          <a:xfrm>
            <a:off x="6575481" y="3298333"/>
            <a:ext cx="1271155" cy="123868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9" name="직사각형 18">
            <a:extLst>
              <a:ext uri="{FF2B5EF4-FFF2-40B4-BE49-F238E27FC236}">
                <a16:creationId xmlns:a16="http://schemas.microsoft.com/office/drawing/2014/main" id="{2CB74D17-3B27-ABEE-6768-E55B11260BD0}"/>
              </a:ext>
            </a:extLst>
          </p:cNvPr>
          <p:cNvSpPr/>
          <p:nvPr/>
        </p:nvSpPr>
        <p:spPr>
          <a:xfrm>
            <a:off x="7947210" y="3298333"/>
            <a:ext cx="1271155" cy="123868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56114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75DE8-5457-15D3-E83F-AC6E5EF11714}"/>
            </a:ext>
          </a:extLst>
        </p:cNvPr>
        <p:cNvGrpSpPr/>
        <p:nvPr/>
      </p:nvGrpSpPr>
      <p:grpSpPr>
        <a:xfrm>
          <a:off x="0" y="0"/>
          <a:ext cx="0" cy="0"/>
          <a:chOff x="0" y="0"/>
          <a:chExt cx="0" cy="0"/>
        </a:xfrm>
      </p:grpSpPr>
      <p:sp>
        <p:nvSpPr>
          <p:cNvPr id="7" name="텍스트 개체 틀 6">
            <a:extLst>
              <a:ext uri="{FF2B5EF4-FFF2-40B4-BE49-F238E27FC236}">
                <a16:creationId xmlns:a16="http://schemas.microsoft.com/office/drawing/2014/main" id="{9A8F90CA-2F93-367E-BF37-16F812FE5F69}"/>
              </a:ext>
            </a:extLst>
          </p:cNvPr>
          <p:cNvSpPr>
            <a:spLocks noGrp="1"/>
          </p:cNvSpPr>
          <p:nvPr>
            <p:ph type="body" sz="quarter" idx="19"/>
          </p:nvPr>
        </p:nvSpPr>
        <p:spPr/>
        <p:txBody>
          <a:bodyPr/>
          <a:lstStyle/>
          <a:p>
            <a:r>
              <a:rPr lang="ko-KR" altLang="en-US"/>
              <a:t>중</a:t>
            </a:r>
          </a:p>
        </p:txBody>
      </p:sp>
      <p:sp>
        <p:nvSpPr>
          <p:cNvPr id="16" name="텍스트 개체 틀 9">
            <a:extLst>
              <a:ext uri="{FF2B5EF4-FFF2-40B4-BE49-F238E27FC236}">
                <a16:creationId xmlns:a16="http://schemas.microsoft.com/office/drawing/2014/main" id="{DB53E6E3-0824-0D4D-C8C9-9940541717BA}"/>
              </a:ext>
            </a:extLst>
          </p:cNvPr>
          <p:cNvSpPr>
            <a:spLocks noGrp="1"/>
          </p:cNvSpPr>
          <p:nvPr>
            <p:ph type="body" sz="quarter" idx="11"/>
          </p:nvPr>
        </p:nvSpPr>
        <p:spPr>
          <a:xfrm>
            <a:off x="1265556" y="808726"/>
            <a:ext cx="8224519" cy="194400"/>
          </a:xfrm>
        </p:spPr>
        <p:txBody>
          <a:bodyPr/>
          <a:lstStyle/>
          <a:p>
            <a:r>
              <a:rPr lang="ko-KR" altLang="en-US"/>
              <a:t>인재채용 </a:t>
            </a:r>
            <a:r>
              <a:rPr lang="en-US" altLang="ko-KR"/>
              <a:t>&gt; </a:t>
            </a:r>
            <a:r>
              <a:rPr lang="ko-KR" altLang="en-US"/>
              <a:t>직무소개 </a:t>
            </a:r>
            <a:r>
              <a:rPr lang="en-US" altLang="ko-KR"/>
              <a:t>&gt; </a:t>
            </a:r>
            <a:r>
              <a:rPr lang="ko-KR" altLang="en-US"/>
              <a:t>상세 </a:t>
            </a:r>
          </a:p>
        </p:txBody>
      </p:sp>
      <p:sp>
        <p:nvSpPr>
          <p:cNvPr id="17" name="텍스트 개체 틀 11">
            <a:extLst>
              <a:ext uri="{FF2B5EF4-FFF2-40B4-BE49-F238E27FC236}">
                <a16:creationId xmlns:a16="http://schemas.microsoft.com/office/drawing/2014/main" id="{CE6776A9-1103-7C0A-A009-B83249376204}"/>
              </a:ext>
            </a:extLst>
          </p:cNvPr>
          <p:cNvSpPr>
            <a:spLocks noGrp="1"/>
          </p:cNvSpPr>
          <p:nvPr>
            <p:ph type="body" sz="quarter" idx="15"/>
          </p:nvPr>
        </p:nvSpPr>
        <p:spPr>
          <a:xfrm>
            <a:off x="1265556" y="1003126"/>
            <a:ext cx="8224519" cy="194400"/>
          </a:xfrm>
        </p:spPr>
        <p:txBody>
          <a:bodyPr/>
          <a:lstStyle/>
          <a:p>
            <a:r>
              <a:rPr lang="en-US" altLang="ko-KR"/>
              <a:t>https://www.cjenc.co.kr/kr/career/job-introduction1.asp </a:t>
            </a:r>
            <a:endParaRPr lang="ko-KR" altLang="en-US"/>
          </a:p>
        </p:txBody>
      </p:sp>
      <p:sp>
        <p:nvSpPr>
          <p:cNvPr id="18" name="제목 1">
            <a:extLst>
              <a:ext uri="{FF2B5EF4-FFF2-40B4-BE49-F238E27FC236}">
                <a16:creationId xmlns:a16="http://schemas.microsoft.com/office/drawing/2014/main" id="{DC4A5311-DEFD-5F98-CF79-615BDE812AED}"/>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pic>
        <p:nvPicPr>
          <p:cNvPr id="3" name="그림 2">
            <a:extLst>
              <a:ext uri="{FF2B5EF4-FFF2-40B4-BE49-F238E27FC236}">
                <a16:creationId xmlns:a16="http://schemas.microsoft.com/office/drawing/2014/main" id="{F2D81593-13FF-2329-6BB6-FE8CD331FBCF}"/>
              </a:ext>
            </a:extLst>
          </p:cNvPr>
          <p:cNvPicPr>
            <a:picLocks noChangeAspect="1"/>
          </p:cNvPicPr>
          <p:nvPr/>
        </p:nvPicPr>
        <p:blipFill>
          <a:blip r:embed="rId2"/>
          <a:stretch>
            <a:fillRect/>
          </a:stretch>
        </p:blipFill>
        <p:spPr>
          <a:xfrm>
            <a:off x="5217247" y="2402308"/>
            <a:ext cx="4008581" cy="1346564"/>
          </a:xfrm>
          <a:prstGeom prst="rect">
            <a:avLst/>
          </a:prstGeom>
        </p:spPr>
      </p:pic>
      <p:sp>
        <p:nvSpPr>
          <p:cNvPr id="4" name="직사각형 3">
            <a:extLst>
              <a:ext uri="{FF2B5EF4-FFF2-40B4-BE49-F238E27FC236}">
                <a16:creationId xmlns:a16="http://schemas.microsoft.com/office/drawing/2014/main" id="{171644FD-62ED-D2B0-B949-5BAE81929EDF}"/>
              </a:ext>
            </a:extLst>
          </p:cNvPr>
          <p:cNvSpPr/>
          <p:nvPr/>
        </p:nvSpPr>
        <p:spPr>
          <a:xfrm>
            <a:off x="5678410" y="2742337"/>
            <a:ext cx="459756" cy="1616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pic>
        <p:nvPicPr>
          <p:cNvPr id="19" name="그림 18">
            <a:extLst>
              <a:ext uri="{FF2B5EF4-FFF2-40B4-BE49-F238E27FC236}">
                <a16:creationId xmlns:a16="http://schemas.microsoft.com/office/drawing/2014/main" id="{FC0E6FA3-9259-7342-BEE0-ACA5504EA8FE}"/>
              </a:ext>
            </a:extLst>
          </p:cNvPr>
          <p:cNvPicPr>
            <a:picLocks noChangeAspect="1"/>
          </p:cNvPicPr>
          <p:nvPr/>
        </p:nvPicPr>
        <p:blipFill>
          <a:blip r:embed="rId3"/>
          <a:stretch>
            <a:fillRect/>
          </a:stretch>
        </p:blipFill>
        <p:spPr>
          <a:xfrm>
            <a:off x="5872146" y="4428054"/>
            <a:ext cx="2698782" cy="1555435"/>
          </a:xfrm>
          <a:prstGeom prst="rect">
            <a:avLst/>
          </a:prstGeom>
        </p:spPr>
      </p:pic>
      <p:sp>
        <p:nvSpPr>
          <p:cNvPr id="22" name="텍스트 개체 틀 4">
            <a:extLst>
              <a:ext uri="{FF2B5EF4-FFF2-40B4-BE49-F238E27FC236}">
                <a16:creationId xmlns:a16="http://schemas.microsoft.com/office/drawing/2014/main" id="{75163EAB-4EF7-7A89-5A22-3E2094B32809}"/>
              </a:ext>
            </a:extLst>
          </p:cNvPr>
          <p:cNvSpPr>
            <a:spLocks noGrp="1"/>
          </p:cNvSpPr>
          <p:nvPr>
            <p:ph type="body" sz="quarter" idx="16"/>
          </p:nvPr>
        </p:nvSpPr>
        <p:spPr>
          <a:xfrm>
            <a:off x="1265556" y="1197526"/>
            <a:ext cx="8224519" cy="194400"/>
          </a:xfrm>
        </p:spPr>
        <p:txBody>
          <a:bodyPr/>
          <a:lstStyle/>
          <a:p>
            <a:r>
              <a:rPr lang="en-US" altLang="ko-KR"/>
              <a:t>8. (</a:t>
            </a:r>
            <a:r>
              <a:rPr lang="ko-KR" altLang="en-US"/>
              <a:t>텍스트 콘텐츠의 명도 대비</a:t>
            </a:r>
            <a:r>
              <a:rPr lang="en-US" altLang="ko-KR"/>
              <a:t>) </a:t>
            </a:r>
            <a:r>
              <a:rPr lang="ko-KR" altLang="en-US"/>
              <a:t>텍스트 콘텐츠와 배경 간의 명도 대비는 </a:t>
            </a:r>
            <a:r>
              <a:rPr lang="en-US" altLang="ko-KR"/>
              <a:t>4.5 </a:t>
            </a:r>
            <a:r>
              <a:rPr lang="ko-KR" altLang="en-US"/>
              <a:t>대 </a:t>
            </a:r>
            <a:r>
              <a:rPr lang="en-US" altLang="ko-KR"/>
              <a:t>1 </a:t>
            </a:r>
            <a:r>
              <a:rPr lang="ko-KR" altLang="en-US"/>
              <a:t>이상이어야 한다</a:t>
            </a:r>
            <a:r>
              <a:rPr lang="en-US" altLang="ko-KR"/>
              <a:t>.</a:t>
            </a:r>
            <a:endParaRPr lang="ko-KR" altLang="en-US"/>
          </a:p>
        </p:txBody>
      </p:sp>
      <p:sp>
        <p:nvSpPr>
          <p:cNvPr id="23" name="텍스트 개체 틀 5">
            <a:extLst>
              <a:ext uri="{FF2B5EF4-FFF2-40B4-BE49-F238E27FC236}">
                <a16:creationId xmlns:a16="http://schemas.microsoft.com/office/drawing/2014/main" id="{D6AF2499-BABE-87BF-0AA2-ACE09A638E15}"/>
              </a:ext>
            </a:extLst>
          </p:cNvPr>
          <p:cNvSpPr>
            <a:spLocks noGrp="1"/>
          </p:cNvSpPr>
          <p:nvPr>
            <p:ph type="body" sz="quarter" idx="14"/>
          </p:nvPr>
        </p:nvSpPr>
        <p:spPr>
          <a:xfrm>
            <a:off x="1265556" y="1391926"/>
            <a:ext cx="6567444" cy="331200"/>
          </a:xfrm>
        </p:spPr>
        <p:txBody>
          <a:bodyPr/>
          <a:lstStyle/>
          <a:p>
            <a:r>
              <a:rPr lang="ko-KR" altLang="en-US"/>
              <a:t>텍스트의 크기가 </a:t>
            </a:r>
            <a:r>
              <a:rPr lang="en-US" altLang="ko-KR"/>
              <a:t>18pt </a:t>
            </a:r>
            <a:r>
              <a:rPr lang="ko-KR" altLang="en-US"/>
              <a:t>이상</a:t>
            </a:r>
            <a:r>
              <a:rPr lang="en-US" altLang="ko-KR"/>
              <a:t>, </a:t>
            </a:r>
            <a:r>
              <a:rPr lang="ko-KR" altLang="en-US"/>
              <a:t>또는 굵은 </a:t>
            </a:r>
            <a:r>
              <a:rPr lang="en-US" altLang="ko-KR"/>
              <a:t>14pt </a:t>
            </a:r>
            <a:r>
              <a:rPr lang="ko-KR" altLang="en-US"/>
              <a:t>이상의 텍스트가 </a:t>
            </a:r>
            <a:r>
              <a:rPr lang="en-US" altLang="ko-KR"/>
              <a:t>3:1</a:t>
            </a:r>
            <a:r>
              <a:rPr lang="ko-KR" altLang="en-US"/>
              <a:t>을 만족하지 않은 경우</a:t>
            </a:r>
          </a:p>
        </p:txBody>
      </p:sp>
      <p:sp>
        <p:nvSpPr>
          <p:cNvPr id="24" name="텍스트 개체 틀 19">
            <a:extLst>
              <a:ext uri="{FF2B5EF4-FFF2-40B4-BE49-F238E27FC236}">
                <a16:creationId xmlns:a16="http://schemas.microsoft.com/office/drawing/2014/main" id="{C1DE7AEC-8C65-A76D-7403-C600BF724284}"/>
              </a:ext>
            </a:extLst>
          </p:cNvPr>
          <p:cNvSpPr>
            <a:spLocks noGrp="1"/>
          </p:cNvSpPr>
          <p:nvPr>
            <p:ph type="body" sz="quarter" idx="20"/>
          </p:nvPr>
        </p:nvSpPr>
        <p:spPr>
          <a:xfrm>
            <a:off x="631825" y="2146610"/>
            <a:ext cx="4104000" cy="932032"/>
          </a:xfrm>
        </p:spPr>
        <p:txBody>
          <a:bodyPr/>
          <a:lstStyle/>
          <a:p>
            <a:r>
              <a:rPr lang="ko-KR" altLang="en-US"/>
              <a:t>텍스트</a:t>
            </a:r>
            <a:r>
              <a:rPr lang="en-US" altLang="ko-KR"/>
              <a:t>(#F8971D)</a:t>
            </a:r>
            <a:r>
              <a:rPr lang="ko-KR" altLang="en-US"/>
              <a:t>와 배경</a:t>
            </a:r>
            <a:r>
              <a:rPr lang="en-US" altLang="ko-KR"/>
              <a:t>(#FFFFFF)</a:t>
            </a:r>
            <a:r>
              <a:rPr lang="ko-KR" altLang="en-US"/>
              <a:t> 간 명도대비가 </a:t>
            </a:r>
            <a:r>
              <a:rPr lang="en-US" altLang="ko-KR"/>
              <a:t>2.2:1</a:t>
            </a:r>
            <a:r>
              <a:rPr lang="ko-KR" altLang="en-US"/>
              <a:t>로 최소 명도대비 기준을 충족하지 않음</a:t>
            </a:r>
            <a:endParaRPr lang="en-US" altLang="ko-KR"/>
          </a:p>
          <a:p>
            <a:r>
              <a:rPr lang="ko-KR" altLang="en-US"/>
              <a:t>명도대비 기준을 충족하도록 텍스트 색상을 변경해야 함</a:t>
            </a:r>
            <a:r>
              <a:rPr lang="en-US" altLang="ko-KR"/>
              <a:t> </a:t>
            </a:r>
          </a:p>
          <a:p>
            <a:pPr marL="144000" lvl="2" indent="0">
              <a:buNone/>
            </a:pPr>
            <a:endParaRPr lang="ko-KR" altLang="en-US"/>
          </a:p>
        </p:txBody>
      </p:sp>
    </p:spTree>
    <p:extLst>
      <p:ext uri="{BB962C8B-B14F-4D97-AF65-F5344CB8AC3E}">
        <p14:creationId xmlns:p14="http://schemas.microsoft.com/office/powerpoint/2010/main" val="32120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71B3DE18-F3D7-4015-A398-ECA330CB119A}"/>
              </a:ext>
            </a:extLst>
          </p:cNvPr>
          <p:cNvSpPr>
            <a:spLocks noGrp="1"/>
          </p:cNvSpPr>
          <p:nvPr>
            <p:ph type="title"/>
          </p:nvPr>
        </p:nvSpPr>
        <p:spPr>
          <a:xfrm>
            <a:off x="425010" y="442777"/>
            <a:ext cx="6436800" cy="267446"/>
          </a:xfrm>
        </p:spPr>
        <p:txBody>
          <a:bodyPr/>
          <a:lstStyle/>
          <a:p>
            <a:r>
              <a:rPr lang="en-US" altLang="ko-KR" b="0"/>
              <a:t>3. </a:t>
            </a:r>
            <a:r>
              <a:rPr lang="ko-KR" altLang="en-US" b="0"/>
              <a:t>사용자 진단 </a:t>
            </a:r>
            <a:r>
              <a:rPr lang="en-US" altLang="ko-KR" b="0"/>
              <a:t>- 1)</a:t>
            </a:r>
            <a:r>
              <a:rPr lang="ko-KR" altLang="en-US" b="0"/>
              <a:t>진단 결과표</a:t>
            </a:r>
          </a:p>
        </p:txBody>
      </p:sp>
      <p:graphicFrame>
        <p:nvGraphicFramePr>
          <p:cNvPr id="5" name="표 5">
            <a:extLst>
              <a:ext uri="{FF2B5EF4-FFF2-40B4-BE49-F238E27FC236}">
                <a16:creationId xmlns:a16="http://schemas.microsoft.com/office/drawing/2014/main" id="{68E418C0-D2B8-4FB7-BD11-AAE586D188DE}"/>
              </a:ext>
            </a:extLst>
          </p:cNvPr>
          <p:cNvGraphicFramePr>
            <a:graphicFrameLocks noGrp="1"/>
          </p:cNvGraphicFramePr>
          <p:nvPr>
            <p:extLst>
              <p:ext uri="{D42A27DB-BD31-4B8C-83A1-F6EECF244321}">
                <p14:modId xmlns:p14="http://schemas.microsoft.com/office/powerpoint/2010/main" val="661372427"/>
              </p:ext>
            </p:extLst>
          </p:nvPr>
        </p:nvGraphicFramePr>
        <p:xfrm>
          <a:off x="428400" y="1314661"/>
          <a:ext cx="9061674" cy="1706880"/>
        </p:xfrm>
        <a:graphic>
          <a:graphicData uri="http://schemas.openxmlformats.org/drawingml/2006/table">
            <a:tbl>
              <a:tblPr>
                <a:tableStyleId>{5C22544A-7EE6-4342-B048-85BDC9FD1C3A}</a:tableStyleId>
              </a:tblPr>
              <a:tblGrid>
                <a:gridCol w="479034">
                  <a:extLst>
                    <a:ext uri="{9D8B030D-6E8A-4147-A177-3AD203B41FA5}">
                      <a16:colId xmlns:a16="http://schemas.microsoft.com/office/drawing/2014/main" val="1109163141"/>
                    </a:ext>
                  </a:extLst>
                </a:gridCol>
                <a:gridCol w="5584176">
                  <a:extLst>
                    <a:ext uri="{9D8B030D-6E8A-4147-A177-3AD203B41FA5}">
                      <a16:colId xmlns:a16="http://schemas.microsoft.com/office/drawing/2014/main" val="1181816650"/>
                    </a:ext>
                  </a:extLst>
                </a:gridCol>
                <a:gridCol w="999488">
                  <a:extLst>
                    <a:ext uri="{9D8B030D-6E8A-4147-A177-3AD203B41FA5}">
                      <a16:colId xmlns:a16="http://schemas.microsoft.com/office/drawing/2014/main" val="1715246377"/>
                    </a:ext>
                  </a:extLst>
                </a:gridCol>
                <a:gridCol w="999488">
                  <a:extLst>
                    <a:ext uri="{9D8B030D-6E8A-4147-A177-3AD203B41FA5}">
                      <a16:colId xmlns:a16="http://schemas.microsoft.com/office/drawing/2014/main" val="1198772459"/>
                    </a:ext>
                  </a:extLst>
                </a:gridCol>
                <a:gridCol w="999488">
                  <a:extLst>
                    <a:ext uri="{9D8B030D-6E8A-4147-A177-3AD203B41FA5}">
                      <a16:colId xmlns:a16="http://schemas.microsoft.com/office/drawing/2014/main" val="1178284763"/>
                    </a:ext>
                  </a:extLst>
                </a:gridCol>
              </a:tblGrid>
              <a:tr h="121821">
                <a:tc rowSpan="2">
                  <a:txBody>
                    <a:bodyPr/>
                    <a:lstStyle/>
                    <a:p>
                      <a:pPr algn="ctr" latinLnBrk="1"/>
                      <a:r>
                        <a:rPr lang="ko-KR" altLang="en-US" sz="1000">
                          <a:solidFill>
                            <a:schemeClr val="bg1"/>
                          </a:solidFill>
                        </a:rPr>
                        <a:t>순번</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rowSpan="2">
                  <a:txBody>
                    <a:bodyPr/>
                    <a:lstStyle/>
                    <a:p>
                      <a:pPr algn="ctr" latinLnBrk="1"/>
                      <a:r>
                        <a:rPr lang="ko-KR" altLang="en-US" sz="1000">
                          <a:solidFill>
                            <a:schemeClr val="bg1"/>
                          </a:solidFill>
                        </a:rPr>
                        <a:t>과업 시나리오</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gridSpan="2">
                  <a:txBody>
                    <a:bodyPr/>
                    <a:lstStyle/>
                    <a:p>
                      <a:pPr algn="ctr" latinLnBrk="1"/>
                      <a:r>
                        <a:rPr lang="ko-KR" altLang="en-US" sz="1000">
                          <a:solidFill>
                            <a:schemeClr val="bg1"/>
                          </a:solidFill>
                        </a:rPr>
                        <a:t>진단 도구</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hMerge="1">
                  <a:txBody>
                    <a:bodyPr/>
                    <a:lstStyle/>
                    <a:p>
                      <a:pPr latinLnBrk="1"/>
                      <a:endParaRPr lang="ko-KR" altLang="en-US" sz="10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rowSpan="2">
                  <a:txBody>
                    <a:bodyPr/>
                    <a:lstStyle/>
                    <a:p>
                      <a:pPr algn="ctr" latinLnBrk="1"/>
                      <a:r>
                        <a:rPr lang="ko-KR" altLang="en-US" sz="1000" err="1">
                          <a:solidFill>
                            <a:schemeClr val="bg1"/>
                          </a:solidFill>
                        </a:rPr>
                        <a:t>전맹</a:t>
                      </a:r>
                      <a:endParaRPr lang="ko-KR" altLang="en-US" sz="1000">
                        <a:solidFill>
                          <a:schemeClr val="bg1"/>
                        </a:solidFill>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57308263"/>
                  </a:ext>
                </a:extLst>
              </a:tr>
              <a:tr h="121821">
                <a:tc vMerge="1">
                  <a:txBody>
                    <a:bodyPr/>
                    <a:lstStyle/>
                    <a:p>
                      <a:pPr latinLnBrk="1"/>
                      <a:endParaRPr lang="ko-KR" altLang="en-US" sz="1000"/>
                    </a:p>
                  </a:txBody>
                  <a:tcP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vMerge="1">
                  <a:txBody>
                    <a:bodyPr/>
                    <a:lstStyle/>
                    <a:p>
                      <a:pPr latinLnBrk="1"/>
                      <a:endParaRPr lang="ko-KR" altLang="en-US" sz="10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latinLnBrk="1"/>
                      <a:r>
                        <a:rPr lang="ko-KR" altLang="en-US" sz="1000">
                          <a:solidFill>
                            <a:schemeClr val="bg1"/>
                          </a:solidFill>
                        </a:rPr>
                        <a:t>센스리더</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a:txBody>
                    <a:bodyPr/>
                    <a:lstStyle/>
                    <a:p>
                      <a:pPr algn="ctr" latinLnBrk="1"/>
                      <a:r>
                        <a:rPr lang="ko-KR" altLang="en-US" sz="1000">
                          <a:solidFill>
                            <a:schemeClr val="bg1"/>
                          </a:solidFill>
                        </a:rPr>
                        <a:t>키보드</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tc vMerge="1">
                  <a:txBody>
                    <a:bodyPr/>
                    <a:lstStyle/>
                    <a:p>
                      <a:pPr latinLnBrk="1"/>
                      <a:endParaRPr lang="ko-KR" altLang="en-US" sz="1000"/>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986051038"/>
                  </a:ext>
                </a:extLst>
              </a:tr>
              <a:tr h="121821">
                <a:tc>
                  <a:txBody>
                    <a:bodyPr/>
                    <a:lstStyle/>
                    <a:p>
                      <a:pPr algn="ctr" latinLnBrk="1"/>
                      <a:r>
                        <a:rPr lang="en-US" altLang="ko-KR" sz="1000"/>
                        <a:t>1</a:t>
                      </a:r>
                      <a:endParaRPr lang="ko-KR" altLang="en-US" sz="1000"/>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000"/>
                        <a:t> </a:t>
                      </a:r>
                      <a:r>
                        <a:rPr lang="en-US" altLang="ko-KR" sz="1000"/>
                        <a:t>'</a:t>
                      </a:r>
                      <a:r>
                        <a:rPr lang="ko-KR" altLang="en-US" sz="1000"/>
                        <a:t>메인 </a:t>
                      </a:r>
                      <a:r>
                        <a:rPr lang="en-US" altLang="ko-KR" sz="1000"/>
                        <a:t>&gt; </a:t>
                      </a:r>
                      <a:r>
                        <a:rPr lang="ko-KR" altLang="en-US" sz="1000"/>
                        <a:t>소개 </a:t>
                      </a:r>
                      <a:r>
                        <a:rPr lang="en-US" altLang="ko-KR" sz="1000"/>
                        <a:t>&gt; </a:t>
                      </a:r>
                      <a:r>
                        <a:rPr lang="ko-KR" altLang="en-US" sz="1000"/>
                        <a:t>회사연혁</a:t>
                      </a:r>
                      <a:r>
                        <a:rPr lang="en-US" altLang="ko-KR" sz="1000"/>
                        <a:t>‘</a:t>
                      </a:r>
                      <a:r>
                        <a:rPr lang="ko-KR" altLang="en-US" sz="1000"/>
                        <a:t>으로 이동 후 사업개시일을 확인하세요</a:t>
                      </a:r>
                      <a:r>
                        <a:rPr lang="en-US" altLang="ko-KR" sz="1000"/>
                        <a:t>.</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latin typeface="+mn-ea"/>
                        <a:ea typeface="+mn-ea"/>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07149368"/>
                  </a:ext>
                </a:extLst>
              </a:tr>
              <a:tr h="121821">
                <a:tc>
                  <a:txBody>
                    <a:bodyPr/>
                    <a:lstStyle/>
                    <a:p>
                      <a:pPr algn="ctr" latinLnBrk="1"/>
                      <a:r>
                        <a:rPr lang="en-US" altLang="ko-KR" sz="1000"/>
                        <a:t>2</a:t>
                      </a:r>
                      <a:endParaRPr lang="ko-KR" altLang="en-US" sz="1000"/>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000"/>
                        <a:t>'</a:t>
                      </a:r>
                      <a:r>
                        <a:rPr lang="ko-KR" altLang="en-US" sz="1000"/>
                        <a:t>메인 </a:t>
                      </a:r>
                      <a:r>
                        <a:rPr lang="en-US" altLang="ko-KR" sz="1000"/>
                        <a:t>&gt; </a:t>
                      </a:r>
                      <a:r>
                        <a:rPr lang="ko-KR" altLang="en-US" sz="1000"/>
                        <a:t>사업분야 </a:t>
                      </a:r>
                      <a:r>
                        <a:rPr lang="en-US" altLang="ko-KR" sz="1000"/>
                        <a:t>&gt; </a:t>
                      </a:r>
                      <a:r>
                        <a:rPr lang="ko-KR" altLang="en-US" sz="1000"/>
                        <a:t>환경</a:t>
                      </a:r>
                      <a:r>
                        <a:rPr lang="en-US" altLang="ko-KR" sz="1000"/>
                        <a:t>'</a:t>
                      </a:r>
                      <a:r>
                        <a:rPr lang="ko-KR" altLang="en-US" sz="1000"/>
                        <a:t>으로 이동 후 내용을 확인하세요</a:t>
                      </a:r>
                      <a:r>
                        <a:rPr lang="en-US" altLang="ko-KR" sz="1000"/>
                        <a:t>.</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latin typeface="+mn-ea"/>
                        <a:ea typeface="+mn-ea"/>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58041771"/>
                  </a:ext>
                </a:extLst>
              </a:tr>
              <a:tr h="121821">
                <a:tc>
                  <a:txBody>
                    <a:bodyPr/>
                    <a:lstStyle/>
                    <a:p>
                      <a:pPr algn="ctr" latinLnBrk="1"/>
                      <a:r>
                        <a:rPr lang="en-US" altLang="ko-KR" sz="1000"/>
                        <a:t>3</a:t>
                      </a:r>
                      <a:endParaRPr lang="ko-KR" altLang="en-US" sz="1000"/>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000"/>
                        <a:t>'</a:t>
                      </a:r>
                      <a:r>
                        <a:rPr lang="ko-KR" altLang="en-US" sz="1000"/>
                        <a:t>메인 </a:t>
                      </a:r>
                      <a:r>
                        <a:rPr lang="en-US" altLang="ko-KR" sz="1000"/>
                        <a:t>&gt; </a:t>
                      </a:r>
                      <a:r>
                        <a:rPr lang="ko-KR" altLang="en-US" sz="1000"/>
                        <a:t>지속가능경영 </a:t>
                      </a:r>
                      <a:r>
                        <a:rPr lang="en-US" altLang="ko-KR" sz="1000"/>
                        <a:t>&gt; </a:t>
                      </a:r>
                      <a:r>
                        <a:rPr lang="ko-KR" altLang="en-US" sz="1000"/>
                        <a:t>스마트건설</a:t>
                      </a:r>
                      <a:r>
                        <a:rPr lang="en-US" altLang="ko-KR" sz="1000"/>
                        <a:t>'</a:t>
                      </a:r>
                      <a:r>
                        <a:rPr lang="ko-KR" altLang="en-US" sz="1000"/>
                        <a:t>로 이동 후 </a:t>
                      </a:r>
                      <a:r>
                        <a:rPr lang="en-US" altLang="ko-KR" sz="1000"/>
                        <a:t>BIM</a:t>
                      </a:r>
                      <a:r>
                        <a:rPr lang="ko-KR" altLang="en-US" sz="1000"/>
                        <a:t>에 대한 내용을 확인하세요</a:t>
                      </a:r>
                      <a:r>
                        <a:rPr lang="en-US" altLang="ko-KR" sz="1000"/>
                        <a:t>.</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X</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X</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a:t>X</a:t>
                      </a:r>
                      <a:endParaRPr kumimoji="0" lang="ko-KR" altLang="en-US" sz="1000" b="0" i="0" u="none" strike="noStrike" kern="1200" cap="none" spc="0" normalizeH="0" baseline="0" noProof="0">
                        <a:ln>
                          <a:noFill/>
                        </a:ln>
                        <a:solidFill>
                          <a:srgbClr val="000000"/>
                        </a:solidFill>
                        <a:effectLst/>
                        <a:uLnTx/>
                        <a:uFillTx/>
                        <a:latin typeface="+mn-ea"/>
                        <a:ea typeface="+mn-ea"/>
                        <a:cs typeface="+mn-cs"/>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13867053"/>
                  </a:ext>
                </a:extLst>
              </a:tr>
              <a:tr h="121821">
                <a:tc>
                  <a:txBody>
                    <a:bodyPr/>
                    <a:lstStyle/>
                    <a:p>
                      <a:pPr algn="ctr" latinLnBrk="1"/>
                      <a:r>
                        <a:rPr lang="en-US" altLang="ko-KR" sz="1000"/>
                        <a:t>4</a:t>
                      </a:r>
                      <a:endParaRPr lang="ko-KR" altLang="en-US" sz="1000"/>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000"/>
                        <a:t>'</a:t>
                      </a:r>
                      <a:r>
                        <a:rPr lang="ko-KR" altLang="en-US" sz="1000"/>
                        <a:t>메인 </a:t>
                      </a:r>
                      <a:r>
                        <a:rPr lang="en-US" altLang="ko-KR" sz="1000"/>
                        <a:t>&gt; </a:t>
                      </a:r>
                      <a:r>
                        <a:rPr lang="ko-KR" altLang="en-US" sz="1000"/>
                        <a:t>지속가능경영 </a:t>
                      </a:r>
                      <a:r>
                        <a:rPr lang="en-US" altLang="ko-KR" sz="1000"/>
                        <a:t>&gt; </a:t>
                      </a:r>
                      <a:r>
                        <a:rPr lang="ko-KR" altLang="en-US" sz="1000"/>
                        <a:t>보유인증서</a:t>
                      </a:r>
                      <a:r>
                        <a:rPr lang="en-US" altLang="ko-KR" sz="1000"/>
                        <a:t>'</a:t>
                      </a:r>
                      <a:r>
                        <a:rPr lang="ko-KR" altLang="en-US" sz="1000"/>
                        <a:t>로 이동 후 보유한 인증서 종류를 확인하세요</a:t>
                      </a:r>
                      <a:r>
                        <a:rPr lang="en-US" altLang="ko-KR" sz="1000"/>
                        <a:t>.</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latin typeface="+mn-ea"/>
                        <a:ea typeface="+mn-ea"/>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94521560"/>
                  </a:ext>
                </a:extLst>
              </a:tr>
              <a:tr h="121821">
                <a:tc>
                  <a:txBody>
                    <a:bodyPr/>
                    <a:lstStyle/>
                    <a:p>
                      <a:pPr algn="ctr" latinLnBrk="1"/>
                      <a:r>
                        <a:rPr lang="en-US" altLang="ko-KR" sz="1000"/>
                        <a:t>5</a:t>
                      </a:r>
                      <a:endParaRPr lang="ko-KR" altLang="en-US" sz="1000"/>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000"/>
                        <a:t>'</a:t>
                      </a:r>
                      <a:r>
                        <a:rPr lang="ko-KR" altLang="en-US" sz="1000"/>
                        <a:t>메인 </a:t>
                      </a:r>
                      <a:r>
                        <a:rPr lang="en-US" altLang="ko-KR" sz="1000"/>
                        <a:t>&gt; </a:t>
                      </a:r>
                      <a:r>
                        <a:rPr lang="ko-KR" altLang="en-US" sz="1000"/>
                        <a:t>홍보센터 </a:t>
                      </a:r>
                      <a:r>
                        <a:rPr lang="en-US" altLang="ko-KR" sz="1000"/>
                        <a:t>&gt; </a:t>
                      </a:r>
                      <a:r>
                        <a:rPr lang="ko-KR" altLang="en-US" sz="1000"/>
                        <a:t>경영정보</a:t>
                      </a:r>
                      <a:r>
                        <a:rPr lang="en-US" altLang="ko-KR" sz="1000"/>
                        <a:t>'</a:t>
                      </a:r>
                      <a:r>
                        <a:rPr lang="ko-KR" altLang="en-US" sz="1000"/>
                        <a:t>로 이동 후 시공능력평가 내용을 확인하세요</a:t>
                      </a:r>
                      <a:r>
                        <a:rPr lang="en-US" altLang="ko-KR" sz="1000"/>
                        <a:t>.</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a:t>O</a:t>
                      </a:r>
                      <a:endParaRPr lang="ko-KR" altLang="en-US" sz="1000">
                        <a:latin typeface="+mn-ea"/>
                        <a:ea typeface="+mn-ea"/>
                      </a:endParaRPr>
                    </a:p>
                  </a:txBody>
                  <a:tcPr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19843049"/>
                  </a:ext>
                </a:extLst>
              </a:tr>
            </a:tbl>
          </a:graphicData>
        </a:graphic>
      </p:graphicFrame>
      <p:sp>
        <p:nvSpPr>
          <p:cNvPr id="6" name="TextBox 5">
            <a:extLst>
              <a:ext uri="{FF2B5EF4-FFF2-40B4-BE49-F238E27FC236}">
                <a16:creationId xmlns:a16="http://schemas.microsoft.com/office/drawing/2014/main" id="{7088C49C-51BF-4F0F-8105-9049EA397126}"/>
              </a:ext>
            </a:extLst>
          </p:cNvPr>
          <p:cNvSpPr txBox="1"/>
          <p:nvPr/>
        </p:nvSpPr>
        <p:spPr>
          <a:xfrm>
            <a:off x="6795427" y="1025476"/>
            <a:ext cx="2694648" cy="178832"/>
          </a:xfrm>
          <a:prstGeom prst="rect">
            <a:avLst/>
          </a:prstGeom>
          <a:noFill/>
        </p:spPr>
        <p:txBody>
          <a:bodyPr wrap="none" lIns="0" tIns="0" rIns="0" bIns="0" rtlCol="0">
            <a:spAutoFit/>
          </a:bodyPr>
          <a:lstStyle/>
          <a:p>
            <a:pPr algn="r">
              <a:lnSpc>
                <a:spcPct val="112000"/>
              </a:lnSpc>
              <a:spcAft>
                <a:spcPts val="600"/>
              </a:spcAft>
            </a:pPr>
            <a:r>
              <a:rPr lang="en-US" altLang="ko-KR" sz="1100"/>
              <a:t>O: </a:t>
            </a:r>
            <a:r>
              <a:rPr lang="ko-KR" altLang="en-US" sz="1100"/>
              <a:t>준수</a:t>
            </a:r>
            <a:r>
              <a:rPr lang="en-US" altLang="ko-KR" sz="1100"/>
              <a:t>     X: </a:t>
            </a:r>
            <a:r>
              <a:rPr lang="ko-KR" altLang="en-US" sz="1100" err="1"/>
              <a:t>미준수</a:t>
            </a:r>
            <a:r>
              <a:rPr lang="en-US" altLang="ko-KR" sz="1100"/>
              <a:t>(15</a:t>
            </a:r>
            <a:r>
              <a:rPr lang="ko-KR" altLang="en-US" sz="1100"/>
              <a:t>분 이내 과업 성공 실패</a:t>
            </a:r>
            <a:r>
              <a:rPr lang="en-US" altLang="ko-KR" sz="1100"/>
              <a:t>)</a:t>
            </a:r>
            <a:endParaRPr lang="ko-KR" altLang="en-US" sz="1100"/>
          </a:p>
        </p:txBody>
      </p:sp>
    </p:spTree>
    <p:extLst>
      <p:ext uri="{BB962C8B-B14F-4D97-AF65-F5344CB8AC3E}">
        <p14:creationId xmlns:p14="http://schemas.microsoft.com/office/powerpoint/2010/main" val="646722219"/>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2819B-BEA9-19C5-6A2A-8B7A2E0869B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3A2DAB9-E161-8E62-476D-0D3FB6678782}"/>
              </a:ext>
            </a:extLst>
          </p:cNvPr>
          <p:cNvSpPr>
            <a:spLocks noGrp="1"/>
          </p:cNvSpPr>
          <p:nvPr>
            <p:ph type="title"/>
          </p:nvPr>
        </p:nvSpPr>
        <p:spPr/>
        <p:txBody>
          <a:bodyPr/>
          <a:lstStyle/>
          <a:p>
            <a:r>
              <a:rPr lang="en-US" altLang="ko-KR"/>
              <a:t>3. </a:t>
            </a:r>
            <a:r>
              <a:rPr lang="ko-KR" altLang="en-US"/>
              <a:t>사용자 진단 </a:t>
            </a:r>
            <a:r>
              <a:rPr lang="en-US" altLang="ko-KR"/>
              <a:t>- 2)</a:t>
            </a:r>
            <a:r>
              <a:rPr lang="ko-KR" altLang="en-US"/>
              <a:t>상세 진단 결과</a:t>
            </a:r>
          </a:p>
        </p:txBody>
      </p:sp>
      <p:sp>
        <p:nvSpPr>
          <p:cNvPr id="60" name="텍스트 개체 틀 59">
            <a:extLst>
              <a:ext uri="{FF2B5EF4-FFF2-40B4-BE49-F238E27FC236}">
                <a16:creationId xmlns:a16="http://schemas.microsoft.com/office/drawing/2014/main" id="{45B2DDDE-0040-D164-6125-080671B32FB7}"/>
              </a:ext>
            </a:extLst>
          </p:cNvPr>
          <p:cNvSpPr>
            <a:spLocks noGrp="1"/>
          </p:cNvSpPr>
          <p:nvPr>
            <p:ph type="body" sz="quarter" idx="20"/>
          </p:nvPr>
        </p:nvSpPr>
        <p:spPr>
          <a:xfrm>
            <a:off x="631825" y="2145600"/>
            <a:ext cx="8640000" cy="999230"/>
          </a:xfrm>
        </p:spPr>
        <p:txBody>
          <a:bodyPr/>
          <a:lstStyle/>
          <a:p>
            <a:r>
              <a:rPr lang="ko-KR" altLang="en-US"/>
              <a:t>스크린리더로 헤더</a:t>
            </a:r>
            <a:r>
              <a:rPr lang="en-US" altLang="ko-KR"/>
              <a:t>, </a:t>
            </a:r>
            <a:r>
              <a:rPr lang="ko-KR" altLang="en-US"/>
              <a:t>본문</a:t>
            </a:r>
            <a:r>
              <a:rPr lang="en-US" altLang="ko-KR"/>
              <a:t>, </a:t>
            </a:r>
            <a:r>
              <a:rPr lang="ko-KR" altLang="en-US" err="1"/>
              <a:t>푸터</a:t>
            </a:r>
            <a:r>
              <a:rPr lang="ko-KR" altLang="en-US"/>
              <a:t> 영역과 같은 주요 콘텐츠 섹션 정보를 확인할 수 없어 콘텐츠의 구조를 파악하기 어려움</a:t>
            </a:r>
            <a:endParaRPr lang="en-US" altLang="ko-KR"/>
          </a:p>
          <a:p>
            <a:r>
              <a:rPr lang="ko-KR" altLang="en-US"/>
              <a:t>랜드마크 요소 단위로 이동하는 단축키를 사용하는 스크린리더 사용자가 효율적으로 탐색할 수 있도록 각 섹션을 </a:t>
            </a:r>
            <a:r>
              <a:rPr lang="ko-KR" altLang="en-US" err="1"/>
              <a:t>시맨틱</a:t>
            </a:r>
            <a:r>
              <a:rPr lang="ko-KR" altLang="en-US"/>
              <a:t> 요소로 제공하고 콘텐츠 구획에 제목을 적절히 제공해야 함</a:t>
            </a:r>
            <a:endParaRPr lang="en-US" altLang="ko-KR"/>
          </a:p>
          <a:p>
            <a:r>
              <a:rPr lang="ko-KR" altLang="en-US"/>
              <a:t>모든 페이지 공통 수정 필요</a:t>
            </a:r>
          </a:p>
        </p:txBody>
      </p:sp>
      <p:sp>
        <p:nvSpPr>
          <p:cNvPr id="55" name="텍스트 개체 틀 54">
            <a:extLst>
              <a:ext uri="{FF2B5EF4-FFF2-40B4-BE49-F238E27FC236}">
                <a16:creationId xmlns:a16="http://schemas.microsoft.com/office/drawing/2014/main" id="{55F2CF4E-5B64-840E-545B-34ED230E8245}"/>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FACB8E34-3CAA-33BD-6B05-9833F9CB4076}"/>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D161ECE2-4781-2054-5151-14649F0F36D7}"/>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B66EC26D-0028-B6A6-F79F-28ABA4140688}"/>
              </a:ext>
            </a:extLst>
          </p:cNvPr>
          <p:cNvSpPr>
            <a:spLocks noGrp="1"/>
          </p:cNvSpPr>
          <p:nvPr>
            <p:ph type="body" sz="quarter" idx="14"/>
          </p:nvPr>
        </p:nvSpPr>
        <p:spPr/>
        <p:txBody>
          <a:bodyPr/>
          <a:lstStyle/>
          <a:p>
            <a:r>
              <a:rPr lang="en-US" altLang="ko-KR"/>
              <a:t>-</a:t>
            </a:r>
            <a:endParaRPr lang="ko-KR" altLang="en-US"/>
          </a:p>
        </p:txBody>
      </p:sp>
      <p:sp>
        <p:nvSpPr>
          <p:cNvPr id="3" name="텍스트 개체 틀 2">
            <a:extLst>
              <a:ext uri="{FF2B5EF4-FFF2-40B4-BE49-F238E27FC236}">
                <a16:creationId xmlns:a16="http://schemas.microsoft.com/office/drawing/2014/main" id="{628691CE-E6E6-0BDE-8CFA-B30802B87C1A}"/>
              </a:ext>
            </a:extLst>
          </p:cNvPr>
          <p:cNvSpPr>
            <a:spLocks noGrp="1"/>
          </p:cNvSpPr>
          <p:nvPr>
            <p:ph type="body" sz="quarter" idx="19"/>
          </p:nvPr>
        </p:nvSpPr>
        <p:spPr/>
        <p:txBody>
          <a:bodyPr/>
          <a:lstStyle/>
          <a:p>
            <a:r>
              <a:rPr lang="en-US" altLang="ko-KR"/>
              <a:t>-</a:t>
            </a:r>
            <a:endParaRPr lang="ko-KR" altLang="en-US"/>
          </a:p>
        </p:txBody>
      </p:sp>
      <p:pic>
        <p:nvPicPr>
          <p:cNvPr id="5" name="그림 4">
            <a:extLst>
              <a:ext uri="{FF2B5EF4-FFF2-40B4-BE49-F238E27FC236}">
                <a16:creationId xmlns:a16="http://schemas.microsoft.com/office/drawing/2014/main" id="{4C26FBF3-E12B-FF93-4EC1-B1A486CAC3C7}"/>
              </a:ext>
            </a:extLst>
          </p:cNvPr>
          <p:cNvPicPr>
            <a:picLocks noChangeAspect="1"/>
          </p:cNvPicPr>
          <p:nvPr/>
        </p:nvPicPr>
        <p:blipFill>
          <a:blip r:embed="rId3"/>
          <a:stretch>
            <a:fillRect/>
          </a:stretch>
        </p:blipFill>
        <p:spPr>
          <a:xfrm>
            <a:off x="2851268" y="3591373"/>
            <a:ext cx="4201112" cy="2679555"/>
          </a:xfrm>
          <a:prstGeom prst="rect">
            <a:avLst/>
          </a:prstGeom>
        </p:spPr>
      </p:pic>
      <p:sp>
        <p:nvSpPr>
          <p:cNvPr id="6" name="직사각형 5">
            <a:extLst>
              <a:ext uri="{FF2B5EF4-FFF2-40B4-BE49-F238E27FC236}">
                <a16:creationId xmlns:a16="http://schemas.microsoft.com/office/drawing/2014/main" id="{016741AB-CB50-4113-3AB0-378E40613010}"/>
              </a:ext>
            </a:extLst>
          </p:cNvPr>
          <p:cNvSpPr/>
          <p:nvPr/>
        </p:nvSpPr>
        <p:spPr>
          <a:xfrm>
            <a:off x="3748798" y="3584432"/>
            <a:ext cx="2534171" cy="23252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3235AA1F-A12C-39FD-3D0F-1E2CDAEDE273}"/>
              </a:ext>
            </a:extLst>
          </p:cNvPr>
          <p:cNvCxnSpPr>
            <a:cxnSpLocks/>
            <a:stCxn id="6" idx="0"/>
          </p:cNvCxnSpPr>
          <p:nvPr/>
        </p:nvCxnSpPr>
        <p:spPr>
          <a:xfrm flipH="1" flipV="1">
            <a:off x="5007006" y="3382392"/>
            <a:ext cx="8878" cy="20204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BE9444-3FD8-0C14-CAA7-46A44E38596C}"/>
              </a:ext>
            </a:extLst>
          </p:cNvPr>
          <p:cNvSpPr txBox="1"/>
          <p:nvPr/>
        </p:nvSpPr>
        <p:spPr>
          <a:xfrm>
            <a:off x="4549278" y="3067914"/>
            <a:ext cx="1608436" cy="276999"/>
          </a:xfrm>
          <a:prstGeom prst="rect">
            <a:avLst/>
          </a:prstGeom>
          <a:noFill/>
        </p:spPr>
        <p:txBody>
          <a:bodyPr wrap="square" lIns="0" tIns="0" rIns="0" bIns="0" rtlCol="0">
            <a:spAutoFit/>
          </a:bodyPr>
          <a:lstStyle/>
          <a:p>
            <a:pPr algn="l">
              <a:spcAft>
                <a:spcPts val="400"/>
              </a:spcAft>
            </a:pPr>
            <a:r>
              <a:rPr lang="ko-KR" altLang="en-US" sz="900">
                <a:latin typeface="+mn-ea"/>
              </a:rPr>
              <a:t>상단 </a:t>
            </a:r>
            <a:r>
              <a:rPr lang="ko-KR" altLang="en-US" sz="900" err="1">
                <a:latin typeface="+mn-ea"/>
              </a:rPr>
              <a:t>내비</a:t>
            </a:r>
            <a:r>
              <a:rPr lang="en-US" altLang="ko-KR" sz="900">
                <a:latin typeface="+mn-ea"/>
              </a:rPr>
              <a:t>: &lt;nav&gt; </a:t>
            </a:r>
            <a:r>
              <a:rPr lang="ko-KR" altLang="en-US" sz="900">
                <a:latin typeface="+mn-ea"/>
              </a:rPr>
              <a:t>또는 </a:t>
            </a:r>
            <a:r>
              <a:rPr lang="en-US" altLang="ko-KR" sz="900">
                <a:latin typeface="+mn-ea"/>
              </a:rPr>
              <a:t>role="navigation" </a:t>
            </a:r>
          </a:p>
        </p:txBody>
      </p:sp>
      <p:sp>
        <p:nvSpPr>
          <p:cNvPr id="17" name="직사각형 16">
            <a:extLst>
              <a:ext uri="{FF2B5EF4-FFF2-40B4-BE49-F238E27FC236}">
                <a16:creationId xmlns:a16="http://schemas.microsoft.com/office/drawing/2014/main" id="{0EDA2ED0-D19D-DFC3-65F0-DC8EED9FCC9F}"/>
              </a:ext>
            </a:extLst>
          </p:cNvPr>
          <p:cNvSpPr/>
          <p:nvPr/>
        </p:nvSpPr>
        <p:spPr>
          <a:xfrm>
            <a:off x="2799071" y="3827864"/>
            <a:ext cx="4307871" cy="247438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cxnSp>
        <p:nvCxnSpPr>
          <p:cNvPr id="19" name="직선 화살표 연결선 18">
            <a:extLst>
              <a:ext uri="{FF2B5EF4-FFF2-40B4-BE49-F238E27FC236}">
                <a16:creationId xmlns:a16="http://schemas.microsoft.com/office/drawing/2014/main" id="{DB4E0171-02E2-2766-3486-E29D7D141AD1}"/>
              </a:ext>
            </a:extLst>
          </p:cNvPr>
          <p:cNvCxnSpPr>
            <a:cxnSpLocks/>
          </p:cNvCxnSpPr>
          <p:nvPr/>
        </p:nvCxnSpPr>
        <p:spPr>
          <a:xfrm flipV="1">
            <a:off x="7115172" y="4438157"/>
            <a:ext cx="342719" cy="1366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381278C-F161-017D-80FD-6F5ADF160727}"/>
              </a:ext>
            </a:extLst>
          </p:cNvPr>
          <p:cNvSpPr txBox="1"/>
          <p:nvPr/>
        </p:nvSpPr>
        <p:spPr>
          <a:xfrm>
            <a:off x="7466121" y="4204760"/>
            <a:ext cx="1226613" cy="466794"/>
          </a:xfrm>
          <a:prstGeom prst="rect">
            <a:avLst/>
          </a:prstGeom>
          <a:noFill/>
        </p:spPr>
        <p:txBody>
          <a:bodyPr wrap="square" lIns="0" tIns="0" rIns="0" bIns="0" rtlCol="0">
            <a:spAutoFit/>
          </a:bodyPr>
          <a:lstStyle/>
          <a:p>
            <a:pPr algn="l">
              <a:spcAft>
                <a:spcPts val="400"/>
              </a:spcAft>
            </a:pPr>
            <a:r>
              <a:rPr lang="ko-KR" altLang="en-US" sz="900">
                <a:latin typeface="+mn-ea"/>
              </a:rPr>
              <a:t>본문 영역</a:t>
            </a:r>
            <a:r>
              <a:rPr lang="en-US" altLang="ko-KR" sz="900">
                <a:latin typeface="+mn-ea"/>
              </a:rPr>
              <a:t>:</a:t>
            </a:r>
          </a:p>
          <a:p>
            <a:pPr algn="l">
              <a:spcAft>
                <a:spcPts val="400"/>
              </a:spcAft>
            </a:pPr>
            <a:r>
              <a:rPr lang="en-US" altLang="ko-KR" sz="900">
                <a:latin typeface="+mn-ea"/>
              </a:rPr>
              <a:t>&lt;main&gt; </a:t>
            </a:r>
            <a:r>
              <a:rPr lang="ko-KR" altLang="en-US" sz="900">
                <a:latin typeface="+mn-ea"/>
              </a:rPr>
              <a:t>또는 </a:t>
            </a:r>
            <a:r>
              <a:rPr lang="en-US" altLang="ko-KR" sz="900">
                <a:latin typeface="+mn-ea"/>
              </a:rPr>
              <a:t>role="main" </a:t>
            </a:r>
          </a:p>
        </p:txBody>
      </p:sp>
      <p:sp>
        <p:nvSpPr>
          <p:cNvPr id="21" name="직사각형 20">
            <a:extLst>
              <a:ext uri="{FF2B5EF4-FFF2-40B4-BE49-F238E27FC236}">
                <a16:creationId xmlns:a16="http://schemas.microsoft.com/office/drawing/2014/main" id="{98FAE8B1-C0C0-81E1-D903-0840A1C54A69}"/>
              </a:ext>
            </a:extLst>
          </p:cNvPr>
          <p:cNvSpPr/>
          <p:nvPr/>
        </p:nvSpPr>
        <p:spPr>
          <a:xfrm>
            <a:off x="2851268" y="4892005"/>
            <a:ext cx="4198747" cy="136920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08000" rIns="144000" bIns="108000" rtlCol="0" anchor="t">
            <a:sp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cxnSp>
        <p:nvCxnSpPr>
          <p:cNvPr id="22" name="직선 화살표 연결선 21">
            <a:extLst>
              <a:ext uri="{FF2B5EF4-FFF2-40B4-BE49-F238E27FC236}">
                <a16:creationId xmlns:a16="http://schemas.microsoft.com/office/drawing/2014/main" id="{F019C2B5-E04B-7BD8-CE91-69B762237315}"/>
              </a:ext>
            </a:extLst>
          </p:cNvPr>
          <p:cNvCxnSpPr>
            <a:cxnSpLocks/>
          </p:cNvCxnSpPr>
          <p:nvPr/>
        </p:nvCxnSpPr>
        <p:spPr>
          <a:xfrm flipV="1">
            <a:off x="7016869" y="5298601"/>
            <a:ext cx="342719" cy="1366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87A937-419D-DF03-B86E-B14111CE563E}"/>
              </a:ext>
            </a:extLst>
          </p:cNvPr>
          <p:cNvSpPr txBox="1"/>
          <p:nvPr/>
        </p:nvSpPr>
        <p:spPr>
          <a:xfrm>
            <a:off x="7404285" y="5078865"/>
            <a:ext cx="1226614" cy="466794"/>
          </a:xfrm>
          <a:prstGeom prst="rect">
            <a:avLst/>
          </a:prstGeom>
          <a:noFill/>
        </p:spPr>
        <p:txBody>
          <a:bodyPr wrap="square" lIns="0" tIns="0" rIns="0" bIns="0" rtlCol="0">
            <a:spAutoFit/>
          </a:bodyPr>
          <a:lstStyle/>
          <a:p>
            <a:pPr algn="l">
              <a:spcAft>
                <a:spcPts val="400"/>
              </a:spcAft>
            </a:pPr>
            <a:r>
              <a:rPr lang="ko-KR" altLang="en-US" sz="900">
                <a:latin typeface="+mn-ea"/>
              </a:rPr>
              <a:t>본문 내부 섹션</a:t>
            </a:r>
            <a:r>
              <a:rPr lang="en-US" altLang="ko-KR" sz="900">
                <a:latin typeface="+mn-ea"/>
              </a:rPr>
              <a:t>:</a:t>
            </a:r>
          </a:p>
          <a:p>
            <a:pPr algn="l">
              <a:spcAft>
                <a:spcPts val="400"/>
              </a:spcAft>
            </a:pPr>
            <a:r>
              <a:rPr lang="en-US" altLang="ko-KR" sz="900">
                <a:latin typeface="+mn-ea"/>
              </a:rPr>
              <a:t>&lt;section&gt; </a:t>
            </a:r>
            <a:r>
              <a:rPr lang="ko-KR" altLang="en-US" sz="900">
                <a:latin typeface="+mn-ea"/>
              </a:rPr>
              <a:t>또는 </a:t>
            </a:r>
            <a:r>
              <a:rPr lang="en-US" altLang="ko-KR" sz="900">
                <a:latin typeface="+mn-ea"/>
              </a:rPr>
              <a:t>role="region:</a:t>
            </a:r>
          </a:p>
        </p:txBody>
      </p:sp>
    </p:spTree>
    <p:extLst>
      <p:ext uri="{BB962C8B-B14F-4D97-AF65-F5344CB8AC3E}">
        <p14:creationId xmlns:p14="http://schemas.microsoft.com/office/powerpoint/2010/main" val="42394743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3BDE-4161-2B7E-27CE-793B53EC0B84}"/>
            </a:ext>
          </a:extLst>
        </p:cNvPr>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7095B09E-CCEA-BBE9-7A36-FA8CCA2D0BDB}"/>
              </a:ext>
            </a:extLst>
          </p:cNvPr>
          <p:cNvSpPr>
            <a:spLocks noGrp="1"/>
          </p:cNvSpPr>
          <p:nvPr>
            <p:ph type="body" sz="quarter" idx="14"/>
          </p:nvPr>
        </p:nvSpPr>
        <p:spPr/>
        <p:txBody>
          <a:bodyPr/>
          <a:lstStyle/>
          <a:p>
            <a:r>
              <a:rPr lang="ko-KR" altLang="en-US"/>
              <a:t>콘텐츠 블록에 제목을 적절하게 제공하지 않은 경우</a:t>
            </a:r>
          </a:p>
        </p:txBody>
      </p:sp>
      <p:sp>
        <p:nvSpPr>
          <p:cNvPr id="7" name="텍스트 개체 틀 6">
            <a:extLst>
              <a:ext uri="{FF2B5EF4-FFF2-40B4-BE49-F238E27FC236}">
                <a16:creationId xmlns:a16="http://schemas.microsoft.com/office/drawing/2014/main" id="{CCE73354-6226-967B-A476-661A5F369754}"/>
              </a:ext>
            </a:extLst>
          </p:cNvPr>
          <p:cNvSpPr>
            <a:spLocks noGrp="1"/>
          </p:cNvSpPr>
          <p:nvPr>
            <p:ph type="body" sz="quarter" idx="19"/>
          </p:nvPr>
        </p:nvSpPr>
        <p:spPr/>
        <p:txBody>
          <a:bodyPr/>
          <a:lstStyle/>
          <a:p>
            <a:r>
              <a:rPr lang="ko-KR" altLang="en-US"/>
              <a:t>중</a:t>
            </a:r>
          </a:p>
        </p:txBody>
      </p:sp>
      <p:sp>
        <p:nvSpPr>
          <p:cNvPr id="19" name="텍스트 개체 틀 9">
            <a:extLst>
              <a:ext uri="{FF2B5EF4-FFF2-40B4-BE49-F238E27FC236}">
                <a16:creationId xmlns:a16="http://schemas.microsoft.com/office/drawing/2014/main" id="{2C425EE9-75DF-83D4-7797-B9D1043BA9CD}"/>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20" name="텍스트 개체 틀 11">
            <a:extLst>
              <a:ext uri="{FF2B5EF4-FFF2-40B4-BE49-F238E27FC236}">
                <a16:creationId xmlns:a16="http://schemas.microsoft.com/office/drawing/2014/main" id="{37A4BD7D-A281-EE06-56B3-80C829760D59}"/>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22" name="제목 1">
            <a:extLst>
              <a:ext uri="{FF2B5EF4-FFF2-40B4-BE49-F238E27FC236}">
                <a16:creationId xmlns:a16="http://schemas.microsoft.com/office/drawing/2014/main" id="{A7F0CD93-B54A-1E23-3606-DB077BF4534C}"/>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3" name="텍스트 개체 틀 2">
            <a:extLst>
              <a:ext uri="{FF2B5EF4-FFF2-40B4-BE49-F238E27FC236}">
                <a16:creationId xmlns:a16="http://schemas.microsoft.com/office/drawing/2014/main" id="{FA3A329B-06E6-0D28-D2BD-370880C3A259}"/>
              </a:ext>
            </a:extLst>
          </p:cNvPr>
          <p:cNvSpPr>
            <a:spLocks noGrp="1"/>
          </p:cNvSpPr>
          <p:nvPr>
            <p:ph type="body" sz="quarter" idx="16"/>
          </p:nvPr>
        </p:nvSpPr>
        <p:spPr/>
        <p:txBody>
          <a:bodyPr/>
          <a:lstStyle/>
          <a:p>
            <a:r>
              <a:rPr lang="en-US" altLang="ko-KR"/>
              <a:t>18. (</a:t>
            </a:r>
            <a:r>
              <a:rPr lang="ko-KR" altLang="en-US"/>
              <a:t>제목 제공</a:t>
            </a:r>
            <a:r>
              <a:rPr lang="en-US" altLang="ko-KR"/>
              <a:t>) </a:t>
            </a:r>
            <a:r>
              <a:rPr lang="ko-KR" altLang="en-US"/>
              <a:t>페이지</a:t>
            </a:r>
            <a:r>
              <a:rPr lang="en-US" altLang="ko-KR"/>
              <a:t>, </a:t>
            </a:r>
            <a:r>
              <a:rPr lang="ko-KR" altLang="en-US"/>
              <a:t>프레임</a:t>
            </a:r>
            <a:r>
              <a:rPr lang="en-US" altLang="ko-KR"/>
              <a:t>, </a:t>
            </a:r>
            <a:r>
              <a:rPr lang="ko-KR" altLang="en-US"/>
              <a:t>콘텐츠 블록에는 적절한 제목을 제공해야 한다</a:t>
            </a:r>
            <a:r>
              <a:rPr lang="en-US" altLang="ko-KR"/>
              <a:t>.</a:t>
            </a:r>
            <a:endParaRPr lang="ko-KR" altLang="en-US"/>
          </a:p>
        </p:txBody>
      </p:sp>
      <p:grpSp>
        <p:nvGrpSpPr>
          <p:cNvPr id="34" name="그룹 33">
            <a:extLst>
              <a:ext uri="{FF2B5EF4-FFF2-40B4-BE49-F238E27FC236}">
                <a16:creationId xmlns:a16="http://schemas.microsoft.com/office/drawing/2014/main" id="{1F9E31B2-E2D7-8749-8E7B-593289CE26F2}"/>
              </a:ext>
            </a:extLst>
          </p:cNvPr>
          <p:cNvGrpSpPr/>
          <p:nvPr/>
        </p:nvGrpSpPr>
        <p:grpSpPr>
          <a:xfrm>
            <a:off x="632796" y="2723188"/>
            <a:ext cx="4104304" cy="1234405"/>
            <a:chOff x="633404" y="2845589"/>
            <a:chExt cx="4104304" cy="1234405"/>
          </a:xfrm>
        </p:grpSpPr>
        <p:sp>
          <p:nvSpPr>
            <p:cNvPr id="35" name="TextBox 34">
              <a:extLst>
                <a:ext uri="{FF2B5EF4-FFF2-40B4-BE49-F238E27FC236}">
                  <a16:creationId xmlns:a16="http://schemas.microsoft.com/office/drawing/2014/main" id="{995786BD-F3A8-F98D-023A-B545CCFE4841}"/>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endParaRPr kumimoji="0" lang="ko-KR" altLang="en-US" sz="900" b="1" i="0" u="none" strike="noStrike" kern="0" cap="none" spc="0" normalizeH="0" baseline="0" noProof="0">
                <a:ln>
                  <a:noFill/>
                </a:ln>
                <a:solidFill>
                  <a:srgbClr val="000000"/>
                </a:solidFill>
                <a:effectLst/>
                <a:uLnTx/>
                <a:uFillTx/>
                <a:latin typeface="+mn-ea"/>
              </a:endParaRPr>
            </a:p>
          </p:txBody>
        </p:sp>
        <p:sp>
          <p:nvSpPr>
            <p:cNvPr id="36" name="직사각형 35">
              <a:extLst>
                <a:ext uri="{FF2B5EF4-FFF2-40B4-BE49-F238E27FC236}">
                  <a16:creationId xmlns:a16="http://schemas.microsoft.com/office/drawing/2014/main" id="{C1B6F968-A4CC-3122-D9A4-6A762AD29157}"/>
                </a:ext>
              </a:extLst>
            </p:cNvPr>
            <p:cNvSpPr/>
            <p:nvPr/>
          </p:nvSpPr>
          <p:spPr>
            <a:xfrm>
              <a:off x="633404" y="3056792"/>
              <a:ext cx="4104000" cy="102320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 </a:t>
              </a:r>
              <a:r>
                <a:rPr lang="en-US" altLang="ko-KR" sz="800" kern="0">
                  <a:latin typeface="Consolas" panose="020B0609020204030204" pitchFamily="49" charset="0"/>
                </a:rPr>
                <a:t>class="tit"&gt;</a:t>
              </a:r>
              <a:r>
                <a:rPr lang="ko-KR" altLang="en-US" sz="800" kern="0">
                  <a:latin typeface="Consolas" panose="020B0609020204030204" pitchFamily="49" charset="0"/>
                </a:rPr>
                <a:t>건설</a:t>
              </a: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a:t>
              </a:r>
              <a:r>
                <a:rPr lang="en-US" altLang="ko-KR" sz="800" kern="0">
                  <a:latin typeface="Consolas" panose="020B0609020204030204" pitchFamily="49" charset="0"/>
                </a:rPr>
                <a:t>&gt;</a:t>
              </a:r>
            </a:p>
            <a:p>
              <a:pPr lvl="0" defTabSz="144000">
                <a:lnSpc>
                  <a:spcPct val="110000"/>
                </a:lnSpc>
                <a:defRPr/>
              </a:pP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 </a:t>
              </a:r>
              <a:r>
                <a:rPr lang="en-US" altLang="ko-KR" sz="800" kern="0">
                  <a:latin typeface="Consolas" panose="020B0609020204030204" pitchFamily="49" charset="0"/>
                </a:rPr>
                <a:t>class="tit"&gt;</a:t>
              </a:r>
              <a:r>
                <a:rPr lang="ko-KR" altLang="en-US" sz="800" kern="0">
                  <a:latin typeface="Consolas" panose="020B0609020204030204" pitchFamily="49" charset="0"/>
                </a:rPr>
                <a:t>환경</a:t>
              </a: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a:t>
              </a:r>
              <a:r>
                <a:rPr lang="en-US" altLang="ko-KR" sz="800" kern="0">
                  <a:latin typeface="Consolas" panose="020B0609020204030204" pitchFamily="49" charset="0"/>
                </a:rPr>
                <a:t>&gt;</a:t>
              </a:r>
            </a:p>
            <a:p>
              <a:pPr lvl="0" defTabSz="144000">
                <a:lnSpc>
                  <a:spcPct val="110000"/>
                </a:lnSpc>
                <a:defRPr/>
              </a:pP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 </a:t>
              </a:r>
              <a:r>
                <a:rPr lang="en-US" altLang="ko-KR" sz="800" kern="0">
                  <a:latin typeface="Consolas" panose="020B0609020204030204" pitchFamily="49" charset="0"/>
                </a:rPr>
                <a:t>class="tit"&gt;</a:t>
              </a:r>
              <a:r>
                <a:rPr lang="ko-KR" altLang="en-US" sz="800" kern="0">
                  <a:latin typeface="Consolas" panose="020B0609020204030204" pitchFamily="49" charset="0"/>
                </a:rPr>
                <a:t>부동산</a:t>
              </a: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a:t>
              </a:r>
              <a:r>
                <a:rPr lang="en-US" altLang="ko-KR" sz="800" kern="0">
                  <a:latin typeface="Consolas" panose="020B0609020204030204" pitchFamily="49" charset="0"/>
                </a:rPr>
                <a:t>&gt;</a:t>
              </a:r>
            </a:p>
            <a:p>
              <a:pPr lvl="0" defTabSz="144000">
                <a:lnSpc>
                  <a:spcPct val="110000"/>
                </a:lnSpc>
                <a:defRPr/>
              </a:pPr>
              <a:endParaRPr kumimoji="0" lang="en-US" altLang="ko-KR" sz="800" b="1" i="0" u="none" strike="noStrike" kern="0" cap="none" spc="0" normalizeH="0" baseline="0" noProof="0">
                <a:ln>
                  <a:noFill/>
                </a:ln>
                <a:solidFill>
                  <a:srgbClr val="D83933"/>
                </a:solidFill>
                <a:effectLst/>
                <a:uLnTx/>
                <a:uFillTx/>
                <a:latin typeface="Consolas" panose="020B0609020204030204" pitchFamily="49" charset="0"/>
              </a:endParaRPr>
            </a:p>
            <a:p>
              <a:pPr lvl="0" defTabSz="144000">
                <a:lnSpc>
                  <a:spcPct val="110000"/>
                </a:lnSpc>
                <a:defRPr/>
              </a:pPr>
              <a:r>
                <a:rPr lang="en-US" altLang="ko-KR" sz="800" kern="0">
                  <a:latin typeface="Consolas" panose="020B0609020204030204" pitchFamily="49" charset="0"/>
                </a:rPr>
                <a:t>&lt;</a:t>
              </a:r>
              <a:r>
                <a:rPr lang="en-US" altLang="ko-KR" sz="800" b="1" kern="0">
                  <a:solidFill>
                    <a:srgbClr val="D83933"/>
                  </a:solidFill>
                  <a:latin typeface="Consolas" panose="020B0609020204030204" pitchFamily="49" charset="0"/>
                </a:rPr>
                <a:t>span </a:t>
              </a:r>
              <a:r>
                <a:rPr lang="en-US" altLang="ko-KR" sz="800" kern="0">
                  <a:latin typeface="Consolas" panose="020B0609020204030204" pitchFamily="49" charset="0"/>
                </a:rPr>
                <a:t>class="</a:t>
              </a:r>
              <a:r>
                <a:rPr lang="en-US" altLang="ko-KR" sz="800" kern="0" err="1">
                  <a:latin typeface="Consolas" panose="020B0609020204030204" pitchFamily="49" charset="0"/>
                </a:rPr>
                <a:t>news_tit</a:t>
              </a:r>
              <a:r>
                <a:rPr lang="en-US" altLang="ko-KR" sz="800" kern="0">
                  <a:latin typeface="Consolas" panose="020B0609020204030204" pitchFamily="49" charset="0"/>
                </a:rPr>
                <a:t>"&gt;</a:t>
              </a:r>
              <a:r>
                <a:rPr lang="ko-KR" altLang="en-US" sz="800" kern="0">
                  <a:latin typeface="Consolas" panose="020B0609020204030204" pitchFamily="49" charset="0"/>
                </a:rPr>
                <a:t>회사소식</a:t>
              </a:r>
              <a:r>
                <a:rPr lang="en-US" altLang="ko-KR" sz="800" kern="0">
                  <a:latin typeface="Consolas" panose="020B0609020204030204" pitchFamily="49" charset="0"/>
                </a:rPr>
                <a:t>&lt;a </a:t>
              </a:r>
              <a:r>
                <a:rPr lang="en-US" altLang="ko-KR" sz="800" kern="0" err="1">
                  <a:latin typeface="Consolas" panose="020B0609020204030204" pitchFamily="49" charset="0"/>
                </a:rPr>
                <a:t>href</a:t>
              </a:r>
              <a:r>
                <a:rPr lang="en-US" altLang="ko-KR" sz="800" kern="0">
                  <a:latin typeface="Consolas" panose="020B0609020204030204" pitchFamily="49" charset="0"/>
                </a:rPr>
                <a:t>="/</a:t>
              </a:r>
              <a:r>
                <a:rPr lang="en-US" altLang="ko-KR" sz="800" kern="0" err="1">
                  <a:latin typeface="Consolas" panose="020B0609020204030204" pitchFamily="49" charset="0"/>
                </a:rPr>
                <a:t>kr</a:t>
              </a:r>
              <a:r>
                <a:rPr lang="en-US" altLang="ko-KR" sz="800" kern="0">
                  <a:latin typeface="Consolas" panose="020B0609020204030204" pitchFamily="49" charset="0"/>
                </a:rPr>
                <a:t>/information/report.asp"&gt;MORE&lt;/a&gt;&lt;/</a:t>
              </a:r>
              <a:r>
                <a:rPr lang="en-US" altLang="ko-KR" sz="800" b="1" kern="0">
                  <a:solidFill>
                    <a:srgbClr val="D83933"/>
                  </a:solidFill>
                  <a:latin typeface="Consolas" panose="020B0609020204030204" pitchFamily="49" charset="0"/>
                </a:rPr>
                <a:t>span</a:t>
              </a:r>
              <a:r>
                <a:rPr lang="en-US" altLang="ko-KR" sz="800" kern="0">
                  <a:latin typeface="Consolas" panose="020B0609020204030204" pitchFamily="49" charset="0"/>
                </a:rPr>
                <a:t>&gt;</a:t>
              </a:r>
              <a:endParaRPr lang="ko-KR" altLang="en-US" sz="800" kern="0">
                <a:latin typeface="Consolas" panose="020B0609020204030204" pitchFamily="49" charset="0"/>
              </a:endParaRPr>
            </a:p>
          </p:txBody>
        </p:sp>
      </p:grpSp>
      <p:grpSp>
        <p:nvGrpSpPr>
          <p:cNvPr id="37" name="그룹 36">
            <a:extLst>
              <a:ext uri="{FF2B5EF4-FFF2-40B4-BE49-F238E27FC236}">
                <a16:creationId xmlns:a16="http://schemas.microsoft.com/office/drawing/2014/main" id="{87F55523-9A6D-3B70-6EE4-0B9D0D961B65}"/>
              </a:ext>
            </a:extLst>
          </p:cNvPr>
          <p:cNvGrpSpPr/>
          <p:nvPr/>
        </p:nvGrpSpPr>
        <p:grpSpPr>
          <a:xfrm>
            <a:off x="633100" y="4194337"/>
            <a:ext cx="4104304" cy="1369826"/>
            <a:chOff x="631825" y="4319397"/>
            <a:chExt cx="4104304" cy="1369826"/>
          </a:xfrm>
        </p:grpSpPr>
        <p:sp>
          <p:nvSpPr>
            <p:cNvPr id="38" name="TextBox 37">
              <a:extLst>
                <a:ext uri="{FF2B5EF4-FFF2-40B4-BE49-F238E27FC236}">
                  <a16:creationId xmlns:a16="http://schemas.microsoft.com/office/drawing/2014/main" id="{9EC24C82-31B7-C098-4B41-D47A5AEDCB48}"/>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39" name="직사각형 38">
              <a:extLst>
                <a:ext uri="{FF2B5EF4-FFF2-40B4-BE49-F238E27FC236}">
                  <a16:creationId xmlns:a16="http://schemas.microsoft.com/office/drawing/2014/main" id="{B6FB9605-BD3A-013F-A176-E6AC8172CE54}"/>
                </a:ext>
              </a:extLst>
            </p:cNvPr>
            <p:cNvSpPr/>
            <p:nvPr/>
          </p:nvSpPr>
          <p:spPr>
            <a:xfrm>
              <a:off x="631825" y="4530600"/>
              <a:ext cx="4104000" cy="1158623"/>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class="tit"&gt;</a:t>
              </a:r>
              <a:r>
                <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건설</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&gt;</a:t>
              </a:r>
            </a:p>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class="tit"&gt;</a:t>
              </a:r>
              <a:r>
                <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환경</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&gt;</a:t>
              </a:r>
            </a:p>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class="tit"&gt;</a:t>
              </a:r>
              <a:r>
                <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부동산</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lang="en-US" altLang="ko-KR" sz="800" b="1" kern="0">
                  <a:solidFill>
                    <a:schemeClr val="accent1"/>
                  </a:solidFill>
                  <a:latin typeface="Consolas" panose="020B0609020204030204" pitchFamily="49" charset="0"/>
                </a:rPr>
                <a:t>h3</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&gt;</a:t>
              </a:r>
            </a:p>
            <a:p>
              <a:pPr lvl="0" defTabSz="144000">
                <a:lnSpc>
                  <a:spcPct val="110000"/>
                </a:lnSpc>
                <a:defRPr/>
              </a:pP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ndParaRPr>
            </a:p>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t>
              </a:r>
              <a:r>
                <a:rPr kumimoji="0" lang="en-US" altLang="ko-KR" sz="800" b="1" i="0" u="none" strike="noStrike" kern="0" cap="none" spc="0" normalizeH="0" baseline="0" noProof="0">
                  <a:ln>
                    <a:noFill/>
                  </a:ln>
                  <a:solidFill>
                    <a:schemeClr val="accent1"/>
                  </a:solidFill>
                  <a:effectLst/>
                  <a:uLnTx/>
                  <a:uFillTx/>
                  <a:latin typeface="Consolas" panose="020B0609020204030204" pitchFamily="49" charset="0"/>
                </a:rPr>
                <a:t>h</a:t>
              </a:r>
              <a:r>
                <a:rPr lang="en-US" altLang="ko-KR" sz="800" b="1" kern="0">
                  <a:solidFill>
                    <a:schemeClr val="accent1"/>
                  </a:solidFill>
                  <a:latin typeface="Consolas" panose="020B0609020204030204" pitchFamily="49" charset="0"/>
                </a:rPr>
                <a:t>2</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a:t>
              </a:r>
              <a:r>
                <a:rPr kumimoji="0" lang="en-US" altLang="ko-KR" sz="800" b="0" i="0" u="none" strike="noStrike" kern="0" cap="none" spc="0" normalizeH="0" baseline="0" noProof="0" err="1">
                  <a:ln>
                    <a:noFill/>
                  </a:ln>
                  <a:solidFill>
                    <a:srgbClr val="000000">
                      <a:lumMod val="95000"/>
                      <a:lumOff val="5000"/>
                    </a:srgbClr>
                  </a:solidFill>
                  <a:effectLst/>
                  <a:uLnTx/>
                  <a:uFillTx/>
                  <a:latin typeface="Consolas" panose="020B0609020204030204" pitchFamily="49" charset="0"/>
                </a:rPr>
                <a:t>news_tit</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"&gt;</a:t>
              </a:r>
              <a:r>
                <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회사소식</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 </a:t>
              </a:r>
              <a:r>
                <a:rPr kumimoji="0" lang="en-US" altLang="ko-KR" sz="800" b="0" i="0" u="none" strike="noStrike" kern="0" cap="none" spc="0" normalizeH="0" baseline="0" noProof="0" err="1">
                  <a:ln>
                    <a:noFill/>
                  </a:ln>
                  <a:solidFill>
                    <a:srgbClr val="000000">
                      <a:lumMod val="95000"/>
                      <a:lumOff val="5000"/>
                    </a:srgbClr>
                  </a:solidFill>
                  <a:effectLst/>
                  <a:uLnTx/>
                  <a:uFillTx/>
                  <a:latin typeface="Consolas" panose="020B0609020204030204" pitchFamily="49" charset="0"/>
                </a:rPr>
                <a:t>href</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a:t>
              </a:r>
              <a:r>
                <a:rPr kumimoji="0" lang="en-US" altLang="ko-KR" sz="800" b="0" i="0" u="none" strike="noStrike" kern="0" cap="none" spc="0" normalizeH="0" baseline="0" noProof="0" err="1">
                  <a:ln>
                    <a:noFill/>
                  </a:ln>
                  <a:solidFill>
                    <a:srgbClr val="000000">
                      <a:lumMod val="95000"/>
                      <a:lumOff val="5000"/>
                    </a:srgbClr>
                  </a:solidFill>
                  <a:effectLst/>
                  <a:uLnTx/>
                  <a:uFillTx/>
                  <a:latin typeface="Consolas" panose="020B0609020204030204" pitchFamily="49" charset="0"/>
                </a:rPr>
                <a:t>kr</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/information/report.asp"&gt;MORE&lt;/a&gt;&lt;/</a:t>
              </a:r>
              <a:r>
                <a:rPr lang="en-US" altLang="ko-KR" sz="800" b="1" kern="0">
                  <a:solidFill>
                    <a:schemeClr val="accent1"/>
                  </a:solidFill>
                  <a:latin typeface="Consolas" panose="020B0609020204030204" pitchFamily="49" charset="0"/>
                </a:rPr>
                <a:t>h2</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&gt;</a:t>
              </a:r>
            </a:p>
            <a:p>
              <a:pPr lvl="0" defTabSz="144000">
                <a:lnSpc>
                  <a:spcPct val="110000"/>
                </a:lnSpc>
                <a:defRPr/>
              </a:pP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ndParaRPr>
            </a:p>
          </p:txBody>
        </p:sp>
      </p:grpSp>
      <p:sp>
        <p:nvSpPr>
          <p:cNvPr id="50" name="텍스트 개체 틀 6">
            <a:extLst>
              <a:ext uri="{FF2B5EF4-FFF2-40B4-BE49-F238E27FC236}">
                <a16:creationId xmlns:a16="http://schemas.microsoft.com/office/drawing/2014/main" id="{ABFDBF6D-5661-0A3D-328A-9D5FB8FF6F31}"/>
              </a:ext>
            </a:extLst>
          </p:cNvPr>
          <p:cNvSpPr txBox="1">
            <a:spLocks/>
          </p:cNvSpPr>
          <p:nvPr/>
        </p:nvSpPr>
        <p:spPr>
          <a:xfrm>
            <a:off x="631825" y="2133600"/>
            <a:ext cx="4105275" cy="796317"/>
          </a:xfrm>
          <a:prstGeom prst="rect">
            <a:avLst/>
          </a:prstGeom>
          <a:noFill/>
        </p:spPr>
        <p:txBody>
          <a:bodyPr wrap="square" lIns="0" tIns="0" rIns="0" bIns="432000" rtlCol="0">
            <a:spAutoFit/>
          </a:bodyPr>
          <a:lstStyle>
            <a:lvl1pPr marL="228600" indent="-228600" algn="l" defTabSz="914400" rtl="0" eaLnBrk="1" latinLnBrk="0" hangingPunct="1">
              <a:lnSpc>
                <a:spcPct val="120000"/>
              </a:lnSpc>
              <a:spcBef>
                <a:spcPts val="400"/>
              </a:spcBef>
              <a:buFont typeface="Arial" panose="020B0604020202020204" pitchFamily="34" charset="0"/>
              <a:buChar char="•"/>
              <a:defRPr lang="ko-KR" altLang="en-US" sz="1000" kern="1200" smtClean="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ko-KR" altLang="en-US"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a:t>콘텐츠 구획에는 </a:t>
            </a:r>
            <a:r>
              <a:rPr lang="en-US" altLang="ko-KR"/>
              <a:t>&lt;h1&gt;~&lt;h6&gt; </a:t>
            </a:r>
            <a:r>
              <a:rPr lang="ko-KR" altLang="en-US"/>
              <a:t>태그를 사용하여 스크린 리더 사용자가 콘텐츠의 구조 파악과 탐색을 수행할 수 있도록 해야 함</a:t>
            </a:r>
            <a:endParaRPr lang="en-US" altLang="ko-KR"/>
          </a:p>
        </p:txBody>
      </p:sp>
      <p:pic>
        <p:nvPicPr>
          <p:cNvPr id="2" name="그림 1">
            <a:extLst>
              <a:ext uri="{FF2B5EF4-FFF2-40B4-BE49-F238E27FC236}">
                <a16:creationId xmlns:a16="http://schemas.microsoft.com/office/drawing/2014/main" id="{03C13FF7-A03B-A6DD-979D-72C7DB0B6C8B}"/>
              </a:ext>
            </a:extLst>
          </p:cNvPr>
          <p:cNvPicPr>
            <a:picLocks noChangeAspect="1"/>
          </p:cNvPicPr>
          <p:nvPr/>
        </p:nvPicPr>
        <p:blipFill>
          <a:blip r:embed="rId3"/>
          <a:stretch>
            <a:fillRect/>
          </a:stretch>
        </p:blipFill>
        <p:spPr>
          <a:xfrm>
            <a:off x="5130824" y="3233312"/>
            <a:ext cx="4201112" cy="725674"/>
          </a:xfrm>
          <a:prstGeom prst="rect">
            <a:avLst/>
          </a:prstGeom>
        </p:spPr>
      </p:pic>
      <p:pic>
        <p:nvPicPr>
          <p:cNvPr id="4" name="그림 3">
            <a:extLst>
              <a:ext uri="{FF2B5EF4-FFF2-40B4-BE49-F238E27FC236}">
                <a16:creationId xmlns:a16="http://schemas.microsoft.com/office/drawing/2014/main" id="{2598A976-2A86-9E00-7A61-756D3C9867CC}"/>
              </a:ext>
            </a:extLst>
          </p:cNvPr>
          <p:cNvPicPr>
            <a:picLocks noChangeAspect="1"/>
          </p:cNvPicPr>
          <p:nvPr/>
        </p:nvPicPr>
        <p:blipFill>
          <a:blip r:embed="rId4"/>
          <a:stretch>
            <a:fillRect/>
          </a:stretch>
        </p:blipFill>
        <p:spPr>
          <a:xfrm>
            <a:off x="5113867" y="4404316"/>
            <a:ext cx="4201112" cy="920395"/>
          </a:xfrm>
          <a:prstGeom prst="rect">
            <a:avLst/>
          </a:prstGeom>
        </p:spPr>
      </p:pic>
      <p:sp>
        <p:nvSpPr>
          <p:cNvPr id="5" name="직사각형 4">
            <a:extLst>
              <a:ext uri="{FF2B5EF4-FFF2-40B4-BE49-F238E27FC236}">
                <a16:creationId xmlns:a16="http://schemas.microsoft.com/office/drawing/2014/main" id="{EF946919-4DD6-F1BD-7C24-88FE58716E25}"/>
              </a:ext>
            </a:extLst>
          </p:cNvPr>
          <p:cNvSpPr/>
          <p:nvPr/>
        </p:nvSpPr>
        <p:spPr>
          <a:xfrm>
            <a:off x="5102535" y="320472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AEECE5EF-4A29-32CB-4C34-94B2E445CB08}"/>
              </a:ext>
            </a:extLst>
          </p:cNvPr>
          <p:cNvSpPr/>
          <p:nvPr/>
        </p:nvSpPr>
        <p:spPr>
          <a:xfrm>
            <a:off x="6496995" y="319710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9" name="직사각형 8">
            <a:extLst>
              <a:ext uri="{FF2B5EF4-FFF2-40B4-BE49-F238E27FC236}">
                <a16:creationId xmlns:a16="http://schemas.microsoft.com/office/drawing/2014/main" id="{4957BD2E-EB00-B920-C30E-5C1075713FE2}"/>
              </a:ext>
            </a:extLst>
          </p:cNvPr>
          <p:cNvSpPr/>
          <p:nvPr/>
        </p:nvSpPr>
        <p:spPr>
          <a:xfrm>
            <a:off x="7960035" y="321234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0" name="직사각형 9">
            <a:extLst>
              <a:ext uri="{FF2B5EF4-FFF2-40B4-BE49-F238E27FC236}">
                <a16:creationId xmlns:a16="http://schemas.microsoft.com/office/drawing/2014/main" id="{A9BDBA2A-AB7B-01AC-7EC4-4EBC0D2A94D3}"/>
              </a:ext>
            </a:extLst>
          </p:cNvPr>
          <p:cNvSpPr/>
          <p:nvPr/>
        </p:nvSpPr>
        <p:spPr>
          <a:xfrm>
            <a:off x="5119495" y="4385825"/>
            <a:ext cx="353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726682150"/>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7ADC4-99B3-07C1-FBC1-86AB21ED030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4C4490F-D3B5-A668-CE2E-08E17C3C8842}"/>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8A340DE7-70A0-4ED4-2CFA-332BB5DEFECC}"/>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E3758888-7A6B-C42A-4EB2-1E2142110A27}"/>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E08BCAD8-529E-13CD-DAB6-28FBCCD21F10}"/>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A35FE033-C1B7-5EE1-B26F-764E77103897}"/>
              </a:ext>
            </a:extLst>
          </p:cNvPr>
          <p:cNvSpPr>
            <a:spLocks noGrp="1"/>
          </p:cNvSpPr>
          <p:nvPr>
            <p:ph type="body" sz="quarter" idx="14"/>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F46E66E9-53DE-9F88-BA3D-04455C4DCEDB}"/>
              </a:ext>
            </a:extLst>
          </p:cNvPr>
          <p:cNvSpPr>
            <a:spLocks noGrp="1"/>
          </p:cNvSpPr>
          <p:nvPr>
            <p:ph type="body" sz="quarter" idx="20"/>
          </p:nvPr>
        </p:nvSpPr>
        <p:spPr>
          <a:xfrm>
            <a:off x="631825" y="2146610"/>
            <a:ext cx="4104000" cy="896638"/>
          </a:xfrm>
        </p:spPr>
        <p:txBody>
          <a:bodyPr/>
          <a:lstStyle/>
          <a:p>
            <a:r>
              <a:rPr lang="ko-KR" altLang="en-US"/>
              <a:t>제공된 링크 텍스트가 </a:t>
            </a:r>
            <a:r>
              <a:rPr lang="en-US" altLang="ko-KR"/>
              <a:t>‘CJ</a:t>
            </a:r>
            <a:r>
              <a:rPr lang="ko-KR" altLang="en-US"/>
              <a:t>건설 링크</a:t>
            </a:r>
            <a:r>
              <a:rPr lang="en-US" altLang="ko-KR"/>
              <a:t>’</a:t>
            </a:r>
            <a:r>
              <a:rPr lang="ko-KR" altLang="en-US"/>
              <a:t>로 출력되어 실제 정보와 달라 스크린 리더 사용자는 잘못된 정보를 전달받게 됨</a:t>
            </a:r>
          </a:p>
          <a:p>
            <a:r>
              <a:rPr lang="ko-KR" altLang="en-US"/>
              <a:t>링크 텍스트 정보를 시각 정보와 동일하게 제공하여 스크린 리더 사용자가 원활하게 콘텐츠를 이용할 수 있게 수정해야 함</a:t>
            </a:r>
          </a:p>
        </p:txBody>
      </p:sp>
      <p:pic>
        <p:nvPicPr>
          <p:cNvPr id="4" name="그림 3">
            <a:extLst>
              <a:ext uri="{FF2B5EF4-FFF2-40B4-BE49-F238E27FC236}">
                <a16:creationId xmlns:a16="http://schemas.microsoft.com/office/drawing/2014/main" id="{603B1A04-91C3-6063-2CEE-3B5F0AA8B032}"/>
              </a:ext>
            </a:extLst>
          </p:cNvPr>
          <p:cNvPicPr>
            <a:picLocks noChangeAspect="1"/>
          </p:cNvPicPr>
          <p:nvPr/>
        </p:nvPicPr>
        <p:blipFill>
          <a:blip r:embed="rId2"/>
          <a:stretch>
            <a:fillRect/>
          </a:stretch>
        </p:blipFill>
        <p:spPr>
          <a:xfrm>
            <a:off x="5980050" y="3789824"/>
            <a:ext cx="2514951" cy="733527"/>
          </a:xfrm>
          <a:prstGeom prst="rect">
            <a:avLst/>
          </a:prstGeom>
        </p:spPr>
      </p:pic>
      <p:sp>
        <p:nvSpPr>
          <p:cNvPr id="3" name="직사각형 2">
            <a:extLst>
              <a:ext uri="{FF2B5EF4-FFF2-40B4-BE49-F238E27FC236}">
                <a16:creationId xmlns:a16="http://schemas.microsoft.com/office/drawing/2014/main" id="{FA397090-CCE6-91BC-9E74-D8FE94501EB1}"/>
              </a:ext>
            </a:extLst>
          </p:cNvPr>
          <p:cNvSpPr/>
          <p:nvPr/>
        </p:nvSpPr>
        <p:spPr>
          <a:xfrm>
            <a:off x="6182217" y="3822759"/>
            <a:ext cx="2164186" cy="52840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6" name="텍스트 개체 틀 5">
            <a:extLst>
              <a:ext uri="{FF2B5EF4-FFF2-40B4-BE49-F238E27FC236}">
                <a16:creationId xmlns:a16="http://schemas.microsoft.com/office/drawing/2014/main" id="{B75AF179-6240-83F7-BA40-BF49B362DD9E}"/>
              </a:ext>
            </a:extLst>
          </p:cNvPr>
          <p:cNvSpPr>
            <a:spLocks noGrp="1"/>
          </p:cNvSpPr>
          <p:nvPr>
            <p:ph type="body" sz="quarter" idx="19"/>
          </p:nvPr>
        </p:nvSpPr>
        <p:spPr/>
        <p:txBody>
          <a:bodyPr/>
          <a:lstStyle/>
          <a:p>
            <a:r>
              <a:rPr lang="en-US" altLang="ko-KR"/>
              <a:t>-</a:t>
            </a:r>
            <a:endParaRPr lang="ko-KR" altLang="en-US"/>
          </a:p>
        </p:txBody>
      </p:sp>
    </p:spTree>
    <p:extLst>
      <p:ext uri="{BB962C8B-B14F-4D97-AF65-F5344CB8AC3E}">
        <p14:creationId xmlns:p14="http://schemas.microsoft.com/office/powerpoint/2010/main" val="2056607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77540-837E-95FD-6684-AD1CCE89E7A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8442996-1550-CE3F-2A34-08FD0F0EF546}"/>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E58FBB9A-0697-0425-D4AC-1CF63085AC41}"/>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5CA5A8AB-D111-64D5-80FB-78C6EF0A5FDA}"/>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35649276-1BD1-205E-EB7C-26C434BE15A1}"/>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A7D661BC-03B0-8A4B-6AB6-B6A3BCF4F82F}"/>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DD6D5E81-B024-1BF3-7889-270FA6C636A8}"/>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6D443F86-4FBA-8AA4-51E4-6406CAAE56F9}"/>
              </a:ext>
            </a:extLst>
          </p:cNvPr>
          <p:cNvSpPr>
            <a:spLocks noGrp="1"/>
          </p:cNvSpPr>
          <p:nvPr>
            <p:ph type="body" sz="quarter" idx="20"/>
          </p:nvPr>
        </p:nvSpPr>
        <p:spPr>
          <a:xfrm>
            <a:off x="631825" y="2146610"/>
            <a:ext cx="4104000" cy="896638"/>
          </a:xfrm>
        </p:spPr>
        <p:txBody>
          <a:bodyPr/>
          <a:lstStyle/>
          <a:p>
            <a:r>
              <a:rPr lang="ko-KR" altLang="en-US"/>
              <a:t>스크린 리더 사용자는 해당 요소의 제공된 링크 텍스트의 </a:t>
            </a:r>
            <a:r>
              <a:rPr lang="en-US" altLang="ko-KR"/>
              <a:t>‘KOR </a:t>
            </a:r>
            <a:r>
              <a:rPr lang="ko-KR" altLang="en-US"/>
              <a:t>링크</a:t>
            </a:r>
            <a:r>
              <a:rPr lang="en-US" altLang="ko-KR"/>
              <a:t>’</a:t>
            </a:r>
            <a:r>
              <a:rPr lang="ko-KR" altLang="en-US"/>
              <a:t>로만 출력되어 링크의 기능과 목적을 이해하기 어려움</a:t>
            </a:r>
          </a:p>
          <a:p>
            <a:r>
              <a:rPr lang="ko-KR" altLang="en-US"/>
              <a:t>링크 텍스트를 충분히 제공하여 콘텐츠 요소의 기능</a:t>
            </a:r>
            <a:r>
              <a:rPr lang="en-US" altLang="ko-KR"/>
              <a:t>, </a:t>
            </a:r>
            <a:r>
              <a:rPr lang="ko-KR" altLang="en-US"/>
              <a:t>목적을 확인하여 텍스트를 적절한 방식으로 제공해야 함</a:t>
            </a:r>
          </a:p>
        </p:txBody>
      </p:sp>
      <p:pic>
        <p:nvPicPr>
          <p:cNvPr id="5" name="그림 4">
            <a:extLst>
              <a:ext uri="{FF2B5EF4-FFF2-40B4-BE49-F238E27FC236}">
                <a16:creationId xmlns:a16="http://schemas.microsoft.com/office/drawing/2014/main" id="{9014F969-925D-5765-F83C-0E8BAF469624}"/>
              </a:ext>
            </a:extLst>
          </p:cNvPr>
          <p:cNvPicPr>
            <a:picLocks noChangeAspect="1"/>
          </p:cNvPicPr>
          <p:nvPr/>
        </p:nvPicPr>
        <p:blipFill>
          <a:blip r:embed="rId2"/>
          <a:stretch>
            <a:fillRect/>
          </a:stretch>
        </p:blipFill>
        <p:spPr>
          <a:xfrm>
            <a:off x="6557834" y="4150585"/>
            <a:ext cx="1295581" cy="619211"/>
          </a:xfrm>
          <a:prstGeom prst="rect">
            <a:avLst/>
          </a:prstGeom>
        </p:spPr>
      </p:pic>
      <p:sp>
        <p:nvSpPr>
          <p:cNvPr id="3" name="직사각형 2">
            <a:extLst>
              <a:ext uri="{FF2B5EF4-FFF2-40B4-BE49-F238E27FC236}">
                <a16:creationId xmlns:a16="http://schemas.microsoft.com/office/drawing/2014/main" id="{E7D23624-7560-6527-995A-5B81D4DF428E}"/>
              </a:ext>
            </a:extLst>
          </p:cNvPr>
          <p:cNvSpPr/>
          <p:nvPr/>
        </p:nvSpPr>
        <p:spPr>
          <a:xfrm>
            <a:off x="6971534" y="4162025"/>
            <a:ext cx="689575" cy="48036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726355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5CB52-7747-BA0D-B4BA-52DC8600CB9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05120AD-3881-1922-FD6F-CB800D1E62FC}"/>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3292008C-1CED-A2C8-6922-851B9EC55988}"/>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97DC42A9-6C5C-C9F3-629D-393651BA95E1}"/>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1ABED1B5-8FBD-5F89-B6F8-280EC163AB6C}"/>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00C06007-4734-2186-7614-2E9897CF7493}"/>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99CDD2A6-5327-B9A5-2A1C-E07D5EDE6083}"/>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0664CA0E-4B95-F71A-7D42-E81C36D4A3FC}"/>
              </a:ext>
            </a:extLst>
          </p:cNvPr>
          <p:cNvSpPr>
            <a:spLocks noGrp="1"/>
          </p:cNvSpPr>
          <p:nvPr>
            <p:ph type="body" sz="quarter" idx="20"/>
          </p:nvPr>
        </p:nvSpPr>
        <p:spPr>
          <a:xfrm>
            <a:off x="631825" y="2146610"/>
            <a:ext cx="4104000" cy="1059759"/>
          </a:xfrm>
        </p:spPr>
        <p:txBody>
          <a:bodyPr/>
          <a:lstStyle/>
          <a:p>
            <a:r>
              <a:rPr lang="ko-KR" altLang="en-US"/>
              <a:t>사용자와의 상호작용을 통해 작동하는 요소의 상태정보를 시각적으로만 제공하여 스크린 리더 사용자의 서비스 이용이 어렵고 </a:t>
            </a:r>
            <a:r>
              <a:rPr lang="ko-KR" altLang="en-US" err="1"/>
              <a:t>저시력</a:t>
            </a:r>
            <a:r>
              <a:rPr lang="ko-KR" altLang="en-US"/>
              <a:t> 사용자나 색맹 사용자도 원활한 서비스 이용에 불편함을 느낄 수 있음</a:t>
            </a:r>
          </a:p>
          <a:p>
            <a:r>
              <a:rPr lang="ko-KR" altLang="en-US"/>
              <a:t>사용자의 선택에 따라 변경되는 요소의 상태정보를 다양한 방법으로 제공하여 보조기술 사용자도 원활히 콘텐츠를 이용할 수 있도록 해야 함</a:t>
            </a:r>
          </a:p>
        </p:txBody>
      </p:sp>
      <p:pic>
        <p:nvPicPr>
          <p:cNvPr id="4" name="그림 3">
            <a:extLst>
              <a:ext uri="{FF2B5EF4-FFF2-40B4-BE49-F238E27FC236}">
                <a16:creationId xmlns:a16="http://schemas.microsoft.com/office/drawing/2014/main" id="{DAD4907F-AEE5-A487-7202-71626CC8F44E}"/>
              </a:ext>
            </a:extLst>
          </p:cNvPr>
          <p:cNvPicPr>
            <a:picLocks noChangeAspect="1"/>
          </p:cNvPicPr>
          <p:nvPr/>
        </p:nvPicPr>
        <p:blipFill>
          <a:blip r:embed="rId2"/>
          <a:stretch>
            <a:fillRect/>
          </a:stretch>
        </p:blipFill>
        <p:spPr>
          <a:xfrm>
            <a:off x="6472923" y="3069647"/>
            <a:ext cx="1352739" cy="1543265"/>
          </a:xfrm>
          <a:prstGeom prst="rect">
            <a:avLst/>
          </a:prstGeom>
        </p:spPr>
      </p:pic>
      <p:pic>
        <p:nvPicPr>
          <p:cNvPr id="7" name="그림 6">
            <a:extLst>
              <a:ext uri="{FF2B5EF4-FFF2-40B4-BE49-F238E27FC236}">
                <a16:creationId xmlns:a16="http://schemas.microsoft.com/office/drawing/2014/main" id="{165CF3C1-6682-B7A4-FC57-2C662351C0F1}"/>
              </a:ext>
            </a:extLst>
          </p:cNvPr>
          <p:cNvPicPr>
            <a:picLocks noChangeAspect="1"/>
          </p:cNvPicPr>
          <p:nvPr/>
        </p:nvPicPr>
        <p:blipFill>
          <a:blip r:embed="rId3"/>
          <a:stretch>
            <a:fillRect/>
          </a:stretch>
        </p:blipFill>
        <p:spPr>
          <a:xfrm>
            <a:off x="6420529" y="4978737"/>
            <a:ext cx="1457528" cy="752580"/>
          </a:xfrm>
          <a:prstGeom prst="rect">
            <a:avLst/>
          </a:prstGeom>
        </p:spPr>
      </p:pic>
      <p:sp>
        <p:nvSpPr>
          <p:cNvPr id="3" name="직사각형 2">
            <a:extLst>
              <a:ext uri="{FF2B5EF4-FFF2-40B4-BE49-F238E27FC236}">
                <a16:creationId xmlns:a16="http://schemas.microsoft.com/office/drawing/2014/main" id="{2A52CE4B-1A5B-3D75-CD52-1772BD85B00C}"/>
              </a:ext>
            </a:extLst>
          </p:cNvPr>
          <p:cNvSpPr/>
          <p:nvPr/>
        </p:nvSpPr>
        <p:spPr>
          <a:xfrm>
            <a:off x="6661183" y="3117498"/>
            <a:ext cx="1009608" cy="11326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2EAE6E3F-857F-61DA-31DA-AA9E61415CE3}"/>
              </a:ext>
            </a:extLst>
          </p:cNvPr>
          <p:cNvSpPr/>
          <p:nvPr/>
        </p:nvSpPr>
        <p:spPr>
          <a:xfrm>
            <a:off x="7096438" y="5161555"/>
            <a:ext cx="758533" cy="43669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439060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77A1-3C25-3E80-CE73-A4F6E8C2A4B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07D816D-8A3A-845D-2ACB-B9A3AA43BDDA}"/>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DDA47A4B-1047-FE1E-3AD9-7B2ABF076A4A}"/>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8BEEEA77-87D4-51B3-5BCA-47C75E681797}"/>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20D4EE30-0E3A-1C9F-6ACA-530C1F6DCE79}"/>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F6884044-5BD6-98EB-38D8-A9C63486E40F}"/>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32930FA5-361D-4112-3E43-78EBE1791727}"/>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DF1F29E1-630F-A930-0172-BD331C1E5DB3}"/>
              </a:ext>
            </a:extLst>
          </p:cNvPr>
          <p:cNvSpPr>
            <a:spLocks noGrp="1"/>
          </p:cNvSpPr>
          <p:nvPr>
            <p:ph type="body" sz="quarter" idx="20"/>
          </p:nvPr>
        </p:nvSpPr>
        <p:spPr>
          <a:xfrm>
            <a:off x="631825" y="2146610"/>
            <a:ext cx="4104000" cy="896638"/>
          </a:xfrm>
        </p:spPr>
        <p:txBody>
          <a:bodyPr/>
          <a:lstStyle/>
          <a:p>
            <a:r>
              <a:rPr lang="ko-KR" altLang="en-US"/>
              <a:t>스크린 리더 사용자는 해당 요소의 링크 텍스트가 제공되지 않아 기능과 목적을 이해하기 어려움</a:t>
            </a:r>
          </a:p>
          <a:p>
            <a:r>
              <a:rPr lang="ko-KR" altLang="en-US"/>
              <a:t>링크 텍스트를 제공하여 콘텐츠 요소의 기능</a:t>
            </a:r>
            <a:r>
              <a:rPr lang="en-US" altLang="ko-KR"/>
              <a:t>, </a:t>
            </a:r>
            <a:r>
              <a:rPr lang="ko-KR" altLang="en-US"/>
              <a:t>목적을 확인 후 이름을 적절한 방식으로 제공해야 함</a:t>
            </a:r>
          </a:p>
        </p:txBody>
      </p:sp>
      <p:pic>
        <p:nvPicPr>
          <p:cNvPr id="5" name="그림 4">
            <a:extLst>
              <a:ext uri="{FF2B5EF4-FFF2-40B4-BE49-F238E27FC236}">
                <a16:creationId xmlns:a16="http://schemas.microsoft.com/office/drawing/2014/main" id="{600EDF4A-BFA5-BCFC-F91A-4C1BBDF888F8}"/>
              </a:ext>
            </a:extLst>
          </p:cNvPr>
          <p:cNvPicPr>
            <a:picLocks noChangeAspect="1"/>
          </p:cNvPicPr>
          <p:nvPr/>
        </p:nvPicPr>
        <p:blipFill>
          <a:blip r:embed="rId2"/>
          <a:stretch>
            <a:fillRect/>
          </a:stretch>
        </p:blipFill>
        <p:spPr>
          <a:xfrm>
            <a:off x="6448853" y="3882062"/>
            <a:ext cx="1457528" cy="752580"/>
          </a:xfrm>
          <a:prstGeom prst="rect">
            <a:avLst/>
          </a:prstGeom>
        </p:spPr>
      </p:pic>
      <p:sp>
        <p:nvSpPr>
          <p:cNvPr id="3" name="직사각형 2">
            <a:extLst>
              <a:ext uri="{FF2B5EF4-FFF2-40B4-BE49-F238E27FC236}">
                <a16:creationId xmlns:a16="http://schemas.microsoft.com/office/drawing/2014/main" id="{ABE18A16-2BE9-61EC-7DA2-C7A1E2CAF801}"/>
              </a:ext>
            </a:extLst>
          </p:cNvPr>
          <p:cNvSpPr/>
          <p:nvPr/>
        </p:nvSpPr>
        <p:spPr>
          <a:xfrm>
            <a:off x="7086604" y="4089841"/>
            <a:ext cx="758533" cy="43669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897801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7A57B-10F3-B1C2-62A4-831F8E751F4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99EF18F-2B56-7EA9-99D6-05953D1CD2CC}"/>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52276CCA-09FA-07AC-960B-B471721C0CF8}"/>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0B9C5D8E-DF7F-58D8-BE6A-D154CDD8471D}"/>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6A984A72-9C51-BEF4-E337-D2E3B6460E51}"/>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0487A11A-D984-55B5-050A-92EC6DAE8050}"/>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59E87176-E187-1EA9-763F-A4D0686A4D5A}"/>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26112EF4-7BDC-43BC-BBBA-3A6911024091}"/>
              </a:ext>
            </a:extLst>
          </p:cNvPr>
          <p:cNvSpPr>
            <a:spLocks noGrp="1"/>
          </p:cNvSpPr>
          <p:nvPr>
            <p:ph type="body" sz="quarter" idx="20"/>
          </p:nvPr>
        </p:nvSpPr>
        <p:spPr>
          <a:xfrm>
            <a:off x="631825" y="2146610"/>
            <a:ext cx="4104000" cy="896638"/>
          </a:xfrm>
        </p:spPr>
        <p:txBody>
          <a:bodyPr/>
          <a:lstStyle/>
          <a:p>
            <a:r>
              <a:rPr lang="en-US" altLang="ko-KR"/>
              <a:t>‘top </a:t>
            </a:r>
            <a:r>
              <a:rPr lang="ko-KR" altLang="en-US"/>
              <a:t>링크</a:t>
            </a:r>
            <a:r>
              <a:rPr lang="en-US" altLang="ko-KR"/>
              <a:t>’</a:t>
            </a:r>
            <a:r>
              <a:rPr lang="ko-KR" altLang="en-US"/>
              <a:t> 실행 시 화면은 스크롤 이동하나 초점은 그대로 머물러 있어 스크린 리더 사용자는 해당 기능을 사용할 수 없음</a:t>
            </a:r>
          </a:p>
          <a:p>
            <a:r>
              <a:rPr lang="ko-KR" altLang="en-US"/>
              <a:t>초점 이동으로 콘텐츠를 탐색하는 스크린 리더 사용자가 해당 기능을 사용할 수 있게 스크롤 이동과 함께 초점도 이동하여 제공해야 함</a:t>
            </a:r>
          </a:p>
        </p:txBody>
      </p:sp>
      <p:pic>
        <p:nvPicPr>
          <p:cNvPr id="4" name="그림 3">
            <a:extLst>
              <a:ext uri="{FF2B5EF4-FFF2-40B4-BE49-F238E27FC236}">
                <a16:creationId xmlns:a16="http://schemas.microsoft.com/office/drawing/2014/main" id="{9594C893-B66A-C14C-1EB5-398DFC784EBD}"/>
              </a:ext>
            </a:extLst>
          </p:cNvPr>
          <p:cNvPicPr>
            <a:picLocks noChangeAspect="1"/>
          </p:cNvPicPr>
          <p:nvPr/>
        </p:nvPicPr>
        <p:blipFill>
          <a:blip r:embed="rId2"/>
          <a:stretch>
            <a:fillRect/>
          </a:stretch>
        </p:blipFill>
        <p:spPr>
          <a:xfrm>
            <a:off x="6867577" y="3998924"/>
            <a:ext cx="609685" cy="590632"/>
          </a:xfrm>
          <a:prstGeom prst="rect">
            <a:avLst/>
          </a:prstGeom>
        </p:spPr>
      </p:pic>
      <p:sp>
        <p:nvSpPr>
          <p:cNvPr id="3" name="직사각형 2">
            <a:extLst>
              <a:ext uri="{FF2B5EF4-FFF2-40B4-BE49-F238E27FC236}">
                <a16:creationId xmlns:a16="http://schemas.microsoft.com/office/drawing/2014/main" id="{DB48C6A6-51A2-D71F-268F-2BEF55681703}"/>
              </a:ext>
            </a:extLst>
          </p:cNvPr>
          <p:cNvSpPr/>
          <p:nvPr/>
        </p:nvSpPr>
        <p:spPr>
          <a:xfrm>
            <a:off x="6816284" y="3917208"/>
            <a:ext cx="689575" cy="70330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901650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38360-B969-2586-A7B6-6217BBF77CB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8775BBE-4775-243B-847B-832CE026C027}"/>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ECF6A085-E77A-F434-6CF5-BE0EA264AD82}"/>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5382AA53-6CA0-12F1-3227-4AB19C56C8CB}"/>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7CC7E30E-B402-20AE-CADB-3F2F75154200}"/>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894F0525-5629-D571-DFBD-B5FFCCB62A81}"/>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6DF9826E-E8BC-497D-C91C-4F7645943E7A}"/>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4E3CD669-E2BD-6FF6-F50D-08CDE5C5131D}"/>
              </a:ext>
            </a:extLst>
          </p:cNvPr>
          <p:cNvSpPr>
            <a:spLocks noGrp="1"/>
          </p:cNvSpPr>
          <p:nvPr>
            <p:ph type="body" sz="quarter" idx="20"/>
          </p:nvPr>
        </p:nvSpPr>
        <p:spPr>
          <a:xfrm>
            <a:off x="631825" y="2146610"/>
            <a:ext cx="4104000" cy="733516"/>
          </a:xfrm>
        </p:spPr>
        <p:txBody>
          <a:bodyPr/>
          <a:lstStyle/>
          <a:p>
            <a:r>
              <a:rPr lang="ko-KR" altLang="en-US"/>
              <a:t>해당 요소 활성화 시 새 창이 열려 사용자가 의도하지 않은 동작이 실행 됨</a:t>
            </a:r>
          </a:p>
          <a:p>
            <a:r>
              <a:rPr lang="ko-KR" altLang="en-US"/>
              <a:t>새 창이 열린다는 내용을 미리 안내하여 스크린 리더 사용자가 서비스를 원활히 이용할 수 있도록 해야 함</a:t>
            </a:r>
          </a:p>
        </p:txBody>
      </p:sp>
      <p:pic>
        <p:nvPicPr>
          <p:cNvPr id="4" name="그림 3">
            <a:extLst>
              <a:ext uri="{FF2B5EF4-FFF2-40B4-BE49-F238E27FC236}">
                <a16:creationId xmlns:a16="http://schemas.microsoft.com/office/drawing/2014/main" id="{F63B058D-6726-4BF1-2735-85CCACD2430F}"/>
              </a:ext>
            </a:extLst>
          </p:cNvPr>
          <p:cNvPicPr>
            <a:picLocks noChangeAspect="1"/>
          </p:cNvPicPr>
          <p:nvPr/>
        </p:nvPicPr>
        <p:blipFill>
          <a:blip r:embed="rId3"/>
          <a:stretch>
            <a:fillRect/>
          </a:stretch>
        </p:blipFill>
        <p:spPr>
          <a:xfrm>
            <a:off x="5113869" y="3941207"/>
            <a:ext cx="4201112" cy="981371"/>
          </a:xfrm>
          <a:prstGeom prst="rect">
            <a:avLst/>
          </a:prstGeom>
        </p:spPr>
      </p:pic>
      <p:sp>
        <p:nvSpPr>
          <p:cNvPr id="3" name="직사각형 2">
            <a:extLst>
              <a:ext uri="{FF2B5EF4-FFF2-40B4-BE49-F238E27FC236}">
                <a16:creationId xmlns:a16="http://schemas.microsoft.com/office/drawing/2014/main" id="{7BB7DD57-741E-EF27-AB31-39DC2A57B311}"/>
              </a:ext>
            </a:extLst>
          </p:cNvPr>
          <p:cNvSpPr/>
          <p:nvPr/>
        </p:nvSpPr>
        <p:spPr>
          <a:xfrm>
            <a:off x="8718052" y="4054169"/>
            <a:ext cx="626886" cy="24650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18758625-18EE-843A-C5B6-E66140CFDDFC}"/>
              </a:ext>
            </a:extLst>
          </p:cNvPr>
          <p:cNvSpPr/>
          <p:nvPr/>
        </p:nvSpPr>
        <p:spPr>
          <a:xfrm>
            <a:off x="8056937" y="4690609"/>
            <a:ext cx="569896" cy="18520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6" name="직사각형 5">
            <a:extLst>
              <a:ext uri="{FF2B5EF4-FFF2-40B4-BE49-F238E27FC236}">
                <a16:creationId xmlns:a16="http://schemas.microsoft.com/office/drawing/2014/main" id="{27B21382-27B8-549B-9858-81FF7BAA1D84}"/>
              </a:ext>
            </a:extLst>
          </p:cNvPr>
          <p:cNvSpPr/>
          <p:nvPr/>
        </p:nvSpPr>
        <p:spPr>
          <a:xfrm>
            <a:off x="5144751" y="4045449"/>
            <a:ext cx="470988" cy="18520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98168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FBAE9-C956-854A-E168-092EF86EDDE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E758E3-0F6A-C343-2AA6-F0ECB0DC4FBF}"/>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702BBBB1-509B-317D-5664-131406E3D4AB}"/>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EB2E4BC9-D061-4313-4F0A-5F7D48E6C192}"/>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31E1BF15-3214-C96B-C3D1-735FDF8F1380}"/>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82F5C589-CB7A-3EFD-B003-41E52A2E6E0A}"/>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5FC81680-A703-41E8-54D4-553622A96AED}"/>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B3E1FB88-9E46-BF87-829C-81F654E512B0}"/>
              </a:ext>
            </a:extLst>
          </p:cNvPr>
          <p:cNvSpPr>
            <a:spLocks noGrp="1"/>
          </p:cNvSpPr>
          <p:nvPr>
            <p:ph type="body" sz="quarter" idx="20"/>
          </p:nvPr>
        </p:nvSpPr>
        <p:spPr>
          <a:xfrm>
            <a:off x="631825" y="2146610"/>
            <a:ext cx="4104000" cy="896638"/>
          </a:xfrm>
        </p:spPr>
        <p:txBody>
          <a:bodyPr/>
          <a:lstStyle/>
          <a:p>
            <a:r>
              <a:rPr lang="ko-KR" altLang="en-US"/>
              <a:t>‘이메일 무단수집거부</a:t>
            </a:r>
            <a:r>
              <a:rPr lang="en-US" altLang="ko-KR"/>
              <a:t> </a:t>
            </a:r>
            <a:r>
              <a:rPr lang="ko-KR" altLang="en-US"/>
              <a:t>이메일 무단수집거부 </a:t>
            </a:r>
            <a:r>
              <a:rPr lang="ko-KR" altLang="en-US" err="1"/>
              <a:t>새창보기</a:t>
            </a:r>
            <a:r>
              <a:rPr lang="ko-KR" altLang="en-US"/>
              <a:t> </a:t>
            </a:r>
            <a:r>
              <a:rPr lang="ko-KR" altLang="en-US" err="1"/>
              <a:t>링크’로</a:t>
            </a:r>
            <a:r>
              <a:rPr lang="ko-KR" altLang="en-US"/>
              <a:t> 음성 출력되어 불필요한 중복정보로 인해 콘텐츠 이용에 방해가 됨</a:t>
            </a:r>
            <a:endParaRPr lang="en-US" altLang="ko-KR"/>
          </a:p>
          <a:p>
            <a:r>
              <a:rPr lang="ko-KR" altLang="en-US"/>
              <a:t>스크린리더에서 제공하는 음성정보로 콘텐츠를 탐색하는 스크린리더 사용자가 원활하게 이용할 수 있도록 쉽고 간결하게 제공해야 함</a:t>
            </a:r>
          </a:p>
        </p:txBody>
      </p:sp>
      <p:pic>
        <p:nvPicPr>
          <p:cNvPr id="5" name="그림 4">
            <a:extLst>
              <a:ext uri="{FF2B5EF4-FFF2-40B4-BE49-F238E27FC236}">
                <a16:creationId xmlns:a16="http://schemas.microsoft.com/office/drawing/2014/main" id="{A8777599-E1E6-A3E6-6272-DF8BF29EEF1E}"/>
              </a:ext>
            </a:extLst>
          </p:cNvPr>
          <p:cNvPicPr>
            <a:picLocks noChangeAspect="1"/>
          </p:cNvPicPr>
          <p:nvPr/>
        </p:nvPicPr>
        <p:blipFill>
          <a:blip r:embed="rId3"/>
          <a:stretch>
            <a:fillRect/>
          </a:stretch>
        </p:blipFill>
        <p:spPr>
          <a:xfrm>
            <a:off x="4953000" y="3501149"/>
            <a:ext cx="4182059" cy="819264"/>
          </a:xfrm>
          <a:prstGeom prst="rect">
            <a:avLst/>
          </a:prstGeom>
        </p:spPr>
      </p:pic>
      <p:sp>
        <p:nvSpPr>
          <p:cNvPr id="3" name="직사각형 2">
            <a:extLst>
              <a:ext uri="{FF2B5EF4-FFF2-40B4-BE49-F238E27FC236}">
                <a16:creationId xmlns:a16="http://schemas.microsoft.com/office/drawing/2014/main" id="{791D138B-4B17-B86E-5354-0C405B1474D0}"/>
              </a:ext>
            </a:extLst>
          </p:cNvPr>
          <p:cNvSpPr/>
          <p:nvPr/>
        </p:nvSpPr>
        <p:spPr>
          <a:xfrm>
            <a:off x="7183448" y="3787354"/>
            <a:ext cx="1221626" cy="29826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109420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5B4E3-0B3B-48F3-A8B4-21AEFCAF57D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A479DCD-23A0-AF84-F3B5-324D8351962B}"/>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E33A8396-4A85-9813-322C-BD516657E82E}"/>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B6C8743E-AE84-A8A3-80DB-A26D6C09D68E}"/>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930535EA-EA5C-43E5-CCD8-2EEBBF9F4B7D}"/>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1D796556-7D76-5B06-3D25-A1DD03395397}"/>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4896F9E0-F69D-68BE-4964-D19C01469908}"/>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867C4847-B6A0-2AC1-4652-18A2E9CAE51F}"/>
              </a:ext>
            </a:extLst>
          </p:cNvPr>
          <p:cNvSpPr>
            <a:spLocks noGrp="1"/>
          </p:cNvSpPr>
          <p:nvPr>
            <p:ph type="body" sz="quarter" idx="20"/>
          </p:nvPr>
        </p:nvSpPr>
        <p:spPr>
          <a:xfrm>
            <a:off x="631825" y="2146610"/>
            <a:ext cx="4104000" cy="1428065"/>
          </a:xfrm>
        </p:spPr>
        <p:txBody>
          <a:bodyPr/>
          <a:lstStyle/>
          <a:p>
            <a:r>
              <a:rPr lang="ko-KR" altLang="en-US"/>
              <a:t>제공된 페이지 경로가 일정하지 않아 스크린리더 사용자가 혼동을 느낄 수 있음</a:t>
            </a:r>
            <a:endParaRPr lang="en-US" altLang="ko-KR"/>
          </a:p>
          <a:p>
            <a:r>
              <a:rPr lang="ko-KR" altLang="en-US"/>
              <a:t>제목 및 경로를 </a:t>
            </a:r>
            <a:r>
              <a:rPr lang="ko-KR" altLang="en-US" err="1"/>
              <a:t>일관성있게</a:t>
            </a:r>
            <a:r>
              <a:rPr lang="ko-KR" altLang="en-US"/>
              <a:t> 제공해 제목으로 현재 위치를 파악하는 스크린리더 사용자가 원활하게 서비스를 이용할 수 있게 제공해야 함</a:t>
            </a:r>
            <a:br>
              <a:rPr lang="en-US" altLang="ko-KR"/>
            </a:br>
            <a:endParaRPr lang="en-US" altLang="ko-KR"/>
          </a:p>
          <a:p>
            <a:r>
              <a:rPr lang="ko-KR" altLang="en-US" err="1"/>
              <a:t>회사연혁</a:t>
            </a:r>
            <a:r>
              <a:rPr lang="ko-KR" altLang="en-US"/>
              <a:t> </a:t>
            </a:r>
            <a:r>
              <a:rPr lang="en-US" altLang="ko-KR"/>
              <a:t>| CJ</a:t>
            </a:r>
            <a:r>
              <a:rPr lang="ko-KR" altLang="en-US"/>
              <a:t>대한통운 건설부문</a:t>
            </a:r>
            <a:endParaRPr lang="en-US" altLang="ko-KR"/>
          </a:p>
          <a:p>
            <a:r>
              <a:rPr lang="ko-KR" altLang="en-US"/>
              <a:t>환경 </a:t>
            </a:r>
            <a:r>
              <a:rPr lang="en-US" altLang="ko-KR"/>
              <a:t>&lt; </a:t>
            </a:r>
            <a:r>
              <a:rPr lang="ko-KR" altLang="en-US"/>
              <a:t>사업분야 </a:t>
            </a:r>
            <a:r>
              <a:rPr lang="en-US" altLang="ko-KR"/>
              <a:t>| CJ</a:t>
            </a:r>
            <a:r>
              <a:rPr lang="ko-KR" altLang="en-US"/>
              <a:t>대한통운 건설부문</a:t>
            </a:r>
          </a:p>
        </p:txBody>
      </p:sp>
      <p:pic>
        <p:nvPicPr>
          <p:cNvPr id="4" name="그림 3">
            <a:extLst>
              <a:ext uri="{FF2B5EF4-FFF2-40B4-BE49-F238E27FC236}">
                <a16:creationId xmlns:a16="http://schemas.microsoft.com/office/drawing/2014/main" id="{7E55EBF7-E0A4-9AB8-2E39-BA1605006E61}"/>
              </a:ext>
            </a:extLst>
          </p:cNvPr>
          <p:cNvPicPr>
            <a:picLocks noChangeAspect="1"/>
          </p:cNvPicPr>
          <p:nvPr/>
        </p:nvPicPr>
        <p:blipFill>
          <a:blip r:embed="rId3"/>
          <a:stretch>
            <a:fillRect/>
          </a:stretch>
        </p:blipFill>
        <p:spPr>
          <a:xfrm>
            <a:off x="5997404" y="4354307"/>
            <a:ext cx="2448267" cy="362001"/>
          </a:xfrm>
          <a:prstGeom prst="rect">
            <a:avLst/>
          </a:prstGeom>
        </p:spPr>
      </p:pic>
      <p:pic>
        <p:nvPicPr>
          <p:cNvPr id="9" name="그림 8">
            <a:extLst>
              <a:ext uri="{FF2B5EF4-FFF2-40B4-BE49-F238E27FC236}">
                <a16:creationId xmlns:a16="http://schemas.microsoft.com/office/drawing/2014/main" id="{C3E35C88-1C0A-B6AC-67EF-54E9C14CD8B6}"/>
              </a:ext>
            </a:extLst>
          </p:cNvPr>
          <p:cNvPicPr>
            <a:picLocks noChangeAspect="1"/>
          </p:cNvPicPr>
          <p:nvPr/>
        </p:nvPicPr>
        <p:blipFill>
          <a:blip r:embed="rId4"/>
          <a:stretch>
            <a:fillRect/>
          </a:stretch>
        </p:blipFill>
        <p:spPr>
          <a:xfrm>
            <a:off x="6078377" y="3773131"/>
            <a:ext cx="2286319" cy="441675"/>
          </a:xfrm>
          <a:prstGeom prst="rect">
            <a:avLst/>
          </a:prstGeom>
        </p:spPr>
      </p:pic>
      <p:sp>
        <p:nvSpPr>
          <p:cNvPr id="3" name="직사각형 2">
            <a:extLst>
              <a:ext uri="{FF2B5EF4-FFF2-40B4-BE49-F238E27FC236}">
                <a16:creationId xmlns:a16="http://schemas.microsoft.com/office/drawing/2014/main" id="{E2125D6B-4B0D-885B-FF82-E7277E2B2677}"/>
              </a:ext>
            </a:extLst>
          </p:cNvPr>
          <p:cNvSpPr/>
          <p:nvPr/>
        </p:nvSpPr>
        <p:spPr>
          <a:xfrm>
            <a:off x="6229409" y="3825847"/>
            <a:ext cx="1788584" cy="36090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A6A30D40-AB5C-8846-B370-BBD1F9231B66}"/>
              </a:ext>
            </a:extLst>
          </p:cNvPr>
          <p:cNvSpPr/>
          <p:nvPr/>
        </p:nvSpPr>
        <p:spPr>
          <a:xfrm>
            <a:off x="6211121" y="4331815"/>
            <a:ext cx="1788584" cy="36090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3280509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44E3-2A52-8B03-1589-9BDC05022E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7B62204-336F-5192-88C6-5DAC50D3CFCA}"/>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444CFA94-D6E4-A559-4897-706ECD664A46}"/>
              </a:ext>
            </a:extLst>
          </p:cNvPr>
          <p:cNvSpPr>
            <a:spLocks noGrp="1"/>
          </p:cNvSpPr>
          <p:nvPr>
            <p:ph type="body" sz="quarter" idx="11"/>
          </p:nvPr>
        </p:nvSpPr>
        <p:spPr/>
        <p:txBody>
          <a:bodyPr/>
          <a:lstStyle/>
          <a:p>
            <a:r>
              <a:rPr lang="en-US" altLang="ko-KR"/>
              <a:t>0. </a:t>
            </a:r>
            <a:r>
              <a:rPr lang="ko-KR" altLang="en-US"/>
              <a:t>공통</a:t>
            </a:r>
          </a:p>
        </p:txBody>
      </p:sp>
      <p:sp>
        <p:nvSpPr>
          <p:cNvPr id="57" name="텍스트 개체 틀 56">
            <a:extLst>
              <a:ext uri="{FF2B5EF4-FFF2-40B4-BE49-F238E27FC236}">
                <a16:creationId xmlns:a16="http://schemas.microsoft.com/office/drawing/2014/main" id="{83D4BC66-65E0-6B09-3914-AC56B13DD36D}"/>
              </a:ext>
            </a:extLst>
          </p:cNvPr>
          <p:cNvSpPr>
            <a:spLocks noGrp="1"/>
          </p:cNvSpPr>
          <p:nvPr>
            <p:ph type="body" sz="quarter" idx="15"/>
          </p:nvPr>
        </p:nvSpPr>
        <p:spPr/>
        <p:txBody>
          <a:bodyPr/>
          <a:lstStyle/>
          <a:p>
            <a:r>
              <a:rPr lang="en-US" altLang="ko-KR"/>
              <a:t>-</a:t>
            </a:r>
            <a:endParaRPr lang="ko-KR" altLang="en-US"/>
          </a:p>
        </p:txBody>
      </p:sp>
      <p:sp>
        <p:nvSpPr>
          <p:cNvPr id="58" name="텍스트 개체 틀 57">
            <a:extLst>
              <a:ext uri="{FF2B5EF4-FFF2-40B4-BE49-F238E27FC236}">
                <a16:creationId xmlns:a16="http://schemas.microsoft.com/office/drawing/2014/main" id="{98FD68D9-EDE0-73E9-45A9-B924ED8FF6A1}"/>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FFE0C275-736E-7A9A-CCB5-9CD5B288610C}"/>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D8D0E342-7AED-B3E1-A0E7-8F09DB9C1CBA}"/>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7138E000-723A-8EE2-6E02-20F4196F0928}"/>
              </a:ext>
            </a:extLst>
          </p:cNvPr>
          <p:cNvSpPr>
            <a:spLocks noGrp="1"/>
          </p:cNvSpPr>
          <p:nvPr>
            <p:ph type="body" sz="quarter" idx="20"/>
          </p:nvPr>
        </p:nvSpPr>
        <p:spPr>
          <a:xfrm>
            <a:off x="631825" y="2146610"/>
            <a:ext cx="4104000" cy="896638"/>
          </a:xfrm>
        </p:spPr>
        <p:txBody>
          <a:bodyPr/>
          <a:lstStyle/>
          <a:p>
            <a:r>
              <a:rPr lang="ko-KR" altLang="en-US"/>
              <a:t>표 제목인 </a:t>
            </a:r>
            <a:r>
              <a:rPr lang="en-US" altLang="ko-KR"/>
              <a:t>&lt;caption&gt;</a:t>
            </a:r>
            <a:r>
              <a:rPr lang="ko-KR" altLang="en-US"/>
              <a:t>을 제공했으나 </a:t>
            </a:r>
            <a:r>
              <a:rPr lang="en-US" altLang="ko-KR" err="1"/>
              <a:t>css</a:t>
            </a:r>
            <a:r>
              <a:rPr lang="en-US" altLang="ko-KR"/>
              <a:t> </a:t>
            </a:r>
            <a:r>
              <a:rPr lang="ko-KR" altLang="en-US"/>
              <a:t>속성의 잘못된 사용으로 인해 스크린 리더에서 인지할 수 없음</a:t>
            </a:r>
          </a:p>
          <a:p>
            <a:r>
              <a:rPr lang="ko-KR" altLang="en-US"/>
              <a:t>전문가 진단을 참고해 </a:t>
            </a:r>
            <a:r>
              <a:rPr lang="en-US" altLang="ko-KR"/>
              <a:t>&lt;caption&gt;</a:t>
            </a:r>
            <a:r>
              <a:rPr lang="ko-KR" altLang="en-US"/>
              <a:t>에 선언된 </a:t>
            </a:r>
            <a:r>
              <a:rPr lang="en-US" altLang="ko-KR" err="1"/>
              <a:t>css</a:t>
            </a:r>
            <a:r>
              <a:rPr lang="en-US" altLang="ko-KR"/>
              <a:t> </a:t>
            </a:r>
            <a:r>
              <a:rPr lang="ko-KR" altLang="en-US"/>
              <a:t>속성을 변경하여 스크린 리더에서 인지할 수 있는 형태로 수정해야 함</a:t>
            </a:r>
          </a:p>
        </p:txBody>
      </p:sp>
      <p:pic>
        <p:nvPicPr>
          <p:cNvPr id="6" name="그림 5">
            <a:extLst>
              <a:ext uri="{FF2B5EF4-FFF2-40B4-BE49-F238E27FC236}">
                <a16:creationId xmlns:a16="http://schemas.microsoft.com/office/drawing/2014/main" id="{C4F48551-4103-9C3B-7AF4-CB5DA0DD1909}"/>
              </a:ext>
            </a:extLst>
          </p:cNvPr>
          <p:cNvPicPr>
            <a:picLocks noChangeAspect="1"/>
          </p:cNvPicPr>
          <p:nvPr/>
        </p:nvPicPr>
        <p:blipFill>
          <a:blip r:embed="rId2"/>
          <a:stretch>
            <a:fillRect/>
          </a:stretch>
        </p:blipFill>
        <p:spPr>
          <a:xfrm>
            <a:off x="5661053" y="3250810"/>
            <a:ext cx="3084134" cy="2127662"/>
          </a:xfrm>
          <a:prstGeom prst="rect">
            <a:avLst/>
          </a:prstGeom>
        </p:spPr>
      </p:pic>
      <p:sp>
        <p:nvSpPr>
          <p:cNvPr id="3" name="직사각형 2">
            <a:extLst>
              <a:ext uri="{FF2B5EF4-FFF2-40B4-BE49-F238E27FC236}">
                <a16:creationId xmlns:a16="http://schemas.microsoft.com/office/drawing/2014/main" id="{B680BAF0-0E7A-AFF2-2685-1891FF73208C}"/>
              </a:ext>
            </a:extLst>
          </p:cNvPr>
          <p:cNvSpPr/>
          <p:nvPr/>
        </p:nvSpPr>
        <p:spPr>
          <a:xfrm>
            <a:off x="5561543" y="4317065"/>
            <a:ext cx="2380605" cy="36090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950453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EA69B-5585-6FA0-7C85-7320AE165FE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789592-6C3F-246B-683C-9E63126874E6}"/>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DE6F846D-E36C-E4C4-C1C3-9FFC3103FB19}"/>
              </a:ext>
            </a:extLst>
          </p:cNvPr>
          <p:cNvSpPr>
            <a:spLocks noGrp="1"/>
          </p:cNvSpPr>
          <p:nvPr>
            <p:ph type="body" sz="quarter" idx="11"/>
          </p:nvPr>
        </p:nvSpPr>
        <p:spPr/>
        <p:txBody>
          <a:bodyPr/>
          <a:lstStyle/>
          <a:p>
            <a:r>
              <a:rPr lang="en-US" altLang="ko-KR"/>
              <a:t>1. </a:t>
            </a:r>
            <a:r>
              <a:rPr lang="ko-KR" altLang="en-US"/>
              <a:t>메인</a:t>
            </a:r>
          </a:p>
        </p:txBody>
      </p:sp>
      <p:sp>
        <p:nvSpPr>
          <p:cNvPr id="57" name="텍스트 개체 틀 56">
            <a:extLst>
              <a:ext uri="{FF2B5EF4-FFF2-40B4-BE49-F238E27FC236}">
                <a16:creationId xmlns:a16="http://schemas.microsoft.com/office/drawing/2014/main" id="{81942017-C209-F22C-EF44-B89F00A9CAC3}"/>
              </a:ext>
            </a:extLst>
          </p:cNvPr>
          <p:cNvSpPr>
            <a:spLocks noGrp="1"/>
          </p:cNvSpPr>
          <p:nvPr>
            <p:ph type="body" sz="quarter" idx="15"/>
          </p:nvPr>
        </p:nvSpPr>
        <p:spPr/>
        <p:txBody>
          <a:bodyPr/>
          <a:lstStyle/>
          <a:p>
            <a:r>
              <a:rPr lang="en-US" altLang="ko-KR"/>
              <a:t>https://www.cjenc.co.kr/kr/Default.asp</a:t>
            </a:r>
          </a:p>
        </p:txBody>
      </p:sp>
      <p:sp>
        <p:nvSpPr>
          <p:cNvPr id="58" name="텍스트 개체 틀 57">
            <a:extLst>
              <a:ext uri="{FF2B5EF4-FFF2-40B4-BE49-F238E27FC236}">
                <a16:creationId xmlns:a16="http://schemas.microsoft.com/office/drawing/2014/main" id="{D9724320-9FFA-5026-032D-783788E74335}"/>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088959A2-A205-6C52-AD85-0BE3E5CC9F9A}"/>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13BD27EB-4BE6-E4E0-6006-E38231272CA9}"/>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7C8ACAFE-8B55-2F1F-DBAF-A487A57DA105}"/>
              </a:ext>
            </a:extLst>
          </p:cNvPr>
          <p:cNvSpPr>
            <a:spLocks noGrp="1"/>
          </p:cNvSpPr>
          <p:nvPr>
            <p:ph type="body" sz="quarter" idx="20"/>
          </p:nvPr>
        </p:nvSpPr>
        <p:spPr>
          <a:xfrm>
            <a:off x="631825" y="2146610"/>
            <a:ext cx="4104000" cy="896638"/>
          </a:xfrm>
        </p:spPr>
        <p:txBody>
          <a:bodyPr/>
          <a:lstStyle/>
          <a:p>
            <a:r>
              <a:rPr lang="ko-KR" altLang="en-US"/>
              <a:t>인접한 영역에 </a:t>
            </a:r>
            <a:r>
              <a:rPr lang="en-US" altLang="ko-KR"/>
              <a:t>‘more </a:t>
            </a:r>
            <a:r>
              <a:rPr lang="ko-KR" altLang="en-US"/>
              <a:t>링크</a:t>
            </a:r>
            <a:r>
              <a:rPr lang="en-US" altLang="ko-KR"/>
              <a:t>’</a:t>
            </a:r>
            <a:r>
              <a:rPr lang="ko-KR" altLang="en-US"/>
              <a:t>로 동일하게 제공된 요소가 배치되어 스크린 리더 사용자는 용도를 명확하게 파악하기 어려움</a:t>
            </a:r>
          </a:p>
          <a:p>
            <a:r>
              <a:rPr lang="ko-KR" altLang="en-US"/>
              <a:t>텍스트 정보를 충분히 제공하여 스크린 리더 사용자가 정확하게 콘텐츠 요소를 인지할 수 있도록 해야 함</a:t>
            </a:r>
          </a:p>
        </p:txBody>
      </p:sp>
      <p:pic>
        <p:nvPicPr>
          <p:cNvPr id="6" name="그림 5">
            <a:extLst>
              <a:ext uri="{FF2B5EF4-FFF2-40B4-BE49-F238E27FC236}">
                <a16:creationId xmlns:a16="http://schemas.microsoft.com/office/drawing/2014/main" id="{6573ECE9-B4FF-2FDF-A92A-4CDD95B1DD3C}"/>
              </a:ext>
            </a:extLst>
          </p:cNvPr>
          <p:cNvPicPr>
            <a:picLocks noChangeAspect="1"/>
          </p:cNvPicPr>
          <p:nvPr/>
        </p:nvPicPr>
        <p:blipFill>
          <a:blip r:embed="rId2"/>
          <a:stretch>
            <a:fillRect/>
          </a:stretch>
        </p:blipFill>
        <p:spPr>
          <a:xfrm>
            <a:off x="5181672" y="3219341"/>
            <a:ext cx="4145136" cy="2092768"/>
          </a:xfrm>
          <a:prstGeom prst="rect">
            <a:avLst/>
          </a:prstGeom>
        </p:spPr>
      </p:pic>
      <p:sp>
        <p:nvSpPr>
          <p:cNvPr id="3" name="직사각형 2">
            <a:extLst>
              <a:ext uri="{FF2B5EF4-FFF2-40B4-BE49-F238E27FC236}">
                <a16:creationId xmlns:a16="http://schemas.microsoft.com/office/drawing/2014/main" id="{260DC843-9721-9EE8-B777-43BE4E160A50}"/>
              </a:ext>
            </a:extLst>
          </p:cNvPr>
          <p:cNvSpPr/>
          <p:nvPr/>
        </p:nvSpPr>
        <p:spPr>
          <a:xfrm>
            <a:off x="7850135" y="5056871"/>
            <a:ext cx="389246" cy="24650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4" name="직사각형 3">
            <a:extLst>
              <a:ext uri="{FF2B5EF4-FFF2-40B4-BE49-F238E27FC236}">
                <a16:creationId xmlns:a16="http://schemas.microsoft.com/office/drawing/2014/main" id="{1C541DEF-4E9F-20DF-290B-5A213C344BB7}"/>
              </a:ext>
            </a:extLst>
          </p:cNvPr>
          <p:cNvSpPr/>
          <p:nvPr/>
        </p:nvSpPr>
        <p:spPr>
          <a:xfrm>
            <a:off x="8944735" y="3241841"/>
            <a:ext cx="353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75D3AFF5-BE7A-3DA8-19F4-428A0EECA311}"/>
              </a:ext>
            </a:extLst>
          </p:cNvPr>
          <p:cNvSpPr/>
          <p:nvPr/>
        </p:nvSpPr>
        <p:spPr>
          <a:xfrm>
            <a:off x="7039735" y="3241841"/>
            <a:ext cx="353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7" name="직사각형 6">
            <a:extLst>
              <a:ext uri="{FF2B5EF4-FFF2-40B4-BE49-F238E27FC236}">
                <a16:creationId xmlns:a16="http://schemas.microsoft.com/office/drawing/2014/main" id="{048D16A9-2E8E-A227-CBB9-3A5FCDEE9786}"/>
              </a:ext>
            </a:extLst>
          </p:cNvPr>
          <p:cNvSpPr/>
          <p:nvPr/>
        </p:nvSpPr>
        <p:spPr>
          <a:xfrm>
            <a:off x="5157595" y="3241841"/>
            <a:ext cx="353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47057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E1904-692D-4CC0-5AC6-DCFC9413FCFC}"/>
            </a:ext>
          </a:extLst>
        </p:cNvPr>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4A00FB1D-493A-7558-D880-C9E2451EC06B}"/>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8A02515C-42D9-D0EB-131B-483F802D3F2E}"/>
              </a:ext>
            </a:extLst>
          </p:cNvPr>
          <p:cNvSpPr>
            <a:spLocks noGrp="1"/>
          </p:cNvSpPr>
          <p:nvPr>
            <p:ph type="body" sz="quarter" idx="19"/>
          </p:nvPr>
        </p:nvSpPr>
        <p:spPr/>
        <p:txBody>
          <a:bodyPr/>
          <a:lstStyle/>
          <a:p>
            <a:r>
              <a:rPr lang="ko-KR" altLang="en-US"/>
              <a:t>상</a:t>
            </a:r>
          </a:p>
        </p:txBody>
      </p:sp>
      <p:sp>
        <p:nvSpPr>
          <p:cNvPr id="19" name="텍스트 개체 틀 9">
            <a:extLst>
              <a:ext uri="{FF2B5EF4-FFF2-40B4-BE49-F238E27FC236}">
                <a16:creationId xmlns:a16="http://schemas.microsoft.com/office/drawing/2014/main" id="{892CAB88-275C-951B-BB58-227D924A3DD6}"/>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20" name="텍스트 개체 틀 11">
            <a:extLst>
              <a:ext uri="{FF2B5EF4-FFF2-40B4-BE49-F238E27FC236}">
                <a16:creationId xmlns:a16="http://schemas.microsoft.com/office/drawing/2014/main" id="{58FC678C-25B0-8456-230D-65D117ED5BB0}"/>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22" name="제목 1">
            <a:extLst>
              <a:ext uri="{FF2B5EF4-FFF2-40B4-BE49-F238E27FC236}">
                <a16:creationId xmlns:a16="http://schemas.microsoft.com/office/drawing/2014/main" id="{C0327490-CE2D-B9BC-C1BF-CE6D1B3A3CF6}"/>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3" name="텍스트 개체 틀 2">
            <a:extLst>
              <a:ext uri="{FF2B5EF4-FFF2-40B4-BE49-F238E27FC236}">
                <a16:creationId xmlns:a16="http://schemas.microsoft.com/office/drawing/2014/main" id="{29ECAD41-B29A-A33E-8D6E-C5CACBAE324C}"/>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pic>
        <p:nvPicPr>
          <p:cNvPr id="23" name="그림 22">
            <a:extLst>
              <a:ext uri="{FF2B5EF4-FFF2-40B4-BE49-F238E27FC236}">
                <a16:creationId xmlns:a16="http://schemas.microsoft.com/office/drawing/2014/main" id="{2582F1A4-C188-9059-959A-5804634A20FF}"/>
              </a:ext>
            </a:extLst>
          </p:cNvPr>
          <p:cNvPicPr>
            <a:picLocks noChangeAspect="1"/>
          </p:cNvPicPr>
          <p:nvPr/>
        </p:nvPicPr>
        <p:blipFill>
          <a:blip r:embed="rId2"/>
          <a:stretch>
            <a:fillRect/>
          </a:stretch>
        </p:blipFill>
        <p:spPr>
          <a:xfrm>
            <a:off x="5202113" y="2795223"/>
            <a:ext cx="4038849" cy="1267553"/>
          </a:xfrm>
          <a:prstGeom prst="rect">
            <a:avLst/>
          </a:prstGeom>
        </p:spPr>
      </p:pic>
      <p:grpSp>
        <p:nvGrpSpPr>
          <p:cNvPr id="34" name="그룹 33">
            <a:extLst>
              <a:ext uri="{FF2B5EF4-FFF2-40B4-BE49-F238E27FC236}">
                <a16:creationId xmlns:a16="http://schemas.microsoft.com/office/drawing/2014/main" id="{AF60362E-3224-03A8-85E5-72B79ADCC923}"/>
              </a:ext>
            </a:extLst>
          </p:cNvPr>
          <p:cNvGrpSpPr/>
          <p:nvPr/>
        </p:nvGrpSpPr>
        <p:grpSpPr>
          <a:xfrm>
            <a:off x="634679" y="3362613"/>
            <a:ext cx="4104304" cy="692718"/>
            <a:chOff x="633404" y="2845589"/>
            <a:chExt cx="4104304" cy="692718"/>
          </a:xfrm>
        </p:grpSpPr>
        <p:sp>
          <p:nvSpPr>
            <p:cNvPr id="35" name="TextBox 34">
              <a:extLst>
                <a:ext uri="{FF2B5EF4-FFF2-40B4-BE49-F238E27FC236}">
                  <a16:creationId xmlns:a16="http://schemas.microsoft.com/office/drawing/2014/main" id="{42164FC2-515E-AACF-7295-56AAB9EE928B}"/>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endParaRPr kumimoji="0" lang="ko-KR" altLang="en-US" sz="900" b="1" i="0" u="none" strike="noStrike" kern="0" cap="none" spc="0" normalizeH="0" baseline="0" noProof="0">
                <a:ln>
                  <a:noFill/>
                </a:ln>
                <a:solidFill>
                  <a:srgbClr val="000000"/>
                </a:solidFill>
                <a:effectLst/>
                <a:uLnTx/>
                <a:uFillTx/>
                <a:latin typeface="+mn-ea"/>
              </a:endParaRPr>
            </a:p>
          </p:txBody>
        </p:sp>
        <p:sp>
          <p:nvSpPr>
            <p:cNvPr id="36" name="직사각형 35">
              <a:extLst>
                <a:ext uri="{FF2B5EF4-FFF2-40B4-BE49-F238E27FC236}">
                  <a16:creationId xmlns:a16="http://schemas.microsoft.com/office/drawing/2014/main" id="{BBFFCA50-651A-8958-365A-259A07FCE024}"/>
                </a:ext>
              </a:extLst>
            </p:cNvPr>
            <p:cNvSpPr/>
            <p:nvPr/>
          </p:nvSpPr>
          <p:spPr>
            <a:xfrm>
              <a:off x="633404" y="3056792"/>
              <a:ext cx="4104000" cy="4815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rPr>
                <a:t>&lt;a </a:t>
              </a:r>
              <a:r>
                <a:rPr kumimoji="0" lang="en-US" altLang="ko-KR" sz="800" b="1" i="0" u="none" strike="noStrike" kern="0" cap="none" spc="0" normalizeH="0" baseline="0" noProof="0" err="1">
                  <a:ln>
                    <a:noFill/>
                  </a:ln>
                  <a:solidFill>
                    <a:srgbClr val="D83933"/>
                  </a:solidFill>
                  <a:effectLst/>
                  <a:uLnTx/>
                  <a:uFillTx/>
                  <a:latin typeface="Consolas" panose="020B0609020204030204" pitchFamily="49" charset="0"/>
                </a:rPr>
                <a:t>href</a:t>
              </a: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rPr>
                <a:t>="" class="stop"&gt;&lt;/a&gt;</a:t>
              </a:r>
            </a:p>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rPr>
                <a:t>&lt;a </a:t>
              </a:r>
              <a:r>
                <a:rPr kumimoji="0" lang="en-US" altLang="ko-KR" sz="800" b="1" i="0" u="none" strike="noStrike" kern="0" cap="none" spc="0" normalizeH="0" baseline="0" noProof="0" err="1">
                  <a:ln>
                    <a:noFill/>
                  </a:ln>
                  <a:solidFill>
                    <a:srgbClr val="D83933"/>
                  </a:solidFill>
                  <a:effectLst/>
                  <a:uLnTx/>
                  <a:uFillTx/>
                  <a:latin typeface="Consolas" panose="020B0609020204030204" pitchFamily="49" charset="0"/>
                </a:rPr>
                <a:t>href</a:t>
              </a: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rPr>
                <a:t>="" class="play on"&gt;&lt;/a&gt;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ndParaRPr>
            </a:p>
          </p:txBody>
        </p:sp>
      </p:grpSp>
      <p:grpSp>
        <p:nvGrpSpPr>
          <p:cNvPr id="37" name="그룹 36">
            <a:extLst>
              <a:ext uri="{FF2B5EF4-FFF2-40B4-BE49-F238E27FC236}">
                <a16:creationId xmlns:a16="http://schemas.microsoft.com/office/drawing/2014/main" id="{32878B12-276D-896B-E55B-744C6F328DF1}"/>
              </a:ext>
            </a:extLst>
          </p:cNvPr>
          <p:cNvGrpSpPr/>
          <p:nvPr/>
        </p:nvGrpSpPr>
        <p:grpSpPr>
          <a:xfrm>
            <a:off x="633100" y="4308658"/>
            <a:ext cx="4104304" cy="1234405"/>
            <a:chOff x="631825" y="4319397"/>
            <a:chExt cx="4104304" cy="1234405"/>
          </a:xfrm>
        </p:grpSpPr>
        <p:sp>
          <p:nvSpPr>
            <p:cNvPr id="38" name="TextBox 37">
              <a:extLst>
                <a:ext uri="{FF2B5EF4-FFF2-40B4-BE49-F238E27FC236}">
                  <a16:creationId xmlns:a16="http://schemas.microsoft.com/office/drawing/2014/main" id="{96E4F7D1-5F2F-987F-79E8-E89CC81E89B4}"/>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39" name="직사각형 38">
              <a:extLst>
                <a:ext uri="{FF2B5EF4-FFF2-40B4-BE49-F238E27FC236}">
                  <a16:creationId xmlns:a16="http://schemas.microsoft.com/office/drawing/2014/main" id="{ECC7EA86-DAD8-AB12-D2DB-9D6661E283D7}"/>
                </a:ext>
              </a:extLst>
            </p:cNvPr>
            <p:cNvSpPr/>
            <p:nvPr/>
          </p:nvSpPr>
          <p:spPr>
            <a:xfrm>
              <a:off x="631825" y="4530600"/>
              <a:ext cx="4104000" cy="102320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 </a:t>
              </a:r>
              <a:r>
                <a:rPr kumimoji="0" lang="en-US" altLang="ko-KR" sz="800" b="0" i="0" u="none" strike="noStrike" kern="0" cap="none" spc="0" normalizeH="0" baseline="0" noProof="0" err="1">
                  <a:ln>
                    <a:noFill/>
                  </a:ln>
                  <a:solidFill>
                    <a:srgbClr val="000000">
                      <a:lumMod val="95000"/>
                      <a:lumOff val="5000"/>
                    </a:srgbClr>
                  </a:solidFill>
                  <a:effectLst/>
                  <a:uLnTx/>
                  <a:uFillTx/>
                  <a:latin typeface="Consolas" panose="020B0609020204030204" pitchFamily="49" charset="0"/>
                </a:rPr>
                <a:t>href</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class="stop"</a:t>
              </a:r>
              <a:r>
                <a:rPr lang="en-US" altLang="ko-KR" sz="800" kern="0">
                  <a:solidFill>
                    <a:srgbClr val="000000">
                      <a:lumMod val="95000"/>
                      <a:lumOff val="5000"/>
                    </a:srgbClr>
                  </a:solidFill>
                  <a:latin typeface="Consolas" panose="020B0609020204030204" pitchFamily="49" charset="0"/>
                </a:rPr>
                <a:t>&gt;</a:t>
              </a: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ndParaRP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rPr>
                <a:t>	&lt;span class="</a:t>
              </a:r>
              <a:r>
                <a:rPr lang="en-US" altLang="ko-KR" sz="800" kern="0" err="1">
                  <a:latin typeface="Consolas" panose="020B0609020204030204" pitchFamily="49" charset="0"/>
                </a:rPr>
                <a:t>visuallyhidden</a:t>
              </a:r>
              <a:r>
                <a:rPr kumimoji="0" lang="en-US" altLang="ko-KR" sz="800" i="0" u="none" strike="noStrike" kern="0" cap="none" spc="0" normalizeH="0" baseline="0" noProof="0">
                  <a:ln>
                    <a:noFill/>
                  </a:ln>
                  <a:effectLst/>
                  <a:uLnTx/>
                  <a:uFillTx/>
                  <a:latin typeface="Consolas" panose="020B0609020204030204" pitchFamily="49" charset="0"/>
                </a:rPr>
                <a:t>"&gt;</a:t>
              </a:r>
              <a:r>
                <a:rPr kumimoji="0" lang="ko-KR" altLang="en-US" sz="800" i="0" u="none" strike="noStrike" kern="0" cap="none" spc="0" normalizeH="0" baseline="0" noProof="0">
                  <a:ln>
                    <a:noFill/>
                  </a:ln>
                  <a:effectLst/>
                  <a:uLnTx/>
                  <a:uFillTx/>
                  <a:latin typeface="Consolas" panose="020B0609020204030204" pitchFamily="49" charset="0"/>
                </a:rPr>
                <a:t>일시정지</a:t>
              </a:r>
              <a:r>
                <a:rPr kumimoji="0" lang="en-US" altLang="ko-KR" sz="800" i="0" u="none" strike="noStrike" kern="0" cap="none" spc="0" normalizeH="0" baseline="0" noProof="0">
                  <a:ln>
                    <a:noFill/>
                  </a:ln>
                  <a:effectLst/>
                  <a:uLnTx/>
                  <a:uFillTx/>
                  <a:latin typeface="Consolas" panose="020B0609020204030204" pitchFamily="49" charset="0"/>
                </a:rPr>
                <a:t>&lt;/span&gt;</a:t>
              </a:r>
            </a:p>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&lt;/a&gt;</a:t>
              </a:r>
            </a:p>
            <a:p>
              <a:pPr lvl="0" defTabSz="144000">
                <a:lnSpc>
                  <a:spcPct val="110000"/>
                </a:lnSpc>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 </a:t>
              </a:r>
              <a:r>
                <a:rPr kumimoji="0" lang="en-US" altLang="ko-KR" sz="800" b="0" i="0" u="none" strike="noStrike" kern="0" cap="none" spc="0" normalizeH="0" baseline="0" noProof="0" err="1">
                  <a:ln>
                    <a:noFill/>
                  </a:ln>
                  <a:solidFill>
                    <a:srgbClr val="000000">
                      <a:lumMod val="95000"/>
                      <a:lumOff val="5000"/>
                    </a:srgbClr>
                  </a:solidFill>
                  <a:effectLst/>
                  <a:uLnTx/>
                  <a:uFillTx/>
                  <a:latin typeface="Consolas" panose="020B0609020204030204" pitchFamily="49" charset="0"/>
                </a:rPr>
                <a:t>href</a:t>
              </a: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 class="play on" </a:t>
              </a:r>
              <a:r>
                <a:rPr lang="en-US" altLang="ko-KR" sz="800" b="1" kern="0">
                  <a:solidFill>
                    <a:schemeClr val="accent1"/>
                  </a:solidFill>
                  <a:latin typeface="Consolas" panose="020B0609020204030204" pitchFamily="49" charset="0"/>
                  <a:ea typeface="Spoqa Han Sans Neo Regular"/>
                </a:rPr>
                <a:t>title</a:t>
              </a:r>
              <a:r>
                <a:rPr lang="ko-KR" altLang="en-US" sz="800" b="1" kern="0">
                  <a:solidFill>
                    <a:schemeClr val="accent1"/>
                  </a:solidFill>
                  <a:latin typeface="Consolas" panose="020B0609020204030204" pitchFamily="49" charset="0"/>
                  <a:ea typeface="Spoqa Han Sans Neo Regular"/>
                </a:rPr>
                <a:t> </a:t>
              </a:r>
              <a:r>
                <a:rPr lang="en-US" altLang="ko-KR" sz="800" b="1" kern="0">
                  <a:solidFill>
                    <a:schemeClr val="accent1"/>
                  </a:solidFill>
                  <a:latin typeface="Consolas" panose="020B0609020204030204" pitchFamily="49" charset="0"/>
                </a:rPr>
                <a:t>="</a:t>
              </a:r>
              <a:r>
                <a:rPr lang="ko-KR" altLang="en-US" sz="800" b="1" kern="0">
                  <a:solidFill>
                    <a:schemeClr val="accent1"/>
                  </a:solidFill>
                  <a:latin typeface="Consolas" panose="020B0609020204030204" pitchFamily="49" charset="0"/>
                </a:rPr>
                <a:t>선택됨</a:t>
              </a:r>
              <a:r>
                <a:rPr lang="en-US" altLang="ko-KR" sz="800" b="1" kern="0">
                  <a:solidFill>
                    <a:schemeClr val="accent1"/>
                  </a:solidFill>
                  <a:latin typeface="Consolas" panose="020B0609020204030204" pitchFamily="49" charset="0"/>
                </a:rPr>
                <a:t>"</a:t>
              </a:r>
              <a:r>
                <a:rPr lang="en-US" altLang="ko-KR" sz="800" kern="0">
                  <a:solidFill>
                    <a:srgbClr val="000000">
                      <a:lumMod val="95000"/>
                      <a:lumOff val="5000"/>
                    </a:srgbClr>
                  </a:solidFill>
                  <a:latin typeface="Consolas" panose="020B0609020204030204" pitchFamily="49" charset="0"/>
                </a:rPr>
                <a:t>&gt;</a:t>
              </a:r>
              <a:endPar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ndParaRPr>
            </a:p>
            <a:p>
              <a:pPr lvl="0" defTabSz="144000">
                <a:lnSpc>
                  <a:spcPct val="110000"/>
                </a:lnSpc>
                <a:defRPr/>
              </a:pPr>
              <a:r>
                <a:rPr kumimoji="0" lang="en-US" altLang="ko-KR" sz="800" i="0" u="none" strike="noStrike" kern="0" cap="none" spc="0" normalizeH="0" baseline="0" noProof="0">
                  <a:ln>
                    <a:noFill/>
                  </a:ln>
                  <a:effectLst/>
                  <a:uLnTx/>
                  <a:uFillTx/>
                  <a:latin typeface="Consolas" panose="020B0609020204030204" pitchFamily="49" charset="0"/>
                </a:rPr>
                <a:t>	 &lt;span class="</a:t>
              </a:r>
              <a:r>
                <a:rPr lang="en-US" altLang="ko-KR" sz="800" kern="0" err="1">
                  <a:latin typeface="Consolas" panose="020B0609020204030204" pitchFamily="49" charset="0"/>
                </a:rPr>
                <a:t>visuallyhidden</a:t>
              </a:r>
              <a:r>
                <a:rPr kumimoji="0" lang="en-US" altLang="ko-KR" sz="800" i="0" u="none" strike="noStrike" kern="0" cap="none" spc="0" normalizeH="0" baseline="0" noProof="0">
                  <a:ln>
                    <a:noFill/>
                  </a:ln>
                  <a:effectLst/>
                  <a:uLnTx/>
                  <a:uFillTx/>
                  <a:latin typeface="Consolas" panose="020B0609020204030204" pitchFamily="49" charset="0"/>
                </a:rPr>
                <a:t>"&gt;</a:t>
              </a:r>
              <a:r>
                <a:rPr kumimoji="0" lang="ko-KR" altLang="en-US" sz="800" i="0" u="none" strike="noStrike" kern="0" cap="none" spc="0" normalizeH="0" baseline="0" noProof="0">
                  <a:ln>
                    <a:noFill/>
                  </a:ln>
                  <a:effectLst/>
                  <a:uLnTx/>
                  <a:uFillTx/>
                  <a:latin typeface="Consolas" panose="020B0609020204030204" pitchFamily="49" charset="0"/>
                </a:rPr>
                <a:t>재생</a:t>
              </a:r>
              <a:r>
                <a:rPr kumimoji="0" lang="en-US" altLang="ko-KR" sz="800" i="0" u="none" strike="noStrike" kern="0" cap="none" spc="0" normalizeH="0" baseline="0" noProof="0">
                  <a:ln>
                    <a:noFill/>
                  </a:ln>
                  <a:effectLst/>
                  <a:uLnTx/>
                  <a:uFillTx/>
                  <a:latin typeface="Consolas" panose="020B0609020204030204" pitchFamily="49" charset="0"/>
                </a:rPr>
                <a:t>&lt;/span&gt;</a:t>
              </a:r>
            </a:p>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rPr>
                <a:t>&lt;/a&gt;</a:t>
              </a:r>
              <a:endParaRPr kumimoji="0" lang="ko-KR" altLang="en-US" sz="800" b="0" i="0" u="none" strike="noStrike" kern="0" cap="none" spc="0" normalizeH="0" baseline="0" noProof="0">
                <a:ln>
                  <a:noFill/>
                </a:ln>
                <a:solidFill>
                  <a:srgbClr val="000000">
                    <a:lumMod val="95000"/>
                    <a:lumOff val="5000"/>
                  </a:srgbClr>
                </a:solidFill>
                <a:effectLst/>
                <a:uLnTx/>
                <a:uFillTx/>
                <a:latin typeface="Consolas" panose="020B0609020204030204" pitchFamily="49" charset="0"/>
              </a:endParaRPr>
            </a:p>
          </p:txBody>
        </p:sp>
      </p:grpSp>
      <p:sp>
        <p:nvSpPr>
          <p:cNvPr id="50" name="텍스트 개체 틀 6">
            <a:extLst>
              <a:ext uri="{FF2B5EF4-FFF2-40B4-BE49-F238E27FC236}">
                <a16:creationId xmlns:a16="http://schemas.microsoft.com/office/drawing/2014/main" id="{2847BD44-9CF0-BE05-FFE2-883F3C555ADB}"/>
              </a:ext>
            </a:extLst>
          </p:cNvPr>
          <p:cNvSpPr txBox="1">
            <a:spLocks/>
          </p:cNvSpPr>
          <p:nvPr/>
        </p:nvSpPr>
        <p:spPr>
          <a:xfrm>
            <a:off x="631825" y="2133600"/>
            <a:ext cx="4105275" cy="1226179"/>
          </a:xfrm>
          <a:prstGeom prst="rect">
            <a:avLst/>
          </a:prstGeom>
          <a:noFill/>
        </p:spPr>
        <p:txBody>
          <a:bodyPr wrap="square" lIns="0" tIns="0" rIns="0" bIns="432000" rtlCol="0">
            <a:spAutoFit/>
          </a:bodyPr>
          <a:lstStyle>
            <a:lvl1pPr marL="228600" indent="-228600" algn="l" defTabSz="914400" rtl="0" eaLnBrk="1" latinLnBrk="0" hangingPunct="1">
              <a:lnSpc>
                <a:spcPct val="120000"/>
              </a:lnSpc>
              <a:spcBef>
                <a:spcPts val="400"/>
              </a:spcBef>
              <a:buFont typeface="Arial" panose="020B0604020202020204" pitchFamily="34" charset="0"/>
              <a:buChar char="•"/>
              <a:defRPr lang="ko-KR" altLang="en-US" sz="1000" kern="1200" smtClean="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ko-KR" altLang="en-US"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a:solidFill>
                  <a:srgbClr val="000000"/>
                </a:solidFill>
              </a:rPr>
              <a:t>사용자와의 상호작용에 따라 상태가 변경되는 컨트롤 요소의 상태 정보를 시각적으로만 구분함</a:t>
            </a:r>
            <a:endParaRPr lang="en-US" altLang="ko-KR">
              <a:solidFill>
                <a:srgbClr val="000000"/>
              </a:solidFill>
            </a:endParaRPr>
          </a:p>
          <a:p>
            <a:pPr lvl="0" fontAlgn="t">
              <a:defRPr/>
            </a:pPr>
            <a:r>
              <a:rPr lang="ko-KR" altLang="en-US">
                <a:solidFill>
                  <a:srgbClr val="000000"/>
                </a:solidFill>
              </a:rPr>
              <a:t>스크린 리더가 접근할 수 있는 형태로 요소의 상태에 관한 부가 설명을 제공해야 함</a:t>
            </a:r>
            <a:endParaRPr lang="en-US" altLang="ko-KR">
              <a:solidFill>
                <a:srgbClr val="000000"/>
              </a:solidFill>
            </a:endParaRPr>
          </a:p>
        </p:txBody>
      </p:sp>
      <p:sp>
        <p:nvSpPr>
          <p:cNvPr id="51" name="직사각형 50">
            <a:extLst>
              <a:ext uri="{FF2B5EF4-FFF2-40B4-BE49-F238E27FC236}">
                <a16:creationId xmlns:a16="http://schemas.microsoft.com/office/drawing/2014/main" id="{BD75F9E4-3FEA-1C91-AF98-CDFE75A32DDB}"/>
              </a:ext>
            </a:extLst>
          </p:cNvPr>
          <p:cNvSpPr/>
          <p:nvPr/>
        </p:nvSpPr>
        <p:spPr>
          <a:xfrm>
            <a:off x="7137711" y="3643050"/>
            <a:ext cx="463748" cy="268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886201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706BD-524C-598B-F60F-658BD4C9CA0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945BDBB-5992-827A-457D-37BFDACC3951}"/>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F19CDC14-0536-C9AD-5C16-7CB112635815}"/>
              </a:ext>
            </a:extLst>
          </p:cNvPr>
          <p:cNvSpPr>
            <a:spLocks noGrp="1"/>
          </p:cNvSpPr>
          <p:nvPr>
            <p:ph type="body" sz="quarter" idx="11"/>
          </p:nvPr>
        </p:nvSpPr>
        <p:spPr/>
        <p:txBody>
          <a:bodyPr/>
          <a:lstStyle/>
          <a:p>
            <a:r>
              <a:rPr lang="en-US" altLang="ko-KR"/>
              <a:t>1. </a:t>
            </a:r>
            <a:r>
              <a:rPr lang="ko-KR" altLang="en-US"/>
              <a:t>메인</a:t>
            </a:r>
          </a:p>
        </p:txBody>
      </p:sp>
      <p:sp>
        <p:nvSpPr>
          <p:cNvPr id="57" name="텍스트 개체 틀 56">
            <a:extLst>
              <a:ext uri="{FF2B5EF4-FFF2-40B4-BE49-F238E27FC236}">
                <a16:creationId xmlns:a16="http://schemas.microsoft.com/office/drawing/2014/main" id="{99ADAAB9-1EA5-C375-74B1-0AC4C2214740}"/>
              </a:ext>
            </a:extLst>
          </p:cNvPr>
          <p:cNvSpPr>
            <a:spLocks noGrp="1"/>
          </p:cNvSpPr>
          <p:nvPr>
            <p:ph type="body" sz="quarter" idx="15"/>
          </p:nvPr>
        </p:nvSpPr>
        <p:spPr/>
        <p:txBody>
          <a:bodyPr/>
          <a:lstStyle/>
          <a:p>
            <a:r>
              <a:rPr lang="en-US" altLang="ko-KR"/>
              <a:t>https://www.cjenc.co.kr/kr/Default.asp</a:t>
            </a:r>
          </a:p>
        </p:txBody>
      </p:sp>
      <p:sp>
        <p:nvSpPr>
          <p:cNvPr id="58" name="텍스트 개체 틀 57">
            <a:extLst>
              <a:ext uri="{FF2B5EF4-FFF2-40B4-BE49-F238E27FC236}">
                <a16:creationId xmlns:a16="http://schemas.microsoft.com/office/drawing/2014/main" id="{F743F558-7593-E04C-76E5-F56D1E94E11D}"/>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662E4876-7593-F781-B124-C1F30942EC1A}"/>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25BA2ED6-A065-5BAC-9A8A-7A85922BB386}"/>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D3AAFBB8-84A1-C168-1590-E410415B5322}"/>
              </a:ext>
            </a:extLst>
          </p:cNvPr>
          <p:cNvSpPr>
            <a:spLocks noGrp="1"/>
          </p:cNvSpPr>
          <p:nvPr>
            <p:ph type="body" sz="quarter" idx="20"/>
          </p:nvPr>
        </p:nvSpPr>
        <p:spPr/>
        <p:txBody>
          <a:bodyPr/>
          <a:lstStyle/>
          <a:p>
            <a:r>
              <a:rPr lang="ko-KR" altLang="en-US"/>
              <a:t>콘텐츠 영역에 제목을 제공하지 않아 스크린 리더 사용자가 콘텐츠 이용에 불편함을 느낄 수 있음</a:t>
            </a:r>
          </a:p>
          <a:p>
            <a:r>
              <a:rPr lang="ko-KR" altLang="en-US"/>
              <a:t>스크린 리더가 제목으로 인지할 수 있는 형태로 제목을 제공하여 스크린 리더 사용자가 콘텐츠의 구조를 쉽게 파악하고 콘텐츠를 빠르게 탐색할 수 있도록 제목을 제공해야 함</a:t>
            </a:r>
          </a:p>
        </p:txBody>
      </p:sp>
      <p:pic>
        <p:nvPicPr>
          <p:cNvPr id="5" name="그림 4">
            <a:extLst>
              <a:ext uri="{FF2B5EF4-FFF2-40B4-BE49-F238E27FC236}">
                <a16:creationId xmlns:a16="http://schemas.microsoft.com/office/drawing/2014/main" id="{C55DDC16-0A7C-3759-6AF7-4D5633663F96}"/>
              </a:ext>
            </a:extLst>
          </p:cNvPr>
          <p:cNvPicPr>
            <a:picLocks noChangeAspect="1"/>
          </p:cNvPicPr>
          <p:nvPr/>
        </p:nvPicPr>
        <p:blipFill>
          <a:blip r:embed="rId2"/>
          <a:stretch>
            <a:fillRect/>
          </a:stretch>
        </p:blipFill>
        <p:spPr>
          <a:xfrm>
            <a:off x="5130824" y="3233312"/>
            <a:ext cx="4201112" cy="725674"/>
          </a:xfrm>
          <a:prstGeom prst="rect">
            <a:avLst/>
          </a:prstGeom>
        </p:spPr>
      </p:pic>
      <p:pic>
        <p:nvPicPr>
          <p:cNvPr id="7" name="그림 6">
            <a:extLst>
              <a:ext uri="{FF2B5EF4-FFF2-40B4-BE49-F238E27FC236}">
                <a16:creationId xmlns:a16="http://schemas.microsoft.com/office/drawing/2014/main" id="{414CA8C6-51AE-B581-F6EB-2E6F7E122210}"/>
              </a:ext>
            </a:extLst>
          </p:cNvPr>
          <p:cNvPicPr>
            <a:picLocks noChangeAspect="1"/>
          </p:cNvPicPr>
          <p:nvPr/>
        </p:nvPicPr>
        <p:blipFill>
          <a:blip r:embed="rId3"/>
          <a:stretch>
            <a:fillRect/>
          </a:stretch>
        </p:blipFill>
        <p:spPr>
          <a:xfrm>
            <a:off x="5113867" y="4404316"/>
            <a:ext cx="4201112" cy="920395"/>
          </a:xfrm>
          <a:prstGeom prst="rect">
            <a:avLst/>
          </a:prstGeom>
        </p:spPr>
      </p:pic>
      <p:sp>
        <p:nvSpPr>
          <p:cNvPr id="3" name="직사각형 2">
            <a:extLst>
              <a:ext uri="{FF2B5EF4-FFF2-40B4-BE49-F238E27FC236}">
                <a16:creationId xmlns:a16="http://schemas.microsoft.com/office/drawing/2014/main" id="{338A387F-286B-CD3B-9D28-1F901615B126}"/>
              </a:ext>
            </a:extLst>
          </p:cNvPr>
          <p:cNvSpPr/>
          <p:nvPr/>
        </p:nvSpPr>
        <p:spPr>
          <a:xfrm>
            <a:off x="5102535" y="320472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4" name="직사각형 3">
            <a:extLst>
              <a:ext uri="{FF2B5EF4-FFF2-40B4-BE49-F238E27FC236}">
                <a16:creationId xmlns:a16="http://schemas.microsoft.com/office/drawing/2014/main" id="{AC802EFD-6DEF-D5D6-93F6-1AE5382AD114}"/>
              </a:ext>
            </a:extLst>
          </p:cNvPr>
          <p:cNvSpPr/>
          <p:nvPr/>
        </p:nvSpPr>
        <p:spPr>
          <a:xfrm>
            <a:off x="6496995" y="319710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6" name="직사각형 5">
            <a:extLst>
              <a:ext uri="{FF2B5EF4-FFF2-40B4-BE49-F238E27FC236}">
                <a16:creationId xmlns:a16="http://schemas.microsoft.com/office/drawing/2014/main" id="{EA4612DE-54F7-8213-D67F-303324F1C90A}"/>
              </a:ext>
            </a:extLst>
          </p:cNvPr>
          <p:cNvSpPr/>
          <p:nvPr/>
        </p:nvSpPr>
        <p:spPr>
          <a:xfrm>
            <a:off x="7960035" y="3212345"/>
            <a:ext cx="265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8" name="직사각형 7">
            <a:extLst>
              <a:ext uri="{FF2B5EF4-FFF2-40B4-BE49-F238E27FC236}">
                <a16:creationId xmlns:a16="http://schemas.microsoft.com/office/drawing/2014/main" id="{25777B22-A4B2-7A99-0EFA-75A058051EC0}"/>
              </a:ext>
            </a:extLst>
          </p:cNvPr>
          <p:cNvSpPr/>
          <p:nvPr/>
        </p:nvSpPr>
        <p:spPr>
          <a:xfrm>
            <a:off x="5119495" y="4385825"/>
            <a:ext cx="353860" cy="2037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658195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F521C-46E9-6D1B-840F-27102B3C648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ABD1739-CC47-F946-90D1-53923EC7F21C}"/>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5612E97D-6DE1-FF80-ED2E-074992345B75}"/>
              </a:ext>
            </a:extLst>
          </p:cNvPr>
          <p:cNvSpPr>
            <a:spLocks noGrp="1"/>
          </p:cNvSpPr>
          <p:nvPr>
            <p:ph type="body" sz="quarter" idx="11"/>
          </p:nvPr>
        </p:nvSpPr>
        <p:spPr/>
        <p:txBody>
          <a:bodyPr/>
          <a:lstStyle/>
          <a:p>
            <a:r>
              <a:rPr lang="en-US" altLang="ko-KR"/>
              <a:t>1. </a:t>
            </a:r>
            <a:r>
              <a:rPr lang="ko-KR" altLang="en-US"/>
              <a:t>메인</a:t>
            </a:r>
          </a:p>
        </p:txBody>
      </p:sp>
      <p:sp>
        <p:nvSpPr>
          <p:cNvPr id="57" name="텍스트 개체 틀 56">
            <a:extLst>
              <a:ext uri="{FF2B5EF4-FFF2-40B4-BE49-F238E27FC236}">
                <a16:creationId xmlns:a16="http://schemas.microsoft.com/office/drawing/2014/main" id="{738AA7EA-E709-F30A-6D6C-1D7D02414616}"/>
              </a:ext>
            </a:extLst>
          </p:cNvPr>
          <p:cNvSpPr>
            <a:spLocks noGrp="1"/>
          </p:cNvSpPr>
          <p:nvPr>
            <p:ph type="body" sz="quarter" idx="15"/>
          </p:nvPr>
        </p:nvSpPr>
        <p:spPr/>
        <p:txBody>
          <a:bodyPr/>
          <a:lstStyle/>
          <a:p>
            <a:r>
              <a:rPr lang="en-US" altLang="ko-KR"/>
              <a:t>https://www.cjenc.co.kr/kr/Default.asp</a:t>
            </a:r>
          </a:p>
        </p:txBody>
      </p:sp>
      <p:sp>
        <p:nvSpPr>
          <p:cNvPr id="58" name="텍스트 개체 틀 57">
            <a:extLst>
              <a:ext uri="{FF2B5EF4-FFF2-40B4-BE49-F238E27FC236}">
                <a16:creationId xmlns:a16="http://schemas.microsoft.com/office/drawing/2014/main" id="{4B802174-39BF-9AD9-D7FA-C85BAABE33F8}"/>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F6B431F0-79AE-A42A-F886-BCA679CF9205}"/>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CDCF30FA-84AD-F497-9BA6-C173B16F513D}"/>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79734AD8-64CF-C9CC-2C6C-31F7A219BF42}"/>
              </a:ext>
            </a:extLst>
          </p:cNvPr>
          <p:cNvSpPr>
            <a:spLocks noGrp="1"/>
          </p:cNvSpPr>
          <p:nvPr>
            <p:ph type="body" sz="quarter" idx="20"/>
          </p:nvPr>
        </p:nvSpPr>
        <p:spPr>
          <a:xfrm>
            <a:off x="631825" y="2146610"/>
            <a:ext cx="4104000" cy="896638"/>
          </a:xfrm>
        </p:spPr>
        <p:txBody>
          <a:bodyPr/>
          <a:lstStyle/>
          <a:p>
            <a:r>
              <a:rPr lang="ko-KR" altLang="en-US"/>
              <a:t>콘텐츠의 전체를 확인하는 요소 </a:t>
            </a:r>
            <a:r>
              <a:rPr lang="en-US" altLang="ko-KR"/>
              <a:t>’more </a:t>
            </a:r>
            <a:r>
              <a:rPr lang="ko-KR" altLang="en-US"/>
              <a:t>링크</a:t>
            </a:r>
            <a:r>
              <a:rPr lang="en-US" altLang="ko-KR"/>
              <a:t>’</a:t>
            </a:r>
            <a:r>
              <a:rPr lang="ko-KR" altLang="en-US"/>
              <a:t>가 콘텐츠보다 먼저 접근하게 되어 사용자가 논리적으로 부적절한 순서로 콘텐츠에 접근하게 됨</a:t>
            </a:r>
          </a:p>
          <a:p>
            <a:r>
              <a:rPr lang="ko-KR" altLang="en-US"/>
              <a:t>전체 내용을 확인을 위한 컨트롤은 사용자가 콘텐츠 내용을 먼저 탐색하고 더 많은 정보를 원할 시에 컨트롤 요소 </a:t>
            </a:r>
            <a:r>
              <a:rPr lang="en-US" altLang="ko-KR"/>
              <a:t>’more </a:t>
            </a:r>
            <a:r>
              <a:rPr lang="ko-KR" altLang="en-US"/>
              <a:t>링크</a:t>
            </a:r>
            <a:r>
              <a:rPr lang="en-US" altLang="ko-KR"/>
              <a:t>’</a:t>
            </a:r>
            <a:r>
              <a:rPr lang="ko-KR" altLang="en-US"/>
              <a:t>를 이용해 확인할 수 있도록 해야 함</a:t>
            </a:r>
          </a:p>
        </p:txBody>
      </p:sp>
      <p:pic>
        <p:nvPicPr>
          <p:cNvPr id="5" name="그림 4">
            <a:extLst>
              <a:ext uri="{FF2B5EF4-FFF2-40B4-BE49-F238E27FC236}">
                <a16:creationId xmlns:a16="http://schemas.microsoft.com/office/drawing/2014/main" id="{8CA800BC-F79B-107F-B463-242A677B821A}"/>
              </a:ext>
            </a:extLst>
          </p:cNvPr>
          <p:cNvPicPr>
            <a:picLocks noChangeAspect="1"/>
          </p:cNvPicPr>
          <p:nvPr/>
        </p:nvPicPr>
        <p:blipFill>
          <a:blip r:embed="rId2"/>
          <a:stretch>
            <a:fillRect/>
          </a:stretch>
        </p:blipFill>
        <p:spPr>
          <a:xfrm>
            <a:off x="5187139" y="2456983"/>
            <a:ext cx="3956245" cy="3871161"/>
          </a:xfrm>
          <a:prstGeom prst="rect">
            <a:avLst/>
          </a:prstGeom>
        </p:spPr>
      </p:pic>
      <p:sp>
        <p:nvSpPr>
          <p:cNvPr id="6" name="직사각형 5">
            <a:extLst>
              <a:ext uri="{FF2B5EF4-FFF2-40B4-BE49-F238E27FC236}">
                <a16:creationId xmlns:a16="http://schemas.microsoft.com/office/drawing/2014/main" id="{5D6A5FA5-B5EA-C83E-B12D-7944B3A6ECA1}"/>
              </a:ext>
            </a:extLst>
          </p:cNvPr>
          <p:cNvSpPr/>
          <p:nvPr/>
        </p:nvSpPr>
        <p:spPr>
          <a:xfrm>
            <a:off x="5201262" y="3001883"/>
            <a:ext cx="3933635" cy="323166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822162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EAD2-410A-AE8C-396F-62A957CF036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8188222-37A5-6568-EB05-9FDF1F4B6A07}"/>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2B7E9FB7-B0DD-B5F8-628C-36C7532ECAC2}"/>
              </a:ext>
            </a:extLst>
          </p:cNvPr>
          <p:cNvSpPr>
            <a:spLocks noGrp="1"/>
          </p:cNvSpPr>
          <p:nvPr>
            <p:ph type="body" sz="quarter" idx="11"/>
          </p:nvPr>
        </p:nvSpPr>
        <p:spPr/>
        <p:txBody>
          <a:bodyPr/>
          <a:lstStyle/>
          <a:p>
            <a:r>
              <a:rPr lang="en-US" altLang="ko-KR"/>
              <a:t>1. </a:t>
            </a:r>
            <a:r>
              <a:rPr lang="ko-KR" altLang="en-US"/>
              <a:t>메인</a:t>
            </a:r>
          </a:p>
        </p:txBody>
      </p:sp>
      <p:sp>
        <p:nvSpPr>
          <p:cNvPr id="57" name="텍스트 개체 틀 56">
            <a:extLst>
              <a:ext uri="{FF2B5EF4-FFF2-40B4-BE49-F238E27FC236}">
                <a16:creationId xmlns:a16="http://schemas.microsoft.com/office/drawing/2014/main" id="{A5644E68-3685-2231-13AD-45A50B73D320}"/>
              </a:ext>
            </a:extLst>
          </p:cNvPr>
          <p:cNvSpPr>
            <a:spLocks noGrp="1"/>
          </p:cNvSpPr>
          <p:nvPr>
            <p:ph type="body" sz="quarter" idx="15"/>
          </p:nvPr>
        </p:nvSpPr>
        <p:spPr/>
        <p:txBody>
          <a:bodyPr/>
          <a:lstStyle/>
          <a:p>
            <a:r>
              <a:rPr lang="en-US" altLang="ko-KR"/>
              <a:t>https://www.cjenc.co.kr/kr/Default.asp</a:t>
            </a:r>
          </a:p>
        </p:txBody>
      </p:sp>
      <p:sp>
        <p:nvSpPr>
          <p:cNvPr id="58" name="텍스트 개체 틀 57">
            <a:extLst>
              <a:ext uri="{FF2B5EF4-FFF2-40B4-BE49-F238E27FC236}">
                <a16:creationId xmlns:a16="http://schemas.microsoft.com/office/drawing/2014/main" id="{8C44BEED-928A-AEE3-68FF-19A3E95F0BF7}"/>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C2051119-FCA7-AB9B-0448-D5FB42862759}"/>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2C686B4B-EED5-7621-4B9D-2ABAE4D44FE2}"/>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30F410AD-35C6-345E-E0DC-06E001737C9C}"/>
              </a:ext>
            </a:extLst>
          </p:cNvPr>
          <p:cNvSpPr>
            <a:spLocks noGrp="1"/>
          </p:cNvSpPr>
          <p:nvPr>
            <p:ph type="body" sz="quarter" idx="20"/>
          </p:nvPr>
        </p:nvSpPr>
        <p:spPr>
          <a:xfrm>
            <a:off x="631825" y="2146610"/>
            <a:ext cx="4104000" cy="896638"/>
          </a:xfrm>
        </p:spPr>
        <p:txBody>
          <a:bodyPr/>
          <a:lstStyle/>
          <a:p>
            <a:r>
              <a:rPr lang="ko-KR" altLang="en-US"/>
              <a:t>해당 요소는 초점 이동 시 포커스 링이 시각적으로 확인되지 않아 키보드 사용자가 해당 요소에 접근했는지 알 수 없음</a:t>
            </a:r>
          </a:p>
          <a:p>
            <a:r>
              <a:rPr lang="ko-KR" altLang="en-US"/>
              <a:t>키보드 초점을 시각적으로 표시하여 탐색 중인 요소를 명확하게 변별할 수 있도록 해야 함</a:t>
            </a:r>
          </a:p>
        </p:txBody>
      </p:sp>
      <p:pic>
        <p:nvPicPr>
          <p:cNvPr id="4" name="그림 3">
            <a:extLst>
              <a:ext uri="{FF2B5EF4-FFF2-40B4-BE49-F238E27FC236}">
                <a16:creationId xmlns:a16="http://schemas.microsoft.com/office/drawing/2014/main" id="{AA699DF3-15CC-A346-D692-BEA1D27B3F0A}"/>
              </a:ext>
            </a:extLst>
          </p:cNvPr>
          <p:cNvPicPr>
            <a:picLocks noChangeAspect="1"/>
          </p:cNvPicPr>
          <p:nvPr/>
        </p:nvPicPr>
        <p:blipFill>
          <a:blip r:embed="rId3"/>
          <a:stretch>
            <a:fillRect/>
          </a:stretch>
        </p:blipFill>
        <p:spPr>
          <a:xfrm>
            <a:off x="5187139" y="2456983"/>
            <a:ext cx="3956245" cy="3871161"/>
          </a:xfrm>
          <a:prstGeom prst="rect">
            <a:avLst/>
          </a:prstGeom>
        </p:spPr>
      </p:pic>
      <p:sp>
        <p:nvSpPr>
          <p:cNvPr id="3" name="직사각형 2">
            <a:extLst>
              <a:ext uri="{FF2B5EF4-FFF2-40B4-BE49-F238E27FC236}">
                <a16:creationId xmlns:a16="http://schemas.microsoft.com/office/drawing/2014/main" id="{25256CD7-9EB0-A86F-2423-E70196E06A6B}"/>
              </a:ext>
            </a:extLst>
          </p:cNvPr>
          <p:cNvSpPr/>
          <p:nvPr/>
        </p:nvSpPr>
        <p:spPr>
          <a:xfrm>
            <a:off x="5201262" y="3001883"/>
            <a:ext cx="3933635" cy="3231666"/>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2809455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09D60-30AE-BC1D-A449-E360B7E895C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CCDDFC6-4909-3D9B-171E-AE454FFFC24A}"/>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07D175BB-6E32-656A-00E4-AC3BBA941014}"/>
              </a:ext>
            </a:extLst>
          </p:cNvPr>
          <p:cNvSpPr>
            <a:spLocks noGrp="1"/>
          </p:cNvSpPr>
          <p:nvPr>
            <p:ph type="body" sz="quarter" idx="11"/>
          </p:nvPr>
        </p:nvSpPr>
        <p:spPr/>
        <p:txBody>
          <a:bodyPr/>
          <a:lstStyle/>
          <a:p>
            <a:r>
              <a:rPr lang="en-US" altLang="ko-KR"/>
              <a:t>1. </a:t>
            </a:r>
            <a:r>
              <a:rPr lang="ko-KR" altLang="en-US"/>
              <a:t>메인</a:t>
            </a:r>
          </a:p>
        </p:txBody>
      </p:sp>
      <p:sp>
        <p:nvSpPr>
          <p:cNvPr id="57" name="텍스트 개체 틀 56">
            <a:extLst>
              <a:ext uri="{FF2B5EF4-FFF2-40B4-BE49-F238E27FC236}">
                <a16:creationId xmlns:a16="http://schemas.microsoft.com/office/drawing/2014/main" id="{E8574BE3-B89D-A69B-CCE7-BB9A07249AC6}"/>
              </a:ext>
            </a:extLst>
          </p:cNvPr>
          <p:cNvSpPr>
            <a:spLocks noGrp="1"/>
          </p:cNvSpPr>
          <p:nvPr>
            <p:ph type="body" sz="quarter" idx="15"/>
          </p:nvPr>
        </p:nvSpPr>
        <p:spPr/>
        <p:txBody>
          <a:bodyPr/>
          <a:lstStyle/>
          <a:p>
            <a:r>
              <a:rPr lang="en-US" altLang="ko-KR"/>
              <a:t>https://www.cjenc.co.kr/kr/Default.asp</a:t>
            </a:r>
          </a:p>
        </p:txBody>
      </p:sp>
      <p:sp>
        <p:nvSpPr>
          <p:cNvPr id="58" name="텍스트 개체 틀 57">
            <a:extLst>
              <a:ext uri="{FF2B5EF4-FFF2-40B4-BE49-F238E27FC236}">
                <a16:creationId xmlns:a16="http://schemas.microsoft.com/office/drawing/2014/main" id="{61041117-EC86-DCA5-5DB7-6B555FAA89BD}"/>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3F5A75B0-236D-9C70-3AD3-D59C51E98C16}"/>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B950D7D4-4DC8-0ACC-848C-4A3F59D3DCAC}"/>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E3626453-8B62-24C6-8C61-0F58EE7B5C5C}"/>
              </a:ext>
            </a:extLst>
          </p:cNvPr>
          <p:cNvSpPr>
            <a:spLocks noGrp="1"/>
          </p:cNvSpPr>
          <p:nvPr>
            <p:ph type="body" sz="quarter" idx="20"/>
          </p:nvPr>
        </p:nvSpPr>
        <p:spPr>
          <a:xfrm>
            <a:off x="631825" y="2146610"/>
            <a:ext cx="4104000" cy="896638"/>
          </a:xfrm>
        </p:spPr>
        <p:txBody>
          <a:bodyPr/>
          <a:lstStyle/>
          <a:p>
            <a:r>
              <a:rPr lang="ko-KR" altLang="en-US"/>
              <a:t>같은 목적지의 링크를 하나 이상 제공해 스크린리더 사용자의 탐색 횟수를 증가시켜 콘텐츠 이용에 불편함을 느낄 수 있음</a:t>
            </a:r>
            <a:endParaRPr lang="en-US" altLang="ko-KR"/>
          </a:p>
          <a:p>
            <a:r>
              <a:rPr lang="ko-KR" altLang="en-US"/>
              <a:t>같은 목적지의 링크를 하나로 합쳐서 스크린리더 사용자가 원활하게 이용할 수 있도록 제공해야 함</a:t>
            </a:r>
          </a:p>
        </p:txBody>
      </p:sp>
      <p:pic>
        <p:nvPicPr>
          <p:cNvPr id="7" name="그림 6">
            <a:extLst>
              <a:ext uri="{FF2B5EF4-FFF2-40B4-BE49-F238E27FC236}">
                <a16:creationId xmlns:a16="http://schemas.microsoft.com/office/drawing/2014/main" id="{572E19EA-83F9-FFC2-0616-97D665482ECD}"/>
              </a:ext>
            </a:extLst>
          </p:cNvPr>
          <p:cNvPicPr>
            <a:picLocks noChangeAspect="1"/>
          </p:cNvPicPr>
          <p:nvPr/>
        </p:nvPicPr>
        <p:blipFill>
          <a:blip r:embed="rId3"/>
          <a:stretch>
            <a:fillRect/>
          </a:stretch>
        </p:blipFill>
        <p:spPr>
          <a:xfrm>
            <a:off x="5113867" y="3147506"/>
            <a:ext cx="4201112" cy="920395"/>
          </a:xfrm>
          <a:prstGeom prst="rect">
            <a:avLst/>
          </a:prstGeom>
        </p:spPr>
      </p:pic>
      <p:sp>
        <p:nvSpPr>
          <p:cNvPr id="8" name="직사각형 7">
            <a:extLst>
              <a:ext uri="{FF2B5EF4-FFF2-40B4-BE49-F238E27FC236}">
                <a16:creationId xmlns:a16="http://schemas.microsoft.com/office/drawing/2014/main" id="{72AA6FA0-E6EF-A0E3-41AD-CFC1CF728F52}"/>
              </a:ext>
            </a:extLst>
          </p:cNvPr>
          <p:cNvSpPr/>
          <p:nvPr/>
        </p:nvSpPr>
        <p:spPr>
          <a:xfrm>
            <a:off x="5097092" y="3341644"/>
            <a:ext cx="1221626" cy="85099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9" name="직사각형 8">
            <a:extLst>
              <a:ext uri="{FF2B5EF4-FFF2-40B4-BE49-F238E27FC236}">
                <a16:creationId xmlns:a16="http://schemas.microsoft.com/office/drawing/2014/main" id="{DA95C5AE-D469-D213-850C-5EAE12219280}"/>
              </a:ext>
            </a:extLst>
          </p:cNvPr>
          <p:cNvSpPr/>
          <p:nvPr/>
        </p:nvSpPr>
        <p:spPr>
          <a:xfrm>
            <a:off x="6598232" y="3352585"/>
            <a:ext cx="1221626" cy="85099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10" name="직사각형 9">
            <a:extLst>
              <a:ext uri="{FF2B5EF4-FFF2-40B4-BE49-F238E27FC236}">
                <a16:creationId xmlns:a16="http://schemas.microsoft.com/office/drawing/2014/main" id="{FB8FF77F-C5D5-AB8C-6826-9A206E1AF056}"/>
              </a:ext>
            </a:extLst>
          </p:cNvPr>
          <p:cNvSpPr/>
          <p:nvPr/>
        </p:nvSpPr>
        <p:spPr>
          <a:xfrm>
            <a:off x="8068892" y="3349719"/>
            <a:ext cx="1221626" cy="85099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6777107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77A3E-A13D-876B-3746-81D80BD9132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42CAAB-07F1-341A-62AA-E5ECD773D27C}"/>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CC4FE7F8-90C7-6ED7-5AA4-813E300A886B}"/>
              </a:ext>
            </a:extLst>
          </p:cNvPr>
          <p:cNvSpPr>
            <a:spLocks noGrp="1"/>
          </p:cNvSpPr>
          <p:nvPr>
            <p:ph type="body" sz="quarter" idx="11"/>
          </p:nvPr>
        </p:nvSpPr>
        <p:spPr/>
        <p:txBody>
          <a:bodyPr/>
          <a:lstStyle/>
          <a:p>
            <a:r>
              <a:rPr lang="en-US" altLang="ko-KR"/>
              <a:t>2. </a:t>
            </a:r>
            <a:r>
              <a:rPr lang="ko-KR" altLang="en-US"/>
              <a:t>소개 </a:t>
            </a:r>
            <a:r>
              <a:rPr lang="en-US" altLang="ko-KR"/>
              <a:t>&gt; </a:t>
            </a:r>
            <a:r>
              <a:rPr lang="ko-KR" altLang="en-US" err="1"/>
              <a:t>회사연혁</a:t>
            </a:r>
            <a:endParaRPr lang="ko-KR" altLang="en-US"/>
          </a:p>
        </p:txBody>
      </p:sp>
      <p:sp>
        <p:nvSpPr>
          <p:cNvPr id="57" name="텍스트 개체 틀 56">
            <a:extLst>
              <a:ext uri="{FF2B5EF4-FFF2-40B4-BE49-F238E27FC236}">
                <a16:creationId xmlns:a16="http://schemas.microsoft.com/office/drawing/2014/main" id="{65BF5AC0-C26D-9FC4-D185-703166B26995}"/>
              </a:ext>
            </a:extLst>
          </p:cNvPr>
          <p:cNvSpPr>
            <a:spLocks noGrp="1"/>
          </p:cNvSpPr>
          <p:nvPr>
            <p:ph type="body" sz="quarter" idx="15"/>
          </p:nvPr>
        </p:nvSpPr>
        <p:spPr/>
        <p:txBody>
          <a:bodyPr/>
          <a:lstStyle/>
          <a:p>
            <a:r>
              <a:rPr lang="en-US" altLang="ko-KR"/>
              <a:t>https://www.cjenc.co.kr/kr/company/history.asp</a:t>
            </a:r>
            <a:endParaRPr lang="ko-KR" altLang="en-US"/>
          </a:p>
        </p:txBody>
      </p:sp>
      <p:sp>
        <p:nvSpPr>
          <p:cNvPr id="58" name="텍스트 개체 틀 57">
            <a:extLst>
              <a:ext uri="{FF2B5EF4-FFF2-40B4-BE49-F238E27FC236}">
                <a16:creationId xmlns:a16="http://schemas.microsoft.com/office/drawing/2014/main" id="{760F1881-D76F-A9DE-9D38-0B5050FC61DC}"/>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72B0A70D-1A1D-E2D9-3FFD-CC79AAD16580}"/>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F5097DDD-89F3-7EE6-0D8D-2909024B6DC9}"/>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812DFB76-4BB5-DC46-2F48-BF5916C7CD8F}"/>
              </a:ext>
            </a:extLst>
          </p:cNvPr>
          <p:cNvSpPr>
            <a:spLocks noGrp="1"/>
          </p:cNvSpPr>
          <p:nvPr>
            <p:ph type="body" sz="quarter" idx="20"/>
          </p:nvPr>
        </p:nvSpPr>
        <p:spPr>
          <a:xfrm>
            <a:off x="631825" y="2146610"/>
            <a:ext cx="4104000" cy="896638"/>
          </a:xfrm>
        </p:spPr>
        <p:txBody>
          <a:bodyPr/>
          <a:lstStyle/>
          <a:p>
            <a:r>
              <a:rPr lang="ko-KR" altLang="en-US"/>
              <a:t>제목 수준을 단계적</a:t>
            </a:r>
            <a:r>
              <a:rPr lang="en-US" altLang="ko-KR"/>
              <a:t>(h1&gt;h3)</a:t>
            </a:r>
            <a:r>
              <a:rPr lang="ko-KR" altLang="en-US"/>
              <a:t>으로 사용하지 않아 페이지의 논리적인 구조와 흐름을 파악하기 어려움</a:t>
            </a:r>
          </a:p>
          <a:p>
            <a:r>
              <a:rPr lang="ko-KR" altLang="en-US"/>
              <a:t>제목 수준을 순차적으로 변경하여 콘텐츠의 논리적인 흐름을 쉽게 파악할 수 있도록 수정해야 함</a:t>
            </a:r>
          </a:p>
        </p:txBody>
      </p:sp>
      <p:pic>
        <p:nvPicPr>
          <p:cNvPr id="4" name="그림 3">
            <a:extLst>
              <a:ext uri="{FF2B5EF4-FFF2-40B4-BE49-F238E27FC236}">
                <a16:creationId xmlns:a16="http://schemas.microsoft.com/office/drawing/2014/main" id="{0EA0BF63-4A3A-6D3B-DC94-C3CB9D79497B}"/>
              </a:ext>
            </a:extLst>
          </p:cNvPr>
          <p:cNvPicPr>
            <a:picLocks noChangeAspect="1"/>
          </p:cNvPicPr>
          <p:nvPr/>
        </p:nvPicPr>
        <p:blipFill>
          <a:blip r:embed="rId2"/>
          <a:stretch>
            <a:fillRect/>
          </a:stretch>
        </p:blipFill>
        <p:spPr>
          <a:xfrm>
            <a:off x="6022700" y="2337157"/>
            <a:ext cx="2437022" cy="4040014"/>
          </a:xfrm>
          <a:prstGeom prst="rect">
            <a:avLst/>
          </a:prstGeom>
        </p:spPr>
      </p:pic>
      <p:sp>
        <p:nvSpPr>
          <p:cNvPr id="3" name="직사각형 2">
            <a:extLst>
              <a:ext uri="{FF2B5EF4-FFF2-40B4-BE49-F238E27FC236}">
                <a16:creationId xmlns:a16="http://schemas.microsoft.com/office/drawing/2014/main" id="{114C8143-F9F6-931A-61D3-50087061E85E}"/>
              </a:ext>
            </a:extLst>
          </p:cNvPr>
          <p:cNvSpPr/>
          <p:nvPr/>
        </p:nvSpPr>
        <p:spPr>
          <a:xfrm>
            <a:off x="6125671" y="2396269"/>
            <a:ext cx="1343789" cy="32809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FB8EB915-D6B4-8EC8-9D6B-79A3E806A09E}"/>
              </a:ext>
            </a:extLst>
          </p:cNvPr>
          <p:cNvSpPr/>
          <p:nvPr/>
        </p:nvSpPr>
        <p:spPr>
          <a:xfrm>
            <a:off x="7260501" y="5878609"/>
            <a:ext cx="1009608" cy="32809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4270810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6DEF-3545-DE80-CADE-B661C262120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07F5665-4EF8-B726-EA5A-7BBFFB8180E6}"/>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CE6000EB-4208-9ED6-299E-2AB1F84D1F48}"/>
              </a:ext>
            </a:extLst>
          </p:cNvPr>
          <p:cNvSpPr>
            <a:spLocks noGrp="1"/>
          </p:cNvSpPr>
          <p:nvPr>
            <p:ph type="body" sz="quarter" idx="11"/>
          </p:nvPr>
        </p:nvSpPr>
        <p:spPr/>
        <p:txBody>
          <a:bodyPr/>
          <a:lstStyle/>
          <a:p>
            <a:r>
              <a:rPr lang="en-US" altLang="ko-KR"/>
              <a:t>7. </a:t>
            </a:r>
            <a:r>
              <a:rPr lang="ko-KR" altLang="en-US"/>
              <a:t>지속가능경영 </a:t>
            </a:r>
            <a:r>
              <a:rPr lang="en-US" altLang="ko-KR"/>
              <a:t>&gt; </a:t>
            </a:r>
            <a:r>
              <a:rPr lang="ko-KR" altLang="en-US"/>
              <a:t>스마트건설 </a:t>
            </a:r>
            <a:r>
              <a:rPr lang="en-US" altLang="ko-KR"/>
              <a:t>&gt; </a:t>
            </a:r>
            <a:r>
              <a:rPr lang="ko-KR" altLang="en-US"/>
              <a:t>동영상 팝업</a:t>
            </a:r>
          </a:p>
        </p:txBody>
      </p:sp>
      <p:sp>
        <p:nvSpPr>
          <p:cNvPr id="57" name="텍스트 개체 틀 56">
            <a:extLst>
              <a:ext uri="{FF2B5EF4-FFF2-40B4-BE49-F238E27FC236}">
                <a16:creationId xmlns:a16="http://schemas.microsoft.com/office/drawing/2014/main" id="{120C9B85-CF02-FC5B-9E95-BC2E7498810A}"/>
              </a:ext>
            </a:extLst>
          </p:cNvPr>
          <p:cNvSpPr>
            <a:spLocks noGrp="1"/>
          </p:cNvSpPr>
          <p:nvPr>
            <p:ph type="body" sz="quarter" idx="15"/>
          </p:nvPr>
        </p:nvSpPr>
        <p:spPr/>
        <p:txBody>
          <a:bodyPr/>
          <a:lstStyle/>
          <a:p>
            <a:r>
              <a:rPr lang="en-US" altLang="ko-KR"/>
              <a:t>https://www.cjenc.co.kr/kr/tech/smartcon.asp</a:t>
            </a:r>
            <a:endParaRPr lang="ko-KR" altLang="en-US"/>
          </a:p>
        </p:txBody>
      </p:sp>
      <p:sp>
        <p:nvSpPr>
          <p:cNvPr id="58" name="텍스트 개체 틀 57">
            <a:extLst>
              <a:ext uri="{FF2B5EF4-FFF2-40B4-BE49-F238E27FC236}">
                <a16:creationId xmlns:a16="http://schemas.microsoft.com/office/drawing/2014/main" id="{8BC51373-AF6F-A0BB-4A06-EB1ADCF51081}"/>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0B052485-C340-6D8C-CA91-08ECFF162E25}"/>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6A1F8E12-B5FC-F28B-8556-612B369E45D8}"/>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C27E288D-86E3-B2BD-09F8-681E09827B4E}"/>
              </a:ext>
            </a:extLst>
          </p:cNvPr>
          <p:cNvSpPr>
            <a:spLocks noGrp="1"/>
          </p:cNvSpPr>
          <p:nvPr>
            <p:ph type="body" sz="quarter" idx="20"/>
          </p:nvPr>
        </p:nvSpPr>
        <p:spPr>
          <a:xfrm>
            <a:off x="631825" y="2146610"/>
            <a:ext cx="4104000" cy="896638"/>
          </a:xfrm>
        </p:spPr>
        <p:txBody>
          <a:bodyPr/>
          <a:lstStyle/>
          <a:p>
            <a:r>
              <a:rPr lang="ko-KR" altLang="en-US"/>
              <a:t>레이어 팝업 실행 시</a:t>
            </a:r>
            <a:r>
              <a:rPr lang="en-US" altLang="ko-KR"/>
              <a:t> </a:t>
            </a:r>
            <a:r>
              <a:rPr lang="ko-KR" altLang="en-US"/>
              <a:t>초점 이동하지 않아 스크린 리더 사용자가 접근할 수 없어 콘텐츠 이용에 불편함을 겪을 수 있음</a:t>
            </a:r>
          </a:p>
          <a:p>
            <a:r>
              <a:rPr lang="ko-KR" altLang="en-US"/>
              <a:t>시각을 활용하여 콘텐츠를 탐색하는 사용자와 동일한 수준의 콘텐츠를 제공하여 스크린 리더 사용자도 정보 격차 없이 서비스를 이용할 수 있게 해야 함</a:t>
            </a:r>
          </a:p>
        </p:txBody>
      </p:sp>
      <p:pic>
        <p:nvPicPr>
          <p:cNvPr id="4" name="그림 3">
            <a:extLst>
              <a:ext uri="{FF2B5EF4-FFF2-40B4-BE49-F238E27FC236}">
                <a16:creationId xmlns:a16="http://schemas.microsoft.com/office/drawing/2014/main" id="{B66B4DCC-1AA9-4E9C-328B-DB067B7FB561}"/>
              </a:ext>
            </a:extLst>
          </p:cNvPr>
          <p:cNvPicPr>
            <a:picLocks noChangeAspect="1"/>
          </p:cNvPicPr>
          <p:nvPr/>
        </p:nvPicPr>
        <p:blipFill>
          <a:blip r:embed="rId2"/>
          <a:stretch>
            <a:fillRect/>
          </a:stretch>
        </p:blipFill>
        <p:spPr>
          <a:xfrm>
            <a:off x="5104034" y="2789082"/>
            <a:ext cx="4201112" cy="2577695"/>
          </a:xfrm>
          <a:prstGeom prst="rect">
            <a:avLst/>
          </a:prstGeom>
        </p:spPr>
      </p:pic>
      <p:sp>
        <p:nvSpPr>
          <p:cNvPr id="3" name="직사각형 2">
            <a:extLst>
              <a:ext uri="{FF2B5EF4-FFF2-40B4-BE49-F238E27FC236}">
                <a16:creationId xmlns:a16="http://schemas.microsoft.com/office/drawing/2014/main" id="{59E486C5-1D97-BC2E-F860-0B4D7539E44E}"/>
              </a:ext>
            </a:extLst>
          </p:cNvPr>
          <p:cNvSpPr/>
          <p:nvPr/>
        </p:nvSpPr>
        <p:spPr>
          <a:xfrm>
            <a:off x="5105240" y="2790870"/>
            <a:ext cx="3872330" cy="254117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833093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0A60A-171A-E72C-F6FD-2409080957A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863F7BA-0533-E618-BF9C-B9077C034F6F}"/>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A142D93E-6E98-8C12-78F4-347661B2A69B}"/>
              </a:ext>
            </a:extLst>
          </p:cNvPr>
          <p:cNvSpPr>
            <a:spLocks noGrp="1"/>
          </p:cNvSpPr>
          <p:nvPr>
            <p:ph type="body" sz="quarter" idx="11"/>
          </p:nvPr>
        </p:nvSpPr>
        <p:spPr/>
        <p:txBody>
          <a:bodyPr/>
          <a:lstStyle/>
          <a:p>
            <a:r>
              <a:rPr lang="en-US" altLang="ko-KR"/>
              <a:t>7. </a:t>
            </a:r>
            <a:r>
              <a:rPr lang="ko-KR" altLang="en-US"/>
              <a:t>지속가능경영 </a:t>
            </a:r>
            <a:r>
              <a:rPr lang="en-US" altLang="ko-KR"/>
              <a:t>&gt; </a:t>
            </a:r>
            <a:r>
              <a:rPr lang="ko-KR" altLang="en-US"/>
              <a:t>스마트건설 </a:t>
            </a:r>
            <a:r>
              <a:rPr lang="en-US" altLang="ko-KR"/>
              <a:t>&gt; </a:t>
            </a:r>
            <a:r>
              <a:rPr lang="ko-KR" altLang="en-US"/>
              <a:t>동영상 팝업</a:t>
            </a:r>
          </a:p>
        </p:txBody>
      </p:sp>
      <p:sp>
        <p:nvSpPr>
          <p:cNvPr id="57" name="텍스트 개체 틀 56">
            <a:extLst>
              <a:ext uri="{FF2B5EF4-FFF2-40B4-BE49-F238E27FC236}">
                <a16:creationId xmlns:a16="http://schemas.microsoft.com/office/drawing/2014/main" id="{3C397732-E3BE-80A1-1B44-064E8881FC84}"/>
              </a:ext>
            </a:extLst>
          </p:cNvPr>
          <p:cNvSpPr>
            <a:spLocks noGrp="1"/>
          </p:cNvSpPr>
          <p:nvPr>
            <p:ph type="body" sz="quarter" idx="15"/>
          </p:nvPr>
        </p:nvSpPr>
        <p:spPr/>
        <p:txBody>
          <a:bodyPr/>
          <a:lstStyle/>
          <a:p>
            <a:r>
              <a:rPr lang="en-US" altLang="ko-KR"/>
              <a:t>https://www.cjenc.co.kr/kr/tech/smartcon.asp</a:t>
            </a:r>
            <a:endParaRPr lang="ko-KR" altLang="en-US"/>
          </a:p>
        </p:txBody>
      </p:sp>
      <p:sp>
        <p:nvSpPr>
          <p:cNvPr id="58" name="텍스트 개체 틀 57">
            <a:extLst>
              <a:ext uri="{FF2B5EF4-FFF2-40B4-BE49-F238E27FC236}">
                <a16:creationId xmlns:a16="http://schemas.microsoft.com/office/drawing/2014/main" id="{09EDBFD4-965D-F591-362C-D3A1D103D396}"/>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74906197-221B-7070-9747-5E9316FABB3D}"/>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0E65D20C-3196-5F1A-6D93-CC59EAD1AF0D}"/>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1C6B4643-52C4-8CA3-AAD3-1B624ACCEF95}"/>
              </a:ext>
            </a:extLst>
          </p:cNvPr>
          <p:cNvSpPr>
            <a:spLocks noGrp="1"/>
          </p:cNvSpPr>
          <p:nvPr>
            <p:ph type="body" sz="quarter" idx="20"/>
          </p:nvPr>
        </p:nvSpPr>
        <p:spPr>
          <a:xfrm>
            <a:off x="631825" y="2146610"/>
            <a:ext cx="4104000" cy="896638"/>
          </a:xfrm>
        </p:spPr>
        <p:txBody>
          <a:bodyPr/>
          <a:lstStyle/>
          <a:p>
            <a:r>
              <a:rPr lang="en-US" altLang="ko-KR"/>
              <a:t>‘</a:t>
            </a:r>
            <a:r>
              <a:rPr lang="ko-KR" altLang="en-US"/>
              <a:t>선택 </a:t>
            </a:r>
            <a:r>
              <a:rPr lang="en-US" altLang="ko-KR"/>
              <a:t>Pause </a:t>
            </a:r>
            <a:r>
              <a:rPr lang="ko-KR" altLang="en-US"/>
              <a:t>버튼</a:t>
            </a:r>
            <a:r>
              <a:rPr lang="en-US" altLang="ko-KR"/>
              <a:t>’, ‘</a:t>
            </a:r>
            <a:r>
              <a:rPr lang="ko-KR" altLang="en-US"/>
              <a:t>선택 </a:t>
            </a:r>
            <a:r>
              <a:rPr lang="en-US" altLang="ko-KR"/>
              <a:t>Unmute </a:t>
            </a:r>
            <a:r>
              <a:rPr lang="ko-KR" altLang="en-US"/>
              <a:t>버튼</a:t>
            </a:r>
            <a:r>
              <a:rPr lang="en-US" altLang="ko-KR"/>
              <a:t>’</a:t>
            </a:r>
            <a:r>
              <a:rPr lang="ko-KR" altLang="en-US"/>
              <a:t>으로 음성 출력되어 스크린리더 사용자가 잘못된 정보로 인해 콘텐츠 이용에 방해가 됨</a:t>
            </a:r>
            <a:endParaRPr lang="en-US" altLang="ko-KR"/>
          </a:p>
          <a:p>
            <a:r>
              <a:rPr lang="ko-KR" altLang="en-US"/>
              <a:t>스크린리더 사용자가 콘텐츠 요소의 현재 상태를 정확히 알 수 있도록 상태정보를 정확히 제공해야 함</a:t>
            </a:r>
          </a:p>
        </p:txBody>
      </p:sp>
      <p:pic>
        <p:nvPicPr>
          <p:cNvPr id="4" name="그림 3">
            <a:extLst>
              <a:ext uri="{FF2B5EF4-FFF2-40B4-BE49-F238E27FC236}">
                <a16:creationId xmlns:a16="http://schemas.microsoft.com/office/drawing/2014/main" id="{01A7E9F6-1AA5-228C-49B4-5DD5FE2E8868}"/>
              </a:ext>
            </a:extLst>
          </p:cNvPr>
          <p:cNvPicPr>
            <a:picLocks noChangeAspect="1"/>
          </p:cNvPicPr>
          <p:nvPr/>
        </p:nvPicPr>
        <p:blipFill>
          <a:blip r:embed="rId2"/>
          <a:stretch>
            <a:fillRect/>
          </a:stretch>
        </p:blipFill>
        <p:spPr>
          <a:xfrm>
            <a:off x="5104034" y="2789082"/>
            <a:ext cx="4201112" cy="2577695"/>
          </a:xfrm>
          <a:prstGeom prst="rect">
            <a:avLst/>
          </a:prstGeom>
        </p:spPr>
      </p:pic>
      <p:sp>
        <p:nvSpPr>
          <p:cNvPr id="3" name="직사각형 2">
            <a:extLst>
              <a:ext uri="{FF2B5EF4-FFF2-40B4-BE49-F238E27FC236}">
                <a16:creationId xmlns:a16="http://schemas.microsoft.com/office/drawing/2014/main" id="{33B6B84B-528D-DE04-4EF7-3F00AA11B3D8}"/>
              </a:ext>
            </a:extLst>
          </p:cNvPr>
          <p:cNvSpPr/>
          <p:nvPr/>
        </p:nvSpPr>
        <p:spPr>
          <a:xfrm>
            <a:off x="5134775" y="4993980"/>
            <a:ext cx="475700"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DD60DA93-B33F-B88F-C085-A799D0A95F50}"/>
              </a:ext>
            </a:extLst>
          </p:cNvPr>
          <p:cNvSpPr/>
          <p:nvPr/>
        </p:nvSpPr>
        <p:spPr>
          <a:xfrm>
            <a:off x="8574575" y="4993980"/>
            <a:ext cx="393141"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588994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81B7D-C1A8-6DE9-0352-BCA8CDAB849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F1CE6B9-4AA4-5020-F539-37A0564EAE8F}"/>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195DD5E6-D8E0-EACE-1B3E-BF43FFA947A3}"/>
              </a:ext>
            </a:extLst>
          </p:cNvPr>
          <p:cNvSpPr>
            <a:spLocks noGrp="1"/>
          </p:cNvSpPr>
          <p:nvPr>
            <p:ph type="body" sz="quarter" idx="11"/>
          </p:nvPr>
        </p:nvSpPr>
        <p:spPr/>
        <p:txBody>
          <a:bodyPr/>
          <a:lstStyle/>
          <a:p>
            <a:r>
              <a:rPr lang="en-US" altLang="ko-KR"/>
              <a:t>7. </a:t>
            </a:r>
            <a:r>
              <a:rPr lang="ko-KR" altLang="en-US"/>
              <a:t>지속가능경영 </a:t>
            </a:r>
            <a:r>
              <a:rPr lang="en-US" altLang="ko-KR"/>
              <a:t>&gt; </a:t>
            </a:r>
            <a:r>
              <a:rPr lang="ko-KR" altLang="en-US"/>
              <a:t>스마트건설 </a:t>
            </a:r>
            <a:r>
              <a:rPr lang="en-US" altLang="ko-KR"/>
              <a:t>&gt; </a:t>
            </a:r>
            <a:r>
              <a:rPr lang="ko-KR" altLang="en-US"/>
              <a:t>동영상 팝업</a:t>
            </a:r>
          </a:p>
        </p:txBody>
      </p:sp>
      <p:sp>
        <p:nvSpPr>
          <p:cNvPr id="57" name="텍스트 개체 틀 56">
            <a:extLst>
              <a:ext uri="{FF2B5EF4-FFF2-40B4-BE49-F238E27FC236}">
                <a16:creationId xmlns:a16="http://schemas.microsoft.com/office/drawing/2014/main" id="{4D3ED298-9969-3326-8ABB-0BB9E4908A19}"/>
              </a:ext>
            </a:extLst>
          </p:cNvPr>
          <p:cNvSpPr>
            <a:spLocks noGrp="1"/>
          </p:cNvSpPr>
          <p:nvPr>
            <p:ph type="body" sz="quarter" idx="15"/>
          </p:nvPr>
        </p:nvSpPr>
        <p:spPr/>
        <p:txBody>
          <a:bodyPr/>
          <a:lstStyle/>
          <a:p>
            <a:r>
              <a:rPr lang="en-US" altLang="ko-KR"/>
              <a:t>https://www.cjenc.co.kr/kr/tech/smartcon.asp</a:t>
            </a:r>
            <a:endParaRPr lang="ko-KR" altLang="en-US"/>
          </a:p>
        </p:txBody>
      </p:sp>
      <p:sp>
        <p:nvSpPr>
          <p:cNvPr id="58" name="텍스트 개체 틀 57">
            <a:extLst>
              <a:ext uri="{FF2B5EF4-FFF2-40B4-BE49-F238E27FC236}">
                <a16:creationId xmlns:a16="http://schemas.microsoft.com/office/drawing/2014/main" id="{07621C5B-8364-6C0C-1F77-93A0D93AF2BC}"/>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0963CC75-F06F-DA61-1B36-F4A66502F8B0}"/>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994D33C8-68C0-13AA-9F5E-65EB2C4444DB}"/>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653D902C-CCA8-624A-67D2-80F29A943DE0}"/>
              </a:ext>
            </a:extLst>
          </p:cNvPr>
          <p:cNvSpPr>
            <a:spLocks noGrp="1"/>
          </p:cNvSpPr>
          <p:nvPr>
            <p:ph type="body" sz="quarter" idx="20"/>
          </p:nvPr>
        </p:nvSpPr>
        <p:spPr>
          <a:xfrm>
            <a:off x="631825" y="2146610"/>
            <a:ext cx="4104000" cy="896638"/>
          </a:xfrm>
        </p:spPr>
        <p:txBody>
          <a:bodyPr/>
          <a:lstStyle/>
          <a:p>
            <a:r>
              <a:rPr lang="ko-KR" altLang="en-US"/>
              <a:t>컨트롤 요소가 주언어와 다른 언어</a:t>
            </a:r>
            <a:r>
              <a:rPr lang="en-US" altLang="ko-KR"/>
              <a:t>(</a:t>
            </a:r>
            <a:r>
              <a:rPr lang="ko-KR" altLang="en-US"/>
              <a:t>영어</a:t>
            </a:r>
            <a:r>
              <a:rPr lang="en-US" altLang="ko-KR"/>
              <a:t>)</a:t>
            </a:r>
            <a:r>
              <a:rPr lang="ko-KR" altLang="en-US"/>
              <a:t>로 제공되어 요소의 용도를 이해하기 어려움</a:t>
            </a:r>
          </a:p>
          <a:p>
            <a:r>
              <a:rPr lang="ko-KR" altLang="en-US"/>
              <a:t>컨트롤 요소는 </a:t>
            </a:r>
            <a:r>
              <a:rPr lang="ko-KR" altLang="en-US" err="1"/>
              <a:t>주언어</a:t>
            </a:r>
            <a:r>
              <a:rPr lang="en-US" altLang="ko-KR"/>
              <a:t>(</a:t>
            </a:r>
            <a:r>
              <a:rPr lang="ko-KR" altLang="en-US"/>
              <a:t>한글</a:t>
            </a:r>
            <a:r>
              <a:rPr lang="en-US" altLang="ko-KR"/>
              <a:t>)</a:t>
            </a:r>
            <a:r>
              <a:rPr lang="ko-KR" altLang="en-US"/>
              <a:t>와 일치하는 언어로 제공하여 스크린 리더 사용자가 콘텐츠를 쉽게 이해할 수 있도록 수정해야 함</a:t>
            </a:r>
          </a:p>
        </p:txBody>
      </p:sp>
      <p:pic>
        <p:nvPicPr>
          <p:cNvPr id="4" name="그림 3">
            <a:extLst>
              <a:ext uri="{FF2B5EF4-FFF2-40B4-BE49-F238E27FC236}">
                <a16:creationId xmlns:a16="http://schemas.microsoft.com/office/drawing/2014/main" id="{26774F6D-8730-8B5C-ED2A-C00542F9F9DB}"/>
              </a:ext>
            </a:extLst>
          </p:cNvPr>
          <p:cNvPicPr>
            <a:picLocks noChangeAspect="1"/>
          </p:cNvPicPr>
          <p:nvPr/>
        </p:nvPicPr>
        <p:blipFill>
          <a:blip r:embed="rId2"/>
          <a:stretch>
            <a:fillRect/>
          </a:stretch>
        </p:blipFill>
        <p:spPr>
          <a:xfrm>
            <a:off x="5104034" y="2789082"/>
            <a:ext cx="4201112" cy="2577695"/>
          </a:xfrm>
          <a:prstGeom prst="rect">
            <a:avLst/>
          </a:prstGeom>
        </p:spPr>
      </p:pic>
      <p:sp>
        <p:nvSpPr>
          <p:cNvPr id="3" name="직사각형 2">
            <a:extLst>
              <a:ext uri="{FF2B5EF4-FFF2-40B4-BE49-F238E27FC236}">
                <a16:creationId xmlns:a16="http://schemas.microsoft.com/office/drawing/2014/main" id="{372E7E3D-B53D-7CC3-94D4-283FE7FCD5A9}"/>
              </a:ext>
            </a:extLst>
          </p:cNvPr>
          <p:cNvSpPr/>
          <p:nvPr/>
        </p:nvSpPr>
        <p:spPr>
          <a:xfrm>
            <a:off x="5134775" y="4993980"/>
            <a:ext cx="475700"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
        <p:nvSpPr>
          <p:cNvPr id="5" name="직사각형 4">
            <a:extLst>
              <a:ext uri="{FF2B5EF4-FFF2-40B4-BE49-F238E27FC236}">
                <a16:creationId xmlns:a16="http://schemas.microsoft.com/office/drawing/2014/main" id="{427CB109-4F16-C361-17DB-B4F8C1CF540B}"/>
              </a:ext>
            </a:extLst>
          </p:cNvPr>
          <p:cNvSpPr/>
          <p:nvPr/>
        </p:nvSpPr>
        <p:spPr>
          <a:xfrm>
            <a:off x="8574575" y="4993980"/>
            <a:ext cx="393141" cy="283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9395229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77F62-BC71-BF20-538F-6BDE6F89277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917749-6E1A-FC13-FE1A-2B1B0811D035}"/>
              </a:ext>
            </a:extLst>
          </p:cNvPr>
          <p:cNvSpPr>
            <a:spLocks noGrp="1"/>
          </p:cNvSpPr>
          <p:nvPr>
            <p:ph type="title"/>
          </p:nvPr>
        </p:nvSpPr>
        <p:spPr>
          <a:xfrm>
            <a:off x="425010" y="444925"/>
            <a:ext cx="6436800" cy="263149"/>
          </a:xfrm>
        </p:spPr>
        <p:txBody>
          <a:bodyPr/>
          <a:lstStyle/>
          <a:p>
            <a:r>
              <a:rPr lang="en-US" altLang="ko-KR"/>
              <a:t>3. </a:t>
            </a:r>
            <a:r>
              <a:rPr lang="ko-KR" altLang="en-US"/>
              <a:t>사용자 진단 </a:t>
            </a:r>
            <a:r>
              <a:rPr lang="en-US" altLang="ko-KR"/>
              <a:t>- 2)</a:t>
            </a:r>
            <a:r>
              <a:rPr lang="ko-KR" altLang="en-US"/>
              <a:t>상세 진단 결과</a:t>
            </a:r>
          </a:p>
        </p:txBody>
      </p:sp>
      <p:sp>
        <p:nvSpPr>
          <p:cNvPr id="55" name="텍스트 개체 틀 54">
            <a:extLst>
              <a:ext uri="{FF2B5EF4-FFF2-40B4-BE49-F238E27FC236}">
                <a16:creationId xmlns:a16="http://schemas.microsoft.com/office/drawing/2014/main" id="{42E0168E-A590-2A13-E92D-5F8154E223AC}"/>
              </a:ext>
            </a:extLst>
          </p:cNvPr>
          <p:cNvSpPr>
            <a:spLocks noGrp="1"/>
          </p:cNvSpPr>
          <p:nvPr>
            <p:ph type="body" sz="quarter" idx="11"/>
          </p:nvPr>
        </p:nvSpPr>
        <p:spPr/>
        <p:txBody>
          <a:bodyPr/>
          <a:lstStyle/>
          <a:p>
            <a:r>
              <a:rPr lang="en-US" altLang="ko-KR"/>
              <a:t>7. </a:t>
            </a:r>
            <a:r>
              <a:rPr lang="ko-KR" altLang="en-US"/>
              <a:t>지속가능경영 </a:t>
            </a:r>
            <a:r>
              <a:rPr lang="en-US" altLang="ko-KR"/>
              <a:t>&gt; </a:t>
            </a:r>
            <a:r>
              <a:rPr lang="ko-KR" altLang="en-US"/>
              <a:t>스마트건설 </a:t>
            </a:r>
            <a:r>
              <a:rPr lang="en-US" altLang="ko-KR"/>
              <a:t>&gt; </a:t>
            </a:r>
            <a:r>
              <a:rPr lang="ko-KR" altLang="en-US"/>
              <a:t>동영상 팝업</a:t>
            </a:r>
          </a:p>
        </p:txBody>
      </p:sp>
      <p:sp>
        <p:nvSpPr>
          <p:cNvPr id="57" name="텍스트 개체 틀 56">
            <a:extLst>
              <a:ext uri="{FF2B5EF4-FFF2-40B4-BE49-F238E27FC236}">
                <a16:creationId xmlns:a16="http://schemas.microsoft.com/office/drawing/2014/main" id="{BBD9B6CA-6A56-8BB2-EB79-C6D1184619A0}"/>
              </a:ext>
            </a:extLst>
          </p:cNvPr>
          <p:cNvSpPr>
            <a:spLocks noGrp="1"/>
          </p:cNvSpPr>
          <p:nvPr>
            <p:ph type="body" sz="quarter" idx="15"/>
          </p:nvPr>
        </p:nvSpPr>
        <p:spPr/>
        <p:txBody>
          <a:bodyPr/>
          <a:lstStyle/>
          <a:p>
            <a:r>
              <a:rPr lang="en-US" altLang="ko-KR"/>
              <a:t>https://www.cjenc.co.kr/kr/tech/smartcon.asp</a:t>
            </a:r>
            <a:endParaRPr lang="ko-KR" altLang="en-US"/>
          </a:p>
        </p:txBody>
      </p:sp>
      <p:sp>
        <p:nvSpPr>
          <p:cNvPr id="58" name="텍스트 개체 틀 57">
            <a:extLst>
              <a:ext uri="{FF2B5EF4-FFF2-40B4-BE49-F238E27FC236}">
                <a16:creationId xmlns:a16="http://schemas.microsoft.com/office/drawing/2014/main" id="{CB8CBC1E-4192-933C-586B-731F5E9D1706}"/>
              </a:ext>
            </a:extLst>
          </p:cNvPr>
          <p:cNvSpPr>
            <a:spLocks noGrp="1"/>
          </p:cNvSpPr>
          <p:nvPr>
            <p:ph type="body" sz="quarter" idx="16"/>
          </p:nvPr>
        </p:nvSpPr>
        <p:spPr/>
        <p:txBody>
          <a:bodyPr/>
          <a:lstStyle/>
          <a:p>
            <a:r>
              <a:rPr lang="en-US" altLang="ko-KR"/>
              <a:t>-</a:t>
            </a:r>
            <a:endParaRPr lang="ko-KR" altLang="en-US"/>
          </a:p>
        </p:txBody>
      </p:sp>
      <p:sp>
        <p:nvSpPr>
          <p:cNvPr id="56" name="텍스트 개체 틀 55">
            <a:extLst>
              <a:ext uri="{FF2B5EF4-FFF2-40B4-BE49-F238E27FC236}">
                <a16:creationId xmlns:a16="http://schemas.microsoft.com/office/drawing/2014/main" id="{983BA462-C2E7-9DA4-4F9E-026755C5D189}"/>
              </a:ext>
            </a:extLst>
          </p:cNvPr>
          <p:cNvSpPr>
            <a:spLocks noGrp="1"/>
          </p:cNvSpPr>
          <p:nvPr>
            <p:ph type="body" sz="quarter" idx="14"/>
          </p:nvPr>
        </p:nvSpPr>
        <p:spPr/>
        <p:txBody>
          <a:bodyPr/>
          <a:lstStyle/>
          <a:p>
            <a:r>
              <a:rPr lang="en-US" altLang="ko-KR"/>
              <a:t>-</a:t>
            </a:r>
            <a:endParaRPr lang="ko-KR" altLang="en-US"/>
          </a:p>
        </p:txBody>
      </p:sp>
      <p:sp>
        <p:nvSpPr>
          <p:cNvPr id="59" name="텍스트 개체 틀 58">
            <a:extLst>
              <a:ext uri="{FF2B5EF4-FFF2-40B4-BE49-F238E27FC236}">
                <a16:creationId xmlns:a16="http://schemas.microsoft.com/office/drawing/2014/main" id="{6F7CED3B-810A-8A74-4073-7C4C9E00E992}"/>
              </a:ext>
            </a:extLst>
          </p:cNvPr>
          <p:cNvSpPr>
            <a:spLocks noGrp="1"/>
          </p:cNvSpPr>
          <p:nvPr>
            <p:ph type="body" sz="quarter" idx="19"/>
          </p:nvPr>
        </p:nvSpPr>
        <p:spPr/>
        <p:txBody>
          <a:bodyPr/>
          <a:lstStyle/>
          <a:p>
            <a:r>
              <a:rPr lang="en-US" altLang="ko-KR"/>
              <a:t>-</a:t>
            </a:r>
            <a:endParaRPr lang="ko-KR" altLang="en-US"/>
          </a:p>
        </p:txBody>
      </p:sp>
      <p:sp>
        <p:nvSpPr>
          <p:cNvPr id="60" name="텍스트 개체 틀 59">
            <a:extLst>
              <a:ext uri="{FF2B5EF4-FFF2-40B4-BE49-F238E27FC236}">
                <a16:creationId xmlns:a16="http://schemas.microsoft.com/office/drawing/2014/main" id="{19F54189-ADE7-E50D-7D69-D1B1EC23A9D9}"/>
              </a:ext>
            </a:extLst>
          </p:cNvPr>
          <p:cNvSpPr>
            <a:spLocks noGrp="1"/>
          </p:cNvSpPr>
          <p:nvPr>
            <p:ph type="body" sz="quarter" idx="20"/>
          </p:nvPr>
        </p:nvSpPr>
        <p:spPr>
          <a:xfrm>
            <a:off x="631825" y="2146610"/>
            <a:ext cx="4104000" cy="733516"/>
          </a:xfrm>
        </p:spPr>
        <p:txBody>
          <a:bodyPr/>
          <a:lstStyle/>
          <a:p>
            <a:r>
              <a:rPr lang="ko-KR" altLang="en-US"/>
              <a:t>스크린리더 사용자는 동영상 콘텐츠의 내용을 인지할 수 없음</a:t>
            </a:r>
            <a:endParaRPr lang="en-US" altLang="ko-KR"/>
          </a:p>
          <a:p>
            <a:r>
              <a:rPr lang="ko-KR" altLang="en-US"/>
              <a:t>시각을 활용하여 콘텐츠를 탐색하는 사용자와 동일한 수준의 콘텐츠를 제공하여 스크린리더 사용자도 정보 격차 없이 서비스를 이용할 수 있게 해야 함</a:t>
            </a:r>
          </a:p>
        </p:txBody>
      </p:sp>
      <p:pic>
        <p:nvPicPr>
          <p:cNvPr id="4" name="그림 3">
            <a:extLst>
              <a:ext uri="{FF2B5EF4-FFF2-40B4-BE49-F238E27FC236}">
                <a16:creationId xmlns:a16="http://schemas.microsoft.com/office/drawing/2014/main" id="{025D6008-88C0-6A76-7B98-4E49FFA02836}"/>
              </a:ext>
            </a:extLst>
          </p:cNvPr>
          <p:cNvPicPr>
            <a:picLocks noChangeAspect="1"/>
          </p:cNvPicPr>
          <p:nvPr/>
        </p:nvPicPr>
        <p:blipFill>
          <a:blip r:embed="rId2"/>
          <a:stretch>
            <a:fillRect/>
          </a:stretch>
        </p:blipFill>
        <p:spPr>
          <a:xfrm>
            <a:off x="5104034" y="2789082"/>
            <a:ext cx="4201112" cy="2577695"/>
          </a:xfrm>
          <a:prstGeom prst="rect">
            <a:avLst/>
          </a:prstGeom>
        </p:spPr>
      </p:pic>
      <p:sp>
        <p:nvSpPr>
          <p:cNvPr id="3" name="직사각형 2">
            <a:extLst>
              <a:ext uri="{FF2B5EF4-FFF2-40B4-BE49-F238E27FC236}">
                <a16:creationId xmlns:a16="http://schemas.microsoft.com/office/drawing/2014/main" id="{4B1A2B53-6DCA-CC4D-7329-E0C4F5C1436C}"/>
              </a:ext>
            </a:extLst>
          </p:cNvPr>
          <p:cNvSpPr/>
          <p:nvPr/>
        </p:nvSpPr>
        <p:spPr>
          <a:xfrm>
            <a:off x="5105240" y="2790870"/>
            <a:ext cx="3872330" cy="254117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837850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53A0D-6F44-0525-56B8-682E824B4A68}"/>
            </a:ext>
          </a:extLst>
        </p:cNvPr>
        <p:cNvGrpSpPr/>
        <p:nvPr/>
      </p:nvGrpSpPr>
      <p:grpSpPr>
        <a:xfrm>
          <a:off x="0" y="0"/>
          <a:ext cx="0" cy="0"/>
          <a:chOff x="0" y="0"/>
          <a:chExt cx="0" cy="0"/>
        </a:xfrm>
      </p:grpSpPr>
      <p:sp>
        <p:nvSpPr>
          <p:cNvPr id="6" name="텍스트 개체 틀 5">
            <a:extLst>
              <a:ext uri="{FF2B5EF4-FFF2-40B4-BE49-F238E27FC236}">
                <a16:creationId xmlns:a16="http://schemas.microsoft.com/office/drawing/2014/main" id="{90651FF5-A2C4-05C6-450D-229AEBDC4210}"/>
              </a:ext>
            </a:extLst>
          </p:cNvPr>
          <p:cNvSpPr>
            <a:spLocks noGrp="1"/>
          </p:cNvSpPr>
          <p:nvPr>
            <p:ph type="body" sz="quarter" idx="14"/>
          </p:nvPr>
        </p:nvSpPr>
        <p:spPr/>
        <p:txBody>
          <a:bodyPr/>
          <a:lstStyle/>
          <a:p>
            <a:r>
              <a:rPr lang="ko-KR" altLang="en-US"/>
              <a:t>목적이나 용도를 알기 어려운 링크 텍스트를 제공한 경우</a:t>
            </a:r>
          </a:p>
        </p:txBody>
      </p:sp>
      <p:sp>
        <p:nvSpPr>
          <p:cNvPr id="7" name="텍스트 개체 틀 6">
            <a:extLst>
              <a:ext uri="{FF2B5EF4-FFF2-40B4-BE49-F238E27FC236}">
                <a16:creationId xmlns:a16="http://schemas.microsoft.com/office/drawing/2014/main" id="{C2B7D195-ED5B-06C8-4441-1BD0D6BE99B3}"/>
              </a:ext>
            </a:extLst>
          </p:cNvPr>
          <p:cNvSpPr>
            <a:spLocks noGrp="1"/>
          </p:cNvSpPr>
          <p:nvPr>
            <p:ph type="body" sz="quarter" idx="19"/>
          </p:nvPr>
        </p:nvSpPr>
        <p:spPr/>
        <p:txBody>
          <a:bodyPr/>
          <a:lstStyle/>
          <a:p>
            <a:r>
              <a:rPr lang="ko-KR" altLang="en-US"/>
              <a:t>상</a:t>
            </a:r>
          </a:p>
        </p:txBody>
      </p:sp>
      <p:sp>
        <p:nvSpPr>
          <p:cNvPr id="19" name="텍스트 개체 틀 9">
            <a:extLst>
              <a:ext uri="{FF2B5EF4-FFF2-40B4-BE49-F238E27FC236}">
                <a16:creationId xmlns:a16="http://schemas.microsoft.com/office/drawing/2014/main" id="{D9E7BDBF-3774-0590-1A11-9FCDCCF006E3}"/>
              </a:ext>
            </a:extLst>
          </p:cNvPr>
          <p:cNvSpPr>
            <a:spLocks noGrp="1"/>
          </p:cNvSpPr>
          <p:nvPr>
            <p:ph type="body" sz="quarter" idx="11"/>
          </p:nvPr>
        </p:nvSpPr>
        <p:spPr>
          <a:xfrm>
            <a:off x="1265556" y="808726"/>
            <a:ext cx="8224519" cy="194400"/>
          </a:xfrm>
        </p:spPr>
        <p:txBody>
          <a:bodyPr/>
          <a:lstStyle/>
          <a:p>
            <a:r>
              <a:rPr lang="ko-KR" altLang="en-US"/>
              <a:t>메인</a:t>
            </a:r>
          </a:p>
        </p:txBody>
      </p:sp>
      <p:sp>
        <p:nvSpPr>
          <p:cNvPr id="20" name="텍스트 개체 틀 11">
            <a:extLst>
              <a:ext uri="{FF2B5EF4-FFF2-40B4-BE49-F238E27FC236}">
                <a16:creationId xmlns:a16="http://schemas.microsoft.com/office/drawing/2014/main" id="{C5F712E5-5263-BCE1-220B-C3E7BF8B7E1C}"/>
              </a:ext>
            </a:extLst>
          </p:cNvPr>
          <p:cNvSpPr>
            <a:spLocks noGrp="1"/>
          </p:cNvSpPr>
          <p:nvPr>
            <p:ph type="body" sz="quarter" idx="15"/>
          </p:nvPr>
        </p:nvSpPr>
        <p:spPr>
          <a:xfrm>
            <a:off x="1265556" y="1003126"/>
            <a:ext cx="8224519" cy="194400"/>
          </a:xfrm>
        </p:spPr>
        <p:txBody>
          <a:bodyPr/>
          <a:lstStyle/>
          <a:p>
            <a:r>
              <a:rPr lang="en-US" altLang="ko-KR"/>
              <a:t>https://www.cjenc.co.kr/kr/Default.asp</a:t>
            </a:r>
            <a:endParaRPr lang="ko-KR" altLang="en-US"/>
          </a:p>
        </p:txBody>
      </p:sp>
      <p:sp>
        <p:nvSpPr>
          <p:cNvPr id="22" name="제목 1">
            <a:extLst>
              <a:ext uri="{FF2B5EF4-FFF2-40B4-BE49-F238E27FC236}">
                <a16:creationId xmlns:a16="http://schemas.microsoft.com/office/drawing/2014/main" id="{CD57AA64-91D2-6A27-D730-53976A450C45}"/>
              </a:ext>
            </a:extLst>
          </p:cNvPr>
          <p:cNvSpPr>
            <a:spLocks noGrp="1"/>
          </p:cNvSpPr>
          <p:nvPr>
            <p:ph type="title"/>
          </p:nvPr>
        </p:nvSpPr>
        <p:spPr>
          <a:xfrm>
            <a:off x="425010" y="444925"/>
            <a:ext cx="6436800" cy="263149"/>
          </a:xfrm>
        </p:spPr>
        <p:txBody>
          <a:bodyPr/>
          <a:lstStyle/>
          <a:p>
            <a:r>
              <a:rPr lang="en-US" altLang="ko-KR"/>
              <a:t>2. </a:t>
            </a:r>
            <a:r>
              <a:rPr lang="ko-KR" altLang="en-US"/>
              <a:t>전문가 진단 </a:t>
            </a:r>
            <a:r>
              <a:rPr lang="en-US" altLang="ko-KR"/>
              <a:t>- 2)</a:t>
            </a:r>
            <a:r>
              <a:rPr lang="ko-KR" altLang="en-US"/>
              <a:t>상세 진단 결과</a:t>
            </a:r>
          </a:p>
        </p:txBody>
      </p:sp>
      <p:sp>
        <p:nvSpPr>
          <p:cNvPr id="3" name="텍스트 개체 틀 2">
            <a:extLst>
              <a:ext uri="{FF2B5EF4-FFF2-40B4-BE49-F238E27FC236}">
                <a16:creationId xmlns:a16="http://schemas.microsoft.com/office/drawing/2014/main" id="{C23F9D12-6C59-00E1-EB09-2C156DB9296D}"/>
              </a:ext>
            </a:extLst>
          </p:cNvPr>
          <p:cNvSpPr>
            <a:spLocks noGrp="1"/>
          </p:cNvSpPr>
          <p:nvPr>
            <p:ph type="body" sz="quarter" idx="16"/>
          </p:nvPr>
        </p:nvSpPr>
        <p:spPr/>
        <p:txBody>
          <a:bodyPr/>
          <a:lstStyle/>
          <a:p>
            <a:r>
              <a:rPr lang="en-US" altLang="ko-KR"/>
              <a:t>19. (</a:t>
            </a:r>
            <a:r>
              <a:rPr lang="ko-KR" altLang="en-US"/>
              <a:t>적절한 링크 텍스트</a:t>
            </a:r>
            <a:r>
              <a:rPr lang="en-US" altLang="ko-KR"/>
              <a:t>) </a:t>
            </a:r>
            <a:r>
              <a:rPr lang="ko-KR" altLang="en-US"/>
              <a:t>링크 텍스트는 용도나 목적을 이해할 수 있도록 제공해야 한다</a:t>
            </a:r>
            <a:r>
              <a:rPr lang="en-US" altLang="ko-KR"/>
              <a:t>.</a:t>
            </a:r>
            <a:endParaRPr lang="ko-KR" altLang="en-US"/>
          </a:p>
        </p:txBody>
      </p:sp>
      <p:pic>
        <p:nvPicPr>
          <p:cNvPr id="23" name="그림 22">
            <a:extLst>
              <a:ext uri="{FF2B5EF4-FFF2-40B4-BE49-F238E27FC236}">
                <a16:creationId xmlns:a16="http://schemas.microsoft.com/office/drawing/2014/main" id="{8E88FCE5-3CF3-3105-A05B-0C15FAEE3944}"/>
              </a:ext>
            </a:extLst>
          </p:cNvPr>
          <p:cNvPicPr>
            <a:picLocks noChangeAspect="1"/>
          </p:cNvPicPr>
          <p:nvPr/>
        </p:nvPicPr>
        <p:blipFill>
          <a:blip r:embed="rId3"/>
          <a:stretch>
            <a:fillRect/>
          </a:stretch>
        </p:blipFill>
        <p:spPr>
          <a:xfrm>
            <a:off x="5202113" y="2795223"/>
            <a:ext cx="4038849" cy="1267553"/>
          </a:xfrm>
          <a:prstGeom prst="rect">
            <a:avLst/>
          </a:prstGeom>
        </p:spPr>
      </p:pic>
      <p:grpSp>
        <p:nvGrpSpPr>
          <p:cNvPr id="34" name="그룹 33">
            <a:extLst>
              <a:ext uri="{FF2B5EF4-FFF2-40B4-BE49-F238E27FC236}">
                <a16:creationId xmlns:a16="http://schemas.microsoft.com/office/drawing/2014/main" id="{6A6A7FFD-806A-2D45-F9CE-62D992ABB913}"/>
              </a:ext>
            </a:extLst>
          </p:cNvPr>
          <p:cNvGrpSpPr/>
          <p:nvPr/>
        </p:nvGrpSpPr>
        <p:grpSpPr>
          <a:xfrm>
            <a:off x="634679" y="3824252"/>
            <a:ext cx="4104304" cy="692718"/>
            <a:chOff x="633404" y="2845589"/>
            <a:chExt cx="4104304" cy="692718"/>
          </a:xfrm>
        </p:grpSpPr>
        <p:sp>
          <p:nvSpPr>
            <p:cNvPr id="35" name="TextBox 34">
              <a:extLst>
                <a:ext uri="{FF2B5EF4-FFF2-40B4-BE49-F238E27FC236}">
                  <a16:creationId xmlns:a16="http://schemas.microsoft.com/office/drawing/2014/main" id="{D45B2325-1363-C11A-98C2-DE862DF3D44C}"/>
                </a:ext>
              </a:extLst>
            </p:cNvPr>
            <p:cNvSpPr txBox="1"/>
            <p:nvPr/>
          </p:nvSpPr>
          <p:spPr>
            <a:xfrm>
              <a:off x="633708" y="2845589"/>
              <a:ext cx="4104000" cy="180425"/>
            </a:xfrm>
            <a:prstGeom prst="rect">
              <a:avLst/>
            </a:prstGeom>
            <a:noFill/>
          </p:spPr>
          <p:txBody>
            <a:bodyPr wrap="square" lIns="0" tIns="0" rIns="0" b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ko-KR" altLang="en-US" sz="700" b="1" i="0" u="none" strike="noStrike" kern="0" cap="none" spc="0" normalizeH="0" baseline="0" noProof="0">
                  <a:ln>
                    <a:noFill/>
                  </a:ln>
                  <a:solidFill>
                    <a:srgbClr val="000000"/>
                  </a:solidFill>
                  <a:effectLst/>
                  <a:uLnTx/>
                  <a:uFillTx/>
                  <a:latin typeface="+mn-ea"/>
                </a:rPr>
                <a:t>문제점</a:t>
              </a:r>
            </a:p>
          </p:txBody>
        </p:sp>
        <p:sp>
          <p:nvSpPr>
            <p:cNvPr id="36" name="직사각형 35">
              <a:extLst>
                <a:ext uri="{FF2B5EF4-FFF2-40B4-BE49-F238E27FC236}">
                  <a16:creationId xmlns:a16="http://schemas.microsoft.com/office/drawing/2014/main" id="{92A5FE61-B1F2-CA3F-F3C3-F5F1DD2782C9}"/>
                </a:ext>
              </a:extLst>
            </p:cNvPr>
            <p:cNvSpPr/>
            <p:nvPr/>
          </p:nvSpPr>
          <p:spPr>
            <a:xfrm>
              <a:off x="633404" y="3056792"/>
              <a:ext cx="4104000" cy="481515"/>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rPr>
                <a:t>&lt;a </a:t>
              </a:r>
              <a:r>
                <a:rPr kumimoji="0" lang="en-US" altLang="ko-KR" sz="800" b="1" i="0" u="none" strike="noStrike" kern="0" cap="none" spc="0" normalizeH="0" baseline="0" noProof="0" err="1">
                  <a:ln>
                    <a:noFill/>
                  </a:ln>
                  <a:solidFill>
                    <a:srgbClr val="D83933"/>
                  </a:solidFill>
                  <a:effectLst/>
                  <a:uLnTx/>
                  <a:uFillTx/>
                  <a:latin typeface="Consolas" panose="020B0609020204030204" pitchFamily="49" charset="0"/>
                  <a:ea typeface="Spoqa Han Sans Neo Regular"/>
                  <a:cs typeface="+mn-cs"/>
                </a:rPr>
                <a:t>href</a:t>
              </a: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rPr>
                <a:t>="" class="stop"&gt;&lt;/a&gt;</a:t>
              </a:r>
            </a:p>
            <a:p>
              <a:pPr marL="0" marR="0" lvl="0" indent="0" defTabSz="144000" eaLnBrk="1" fontAlgn="auto" latinLnBrk="0" hangingPunct="1">
                <a:lnSpc>
                  <a:spcPct val="110000"/>
                </a:lnSpc>
                <a:spcBef>
                  <a:spcPts val="0"/>
                </a:spcBef>
                <a:spcAft>
                  <a:spcPts val="0"/>
                </a:spcAft>
                <a:buClrTx/>
                <a:buSzTx/>
                <a:buFontTx/>
                <a:buNone/>
                <a:tabLst/>
                <a:defRPr/>
              </a:pP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rPr>
                <a:t>&lt;a </a:t>
              </a:r>
              <a:r>
                <a:rPr kumimoji="0" lang="en-US" altLang="ko-KR" sz="800" b="1" i="0" u="none" strike="noStrike" kern="0" cap="none" spc="0" normalizeH="0" baseline="0" noProof="0" err="1">
                  <a:ln>
                    <a:noFill/>
                  </a:ln>
                  <a:solidFill>
                    <a:srgbClr val="D83933"/>
                  </a:solidFill>
                  <a:effectLst/>
                  <a:uLnTx/>
                  <a:uFillTx/>
                  <a:latin typeface="Consolas" panose="020B0609020204030204" pitchFamily="49" charset="0"/>
                  <a:ea typeface="Spoqa Han Sans Neo Regular"/>
                  <a:cs typeface="+mn-cs"/>
                </a:rPr>
                <a:t>href</a:t>
              </a:r>
              <a:r>
                <a:rPr kumimoji="0" lang="en-US" altLang="ko-KR"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rPr>
                <a:t>="" class="play on"&gt;&lt;/a&gt;</a:t>
              </a:r>
              <a:endParaRPr kumimoji="0" lang="ko-KR" altLang="en-US" sz="800" b="1" i="0" u="none" strike="noStrike" kern="0" cap="none" spc="0" normalizeH="0" baseline="0" noProof="0">
                <a:ln>
                  <a:noFill/>
                </a:ln>
                <a:solidFill>
                  <a:srgbClr val="D83933"/>
                </a:solidFill>
                <a:effectLst/>
                <a:uLnTx/>
                <a:uFillTx/>
                <a:latin typeface="Consolas" panose="020B0609020204030204" pitchFamily="49" charset="0"/>
                <a:ea typeface="Spoqa Han Sans Neo Regular"/>
                <a:cs typeface="+mn-cs"/>
              </a:endParaRPr>
            </a:p>
          </p:txBody>
        </p:sp>
      </p:grpSp>
      <p:grpSp>
        <p:nvGrpSpPr>
          <p:cNvPr id="37" name="그룹 36">
            <a:extLst>
              <a:ext uri="{FF2B5EF4-FFF2-40B4-BE49-F238E27FC236}">
                <a16:creationId xmlns:a16="http://schemas.microsoft.com/office/drawing/2014/main" id="{3E33311D-8926-F0E0-D6C8-ED206E7B6B6A}"/>
              </a:ext>
            </a:extLst>
          </p:cNvPr>
          <p:cNvGrpSpPr/>
          <p:nvPr/>
        </p:nvGrpSpPr>
        <p:grpSpPr>
          <a:xfrm>
            <a:off x="633100" y="4805807"/>
            <a:ext cx="4104304" cy="1234405"/>
            <a:chOff x="631825" y="4319397"/>
            <a:chExt cx="4104304" cy="1234405"/>
          </a:xfrm>
        </p:grpSpPr>
        <p:sp>
          <p:nvSpPr>
            <p:cNvPr id="38" name="TextBox 37">
              <a:extLst>
                <a:ext uri="{FF2B5EF4-FFF2-40B4-BE49-F238E27FC236}">
                  <a16:creationId xmlns:a16="http://schemas.microsoft.com/office/drawing/2014/main" id="{64C34223-2ED1-9DC0-A75B-C43DDC342D3D}"/>
                </a:ext>
              </a:extLst>
            </p:cNvPr>
            <p:cNvSpPr txBox="1"/>
            <p:nvPr/>
          </p:nvSpPr>
          <p:spPr>
            <a:xfrm>
              <a:off x="632129" y="4319397"/>
              <a:ext cx="4104000" cy="180425"/>
            </a:xfrm>
            <a:prstGeom prst="rect">
              <a:avLst/>
            </a:prstGeom>
            <a:noFill/>
          </p:spPr>
          <p:txBody>
            <a:bodyPr wrap="square" lIns="0" tIns="0" rIns="0" bIns="72000" rtlCol="0">
              <a:spAutoFit/>
            </a:bodyPr>
            <a:lstStyle/>
            <a:p>
              <a:pPr defTabSz="914400"/>
              <a:r>
                <a:rPr lang="ko-KR" altLang="en-US" sz="700" b="1" kern="0">
                  <a:solidFill>
                    <a:srgbClr val="000000"/>
                  </a:solidFill>
                  <a:latin typeface="+mn-ea"/>
                </a:rPr>
                <a:t>개선 방안</a:t>
              </a:r>
            </a:p>
          </p:txBody>
        </p:sp>
        <p:sp>
          <p:nvSpPr>
            <p:cNvPr id="39" name="직사각형 38">
              <a:extLst>
                <a:ext uri="{FF2B5EF4-FFF2-40B4-BE49-F238E27FC236}">
                  <a16:creationId xmlns:a16="http://schemas.microsoft.com/office/drawing/2014/main" id="{822F673C-E0BB-8E34-9148-CDA68476947D}"/>
                </a:ext>
              </a:extLst>
            </p:cNvPr>
            <p:cNvSpPr/>
            <p:nvPr/>
          </p:nvSpPr>
          <p:spPr>
            <a:xfrm>
              <a:off x="631825" y="4530600"/>
              <a:ext cx="4104000" cy="1023202"/>
            </a:xfrm>
            <a:prstGeom prst="rect">
              <a:avLst/>
            </a:prstGeom>
            <a:solidFill>
              <a:srgbClr val="F5F6F8"/>
            </a:solidFill>
            <a:ln w="3175" cap="flat" cmpd="sng" algn="ctr">
              <a:noFill/>
              <a:prstDash val="solid"/>
              <a:miter lim="800000"/>
            </a:ln>
            <a:effectLst/>
          </p:spPr>
          <p:txBody>
            <a:bodyPr wrap="square" lIns="144000" tIns="108000" rIns="144000" bIns="108000" rtlCol="0" anchor="t">
              <a:spAutoFit/>
            </a:bodyPr>
            <a:lstStyle/>
            <a:p>
              <a:pPr lvl="0" defTabSz="144000">
                <a:lnSpc>
                  <a:spcPct val="110000"/>
                </a:lnSpc>
                <a:defRPr/>
              </a:pPr>
              <a:r>
                <a:rPr lang="en-US" altLang="ko-KR" sz="800" kern="0">
                  <a:solidFill>
                    <a:srgbClr val="000000">
                      <a:lumMod val="95000"/>
                      <a:lumOff val="5000"/>
                    </a:srgbClr>
                  </a:solidFill>
                  <a:latin typeface="Consolas" panose="020B0609020204030204" pitchFamily="49" charset="0"/>
                </a:rPr>
                <a:t>&lt;a </a:t>
              </a:r>
              <a:r>
                <a:rPr lang="en-US" altLang="ko-KR" sz="800" kern="0" err="1">
                  <a:solidFill>
                    <a:srgbClr val="000000">
                      <a:lumMod val="95000"/>
                      <a:lumOff val="5000"/>
                    </a:srgbClr>
                  </a:solidFill>
                  <a:latin typeface="Consolas" panose="020B0609020204030204" pitchFamily="49" charset="0"/>
                </a:rPr>
                <a:t>href</a:t>
              </a:r>
              <a:r>
                <a:rPr lang="en-US" altLang="ko-KR" sz="800" kern="0">
                  <a:solidFill>
                    <a:srgbClr val="000000">
                      <a:lumMod val="95000"/>
                      <a:lumOff val="5000"/>
                    </a:srgbClr>
                  </a:solidFill>
                  <a:latin typeface="Consolas" panose="020B0609020204030204" pitchFamily="49" charset="0"/>
                </a:rPr>
                <a:t>="" class="stop</a:t>
              </a:r>
              <a:r>
                <a:rPr lang="en-US" altLang="ko-KR" sz="800" kern="0">
                  <a:latin typeface="Consolas" panose="020B0609020204030204" pitchFamily="49" charset="0"/>
                </a:rPr>
                <a:t>" </a:t>
              </a:r>
              <a:r>
                <a:rPr lang="en-US" altLang="ko-KR" sz="800" b="1" kern="0">
                  <a:solidFill>
                    <a:schemeClr val="accent1"/>
                  </a:solidFill>
                  <a:latin typeface="Consolas" panose="020B0609020204030204" pitchFamily="49" charset="0"/>
                </a:rPr>
                <a:t>title="</a:t>
              </a:r>
              <a:r>
                <a:rPr lang="ko-KR" altLang="en-US" sz="800" b="1" kern="0">
                  <a:solidFill>
                    <a:schemeClr val="accent1"/>
                  </a:solidFill>
                  <a:latin typeface="Consolas" panose="020B0609020204030204" pitchFamily="49" charset="0"/>
                </a:rPr>
                <a:t>선택됨</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rPr>
                <a:t>&gt;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rPr>
                <a:t>	</a:t>
              </a:r>
              <a:r>
                <a:rPr lang="en-US" altLang="ko-KR" sz="800" b="1" kern="0">
                  <a:solidFill>
                    <a:srgbClr val="0061B0"/>
                  </a:solidFill>
                  <a:latin typeface="Consolas" panose="020B0609020204030204" pitchFamily="49" charset="0"/>
                </a:rPr>
                <a:t>&lt;span class="</a:t>
              </a:r>
              <a:r>
                <a:rPr lang="en-US" altLang="ko-KR" sz="800" b="1" kern="0" err="1">
                  <a:solidFill>
                    <a:srgbClr val="0061B0"/>
                  </a:solidFill>
                  <a:latin typeface="Consolas" panose="020B0609020204030204" pitchFamily="49" charset="0"/>
                </a:rPr>
                <a:t>visuallyhidden</a:t>
              </a:r>
              <a:r>
                <a:rPr lang="en-US" altLang="ko-KR" sz="800" b="1" kern="0">
                  <a:solidFill>
                    <a:srgbClr val="0061B0"/>
                  </a:solidFill>
                  <a:latin typeface="Consolas" panose="020B0609020204030204" pitchFamily="49" charset="0"/>
                </a:rPr>
                <a:t>"&gt;</a:t>
              </a:r>
              <a:r>
                <a:rPr lang="ko-KR" altLang="en-US" sz="800" b="1" kern="0">
                  <a:solidFill>
                    <a:srgbClr val="0061B0"/>
                  </a:solidFill>
                  <a:latin typeface="Consolas" panose="020B0609020204030204" pitchFamily="49" charset="0"/>
                </a:rPr>
                <a:t>일시정지</a:t>
              </a:r>
              <a:r>
                <a:rPr lang="en-US" altLang="ko-KR" sz="800" b="1" kern="0">
                  <a:solidFill>
                    <a:srgbClr val="0061B0"/>
                  </a:solidFill>
                  <a:latin typeface="Consolas" panose="020B0609020204030204" pitchFamily="49" charset="0"/>
                </a:rPr>
                <a:t>&lt;/span&gt;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rPr>
                <a:t>&lt;/a&gt;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rPr>
                <a:t>&lt;a </a:t>
              </a:r>
              <a:r>
                <a:rPr lang="en-US" altLang="ko-KR" sz="800" kern="0" err="1">
                  <a:solidFill>
                    <a:srgbClr val="000000">
                      <a:lumMod val="95000"/>
                      <a:lumOff val="5000"/>
                    </a:srgbClr>
                  </a:solidFill>
                  <a:latin typeface="Consolas" panose="020B0609020204030204" pitchFamily="49" charset="0"/>
                </a:rPr>
                <a:t>href</a:t>
              </a:r>
              <a:r>
                <a:rPr lang="en-US" altLang="ko-KR" sz="800" kern="0">
                  <a:solidFill>
                    <a:srgbClr val="000000">
                      <a:lumMod val="95000"/>
                      <a:lumOff val="5000"/>
                    </a:srgbClr>
                  </a:solidFill>
                  <a:latin typeface="Consolas" panose="020B0609020204030204" pitchFamily="49" charset="0"/>
                </a:rPr>
                <a:t>="" class="play on" </a:t>
              </a:r>
              <a:r>
                <a:rPr lang="en-US" altLang="ko-KR" sz="800" b="1" kern="0">
                  <a:solidFill>
                    <a:schemeClr val="accent1"/>
                  </a:solidFill>
                  <a:latin typeface="Consolas" panose="020B0609020204030204" pitchFamily="49" charset="0"/>
                </a:rPr>
                <a:t>title="</a:t>
              </a:r>
              <a:r>
                <a:rPr lang="ko-KR" altLang="en-US" sz="800" b="1" kern="0">
                  <a:solidFill>
                    <a:schemeClr val="accent1"/>
                  </a:solidFill>
                  <a:latin typeface="Consolas" panose="020B0609020204030204" pitchFamily="49" charset="0"/>
                </a:rPr>
                <a:t>선택됨</a:t>
              </a:r>
              <a:r>
                <a:rPr lang="en-US" altLang="ko-KR" sz="800" b="1" kern="0">
                  <a:solidFill>
                    <a:schemeClr val="accent1"/>
                  </a:solidFill>
                  <a:latin typeface="Consolas" panose="020B0609020204030204" pitchFamily="49" charset="0"/>
                </a:rPr>
                <a:t>"</a:t>
              </a:r>
              <a:r>
                <a:rPr lang="en-US" altLang="ko-KR" sz="800" kern="0">
                  <a:latin typeface="Consolas" panose="020B0609020204030204" pitchFamily="49" charset="0"/>
                </a:rPr>
                <a:t>&gt;</a:t>
              </a:r>
            </a:p>
            <a:p>
              <a:pPr lvl="0" defTabSz="144000">
                <a:lnSpc>
                  <a:spcPct val="110000"/>
                </a:lnSpc>
                <a:defRPr/>
              </a:pPr>
              <a:r>
                <a:rPr lang="en-US" altLang="ko-KR" sz="800" kern="0">
                  <a:solidFill>
                    <a:srgbClr val="000000">
                      <a:lumMod val="95000"/>
                      <a:lumOff val="5000"/>
                    </a:srgbClr>
                  </a:solidFill>
                  <a:latin typeface="Consolas" panose="020B0609020204030204" pitchFamily="49" charset="0"/>
                </a:rPr>
                <a:t>	</a:t>
              </a:r>
              <a:r>
                <a:rPr lang="en-US" altLang="ko-KR" sz="800" b="1" kern="0">
                  <a:solidFill>
                    <a:srgbClr val="0061B0"/>
                  </a:solidFill>
                  <a:latin typeface="Consolas" panose="020B0609020204030204" pitchFamily="49" charset="0"/>
                </a:rPr>
                <a:t> &lt;span class="</a:t>
              </a:r>
              <a:r>
                <a:rPr lang="en-US" altLang="ko-KR" sz="800" b="1" kern="0" err="1">
                  <a:solidFill>
                    <a:srgbClr val="0061B0"/>
                  </a:solidFill>
                  <a:latin typeface="Consolas" panose="020B0609020204030204" pitchFamily="49" charset="0"/>
                </a:rPr>
                <a:t>visuallyhidden</a:t>
              </a:r>
              <a:r>
                <a:rPr lang="en-US" altLang="ko-KR" sz="800" b="1" kern="0">
                  <a:solidFill>
                    <a:srgbClr val="0061B0"/>
                  </a:solidFill>
                  <a:latin typeface="Consolas" panose="020B0609020204030204" pitchFamily="49" charset="0"/>
                </a:rPr>
                <a:t>"&gt;</a:t>
              </a:r>
              <a:r>
                <a:rPr lang="ko-KR" altLang="en-US" sz="800" b="1" kern="0">
                  <a:solidFill>
                    <a:srgbClr val="0061B0"/>
                  </a:solidFill>
                  <a:latin typeface="Consolas" panose="020B0609020204030204" pitchFamily="49" charset="0"/>
                </a:rPr>
                <a:t>재생</a:t>
              </a:r>
              <a:r>
                <a:rPr lang="en-US" altLang="ko-KR" sz="800" b="1" kern="0">
                  <a:solidFill>
                    <a:srgbClr val="0061B0"/>
                  </a:solidFill>
                  <a:latin typeface="Consolas" panose="020B0609020204030204" pitchFamily="49" charset="0"/>
                </a:rPr>
                <a:t>&lt;/span&gt;</a:t>
              </a:r>
              <a:endParaRPr lang="en-US" altLang="ko-KR" sz="800" kern="0">
                <a:solidFill>
                  <a:srgbClr val="000000">
                    <a:lumMod val="95000"/>
                    <a:lumOff val="5000"/>
                  </a:srgbClr>
                </a:solidFill>
                <a:latin typeface="Consolas" panose="020B0609020204030204" pitchFamily="49" charset="0"/>
              </a:endParaRPr>
            </a:p>
            <a:p>
              <a:pPr lvl="0" defTabSz="144000">
                <a:lnSpc>
                  <a:spcPct val="110000"/>
                </a:lnSpc>
                <a:defRPr/>
              </a:pPr>
              <a:r>
                <a:rPr lang="en-US" altLang="ko-KR" sz="800" kern="0">
                  <a:solidFill>
                    <a:srgbClr val="000000">
                      <a:lumMod val="95000"/>
                      <a:lumOff val="5000"/>
                    </a:srgbClr>
                  </a:solidFill>
                  <a:latin typeface="Consolas" panose="020B0609020204030204" pitchFamily="49" charset="0"/>
                </a:rPr>
                <a:t>&lt;/a&gt;</a:t>
              </a:r>
              <a:endParaRPr lang="ko-KR" altLang="en-US" sz="800" kern="0">
                <a:solidFill>
                  <a:srgbClr val="000000">
                    <a:lumMod val="95000"/>
                    <a:lumOff val="5000"/>
                  </a:srgbClr>
                </a:solidFill>
                <a:latin typeface="Consolas" panose="020B0609020204030204" pitchFamily="49" charset="0"/>
              </a:endParaRPr>
            </a:p>
          </p:txBody>
        </p:sp>
      </p:grpSp>
      <p:sp>
        <p:nvSpPr>
          <p:cNvPr id="4" name="텍스트 개체 틀 6">
            <a:extLst>
              <a:ext uri="{FF2B5EF4-FFF2-40B4-BE49-F238E27FC236}">
                <a16:creationId xmlns:a16="http://schemas.microsoft.com/office/drawing/2014/main" id="{76040F6F-DA15-CD37-6569-14E8F69A1935}"/>
              </a:ext>
            </a:extLst>
          </p:cNvPr>
          <p:cNvSpPr txBox="1">
            <a:spLocks/>
          </p:cNvSpPr>
          <p:nvPr/>
        </p:nvSpPr>
        <p:spPr>
          <a:xfrm>
            <a:off x="631825" y="2133600"/>
            <a:ext cx="4105275" cy="1622441"/>
          </a:xfrm>
          <a:prstGeom prst="rect">
            <a:avLst/>
          </a:prstGeom>
          <a:noFill/>
        </p:spPr>
        <p:txBody>
          <a:bodyPr wrap="square" lIns="0" tIns="0" rIns="0" bIns="432000" rtlCol="0">
            <a:spAutoFit/>
          </a:bodyPr>
          <a:lstStyle>
            <a:lvl1pPr marL="228600" indent="-228600" algn="l" defTabSz="914400" rtl="0" eaLnBrk="1" latinLnBrk="0" hangingPunct="1">
              <a:lnSpc>
                <a:spcPct val="120000"/>
              </a:lnSpc>
              <a:spcBef>
                <a:spcPts val="400"/>
              </a:spcBef>
              <a:buFont typeface="Arial" panose="020B0604020202020204" pitchFamily="34" charset="0"/>
              <a:buChar char="•"/>
              <a:defRPr lang="ko-KR" altLang="en-US" sz="1000" kern="1200" smtClean="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smtClean="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ko-KR" altLang="en-US"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t"/>
            <a:r>
              <a:rPr lang="ko-KR" altLang="en-US">
                <a:solidFill>
                  <a:srgbClr val="000000"/>
                </a:solidFill>
                <a:latin typeface="+mn-ea"/>
              </a:rPr>
              <a:t>컨트롤 요소에 텍스트 레이블 또는 접근 가능한 이름을 제공하여 보조 기술 사용자도 동등한 정보를 전달받을 수 있도록 해야 함</a:t>
            </a:r>
            <a:endParaRPr lang="en-US" altLang="ko-KR">
              <a:solidFill>
                <a:srgbClr val="000000"/>
              </a:solidFill>
              <a:latin typeface="+mn-ea"/>
            </a:endParaRPr>
          </a:p>
          <a:p>
            <a:pPr marL="288000" marR="0" lvl="1" indent="-144000" algn="l" defTabSz="914400" rtl="0" eaLnBrk="1" fontAlgn="auto" latinLnBrk="1" hangingPunct="1">
              <a:lnSpc>
                <a:spcPct val="106000"/>
              </a:lnSpc>
              <a:spcBef>
                <a:spcPts val="400"/>
              </a:spcBef>
              <a:spcAft>
                <a:spcPts val="0"/>
              </a:spcAft>
              <a:buClrTx/>
              <a:buSzTx/>
              <a:buFont typeface="Spoqa Han Sans Neo Regular" panose="020B0500000000000000" pitchFamily="50" charset="-127"/>
              <a:buChar char="‑"/>
              <a:tabLst/>
              <a:defRPr/>
            </a:pPr>
            <a:r>
              <a:rPr lang="ko-KR" altLang="en-US" sz="900">
                <a:solidFill>
                  <a:srgbClr val="000000"/>
                </a:solidFill>
                <a:latin typeface="CJ ONLYONE NEW 본문 Regular"/>
                <a:ea typeface="CJ ONLYONE NEW 본문 Regular"/>
              </a:rPr>
              <a:t>현재 버튼에 텍스트가 없어 스크린 리더 사용자는 버튼의 의도를 알 수 없기 때문에 숨김 텍스트를 제공해 정보를 제공해야 함</a:t>
            </a:r>
            <a:endParaRPr kumimoji="0" lang="ko-KR" altLang="en-US" sz="900" b="0" i="0" u="none" strike="noStrike" kern="1200" cap="none" spc="0" normalizeH="0" baseline="0" noProof="0">
              <a:ln>
                <a:noFill/>
              </a:ln>
              <a:solidFill>
                <a:srgbClr val="000000"/>
              </a:solidFill>
              <a:effectLst/>
              <a:uLnTx/>
              <a:uFillTx/>
              <a:latin typeface="CJ ONLYONE NEW 본문 Regular"/>
              <a:ea typeface="CJ ONLYONE NEW 본문 Regular"/>
              <a:cs typeface="+mn-cs"/>
            </a:endParaRPr>
          </a:p>
          <a:p>
            <a:pPr fontAlgn="t"/>
            <a:endParaRPr lang="ko-KR" altLang="en-US">
              <a:solidFill>
                <a:srgbClr val="000000"/>
              </a:solidFill>
              <a:latin typeface="+mn-ea"/>
            </a:endParaRPr>
          </a:p>
          <a:p>
            <a:pPr marL="228600" marR="0" lvl="0" indent="-228600" algn="l" defTabSz="914400" rtl="0" eaLnBrk="1" fontAlgn="t" latinLnBrk="0" hangingPunct="1">
              <a:lnSpc>
                <a:spcPct val="120000"/>
              </a:lnSpc>
              <a:spcBef>
                <a:spcPts val="400"/>
              </a:spcBef>
              <a:spcAft>
                <a:spcPts val="0"/>
              </a:spcAft>
              <a:buClrTx/>
              <a:buSzTx/>
              <a:buFont typeface="Arial" panose="020B0604020202020204" pitchFamily="34" charset="0"/>
              <a:buChar char="•"/>
              <a:tabLst/>
              <a:defRPr/>
            </a:pPr>
            <a:endParaRPr kumimoji="0" lang="ko-KR" altLang="en-US" sz="1000" b="0" i="0" u="none" strike="noStrike" kern="1200" cap="none" spc="0" normalizeH="0" baseline="0" noProof="0">
              <a:ln>
                <a:noFill/>
              </a:ln>
              <a:solidFill>
                <a:srgbClr val="000000"/>
              </a:solidFill>
              <a:effectLst/>
              <a:uLnTx/>
              <a:uFillTx/>
              <a:latin typeface="+mn-ea"/>
              <a:cs typeface="+mn-cs"/>
            </a:endParaRPr>
          </a:p>
        </p:txBody>
      </p:sp>
      <p:sp>
        <p:nvSpPr>
          <p:cNvPr id="8" name="직사각형 7">
            <a:extLst>
              <a:ext uri="{FF2B5EF4-FFF2-40B4-BE49-F238E27FC236}">
                <a16:creationId xmlns:a16="http://schemas.microsoft.com/office/drawing/2014/main" id="{B14B75E7-6D19-CF9C-B33B-BD5282170192}"/>
              </a:ext>
            </a:extLst>
          </p:cNvPr>
          <p:cNvSpPr/>
          <p:nvPr/>
        </p:nvSpPr>
        <p:spPr>
          <a:xfrm>
            <a:off x="7137711" y="3643050"/>
            <a:ext cx="463748" cy="26851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l" defTabSz="144000">
              <a:lnSpc>
                <a:spcPct val="110000"/>
              </a:lnSpc>
            </a:pPr>
            <a:endParaRPr lang="ko-KR" altLang="en-US" sz="800">
              <a:solidFill>
                <a:schemeClr val="tx1">
                  <a:lumMod val="95000"/>
                  <a:lumOff val="5000"/>
                </a:schemeClr>
              </a:solidFill>
              <a:latin typeface="Consolas" panose="020B0609020204030204" pitchFamily="49" charset="0"/>
            </a:endParaRPr>
          </a:p>
        </p:txBody>
      </p:sp>
    </p:spTree>
    <p:extLst>
      <p:ext uri="{BB962C8B-B14F-4D97-AF65-F5344CB8AC3E}">
        <p14:creationId xmlns:p14="http://schemas.microsoft.com/office/powerpoint/2010/main" val="107673139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웹 접근성 컨설팅_part2">
  <a:themeElements>
    <a:clrScheme name="SNC LAB">
      <a:dk1>
        <a:srgbClr val="000000"/>
      </a:dk1>
      <a:lt1>
        <a:srgbClr val="FFFFFF"/>
      </a:lt1>
      <a:dk2>
        <a:srgbClr val="003764"/>
      </a:dk2>
      <a:lt2>
        <a:srgbClr val="F2F2F2"/>
      </a:lt2>
      <a:accent1>
        <a:srgbClr val="0061B0"/>
      </a:accent1>
      <a:accent2>
        <a:srgbClr val="00B0F0"/>
      </a:accent2>
      <a:accent3>
        <a:srgbClr val="F37321"/>
      </a:accent3>
      <a:accent4>
        <a:srgbClr val="B06B00"/>
      </a:accent4>
      <a:accent5>
        <a:srgbClr val="D83933"/>
      </a:accent5>
      <a:accent6>
        <a:srgbClr val="067067"/>
      </a:accent6>
      <a:hlink>
        <a:srgbClr val="000080"/>
      </a:hlink>
      <a:folHlink>
        <a:srgbClr val="954F72"/>
      </a:folHlink>
    </a:clrScheme>
    <a:fontScheme name="CJ그룹">
      <a:majorFont>
        <a:latin typeface="CJ ONLYONE NEW 제목 Bold"/>
        <a:ea typeface="CJ ONLYONE NEW 제목 Bold"/>
        <a:cs typeface=""/>
      </a:majorFont>
      <a:minorFont>
        <a:latin typeface="CJ ONLYONE NEW 본문 Regular"/>
        <a:ea typeface="CJ ONLYONE NEW 본문 Regular"/>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F6F8"/>
        </a:solidFill>
        <a:ln w="3175">
          <a:noFill/>
        </a:ln>
      </a:spPr>
      <a:bodyPr wrap="square" lIns="144000" tIns="108000" rIns="144000" bIns="108000" rtlCol="0" anchor="t">
        <a:spAutoFit/>
      </a:bodyPr>
      <a:lstStyle>
        <a:defPPr algn="l" defTabSz="144000">
          <a:lnSpc>
            <a:spcPct val="110000"/>
          </a:lnSpc>
          <a:defRPr sz="800" dirty="0" smtClean="0">
            <a:solidFill>
              <a:schemeClr val="tx1">
                <a:lumMod val="95000"/>
                <a:lumOff val="5000"/>
              </a:schemeClr>
            </a:solidFill>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5"/>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72000" rtlCol="0">
        <a:spAutoFit/>
      </a:bodyPr>
      <a:lstStyle>
        <a:defPPr algn="l">
          <a:defRPr sz="9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12370</Words>
  <Application>Microsoft Office PowerPoint</Application>
  <PresentationFormat>A4 용지(210x297mm)</PresentationFormat>
  <Paragraphs>1231</Paragraphs>
  <Slides>88</Slides>
  <Notes>8</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88</vt:i4>
      </vt:variant>
    </vt:vector>
  </HeadingPairs>
  <TitlesOfParts>
    <vt:vector size="96" baseType="lpstr">
      <vt:lpstr>CJ ONLYONE NEW 본문 Regular</vt:lpstr>
      <vt:lpstr>CJ ONLYONE NEW 제목 Bold</vt:lpstr>
      <vt:lpstr>SamsungOne 400</vt:lpstr>
      <vt:lpstr>Spoqa Han Sans Neo Regular</vt:lpstr>
      <vt:lpstr>맑은 고딕</vt:lpstr>
      <vt:lpstr>Arial</vt:lpstr>
      <vt:lpstr>Consolas</vt:lpstr>
      <vt:lpstr>웹 접근성 컨설팅_part2</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2. 전문가 진단 - 2)상세 진단 결과</vt:lpstr>
      <vt:lpstr>3. 사용자 진단 - 1)진단 결과표</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lpstr>3. 사용자 진단 - 2)상세 진단 결과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Kim Giyeon</dc:creator>
  <cp:lastModifiedBy>최두성</cp:lastModifiedBy>
  <cp:revision>3</cp:revision>
  <cp:lastPrinted>2021-01-31T23:42:00Z</cp:lastPrinted>
  <dcterms:created xsi:type="dcterms:W3CDTF">2020-06-17T00:04:22Z</dcterms:created>
  <dcterms:modified xsi:type="dcterms:W3CDTF">2025-09-26T09:24:22Z</dcterms:modified>
</cp:coreProperties>
</file>